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56" r:id="rId2"/>
  </p:sldIdLst>
  <p:sldSz cx="42062400" cy="32918400"/>
  <p:notesSz cx="9236075" cy="6950075"/>
  <p:defaultTextStyle>
    <a:defPPr>
      <a:defRPr lang="en-US"/>
    </a:defPPr>
    <a:lvl1pPr marL="0" algn="l" defTabSz="4596522" rtl="0" eaLnBrk="1" latinLnBrk="0" hangingPunct="1">
      <a:defRPr sz="9100" kern="1200">
        <a:solidFill>
          <a:schemeClr val="tx1"/>
        </a:solidFill>
        <a:latin typeface="+mn-lt"/>
        <a:ea typeface="+mn-ea"/>
        <a:cs typeface="+mn-cs"/>
      </a:defRPr>
    </a:lvl1pPr>
    <a:lvl2pPr marL="2298261" algn="l" defTabSz="4596522" rtl="0" eaLnBrk="1" latinLnBrk="0" hangingPunct="1">
      <a:defRPr sz="9100" kern="1200">
        <a:solidFill>
          <a:schemeClr val="tx1"/>
        </a:solidFill>
        <a:latin typeface="+mn-lt"/>
        <a:ea typeface="+mn-ea"/>
        <a:cs typeface="+mn-cs"/>
      </a:defRPr>
    </a:lvl2pPr>
    <a:lvl3pPr marL="4596522" algn="l" defTabSz="4596522" rtl="0" eaLnBrk="1" latinLnBrk="0" hangingPunct="1">
      <a:defRPr sz="9100" kern="1200">
        <a:solidFill>
          <a:schemeClr val="tx1"/>
        </a:solidFill>
        <a:latin typeface="+mn-lt"/>
        <a:ea typeface="+mn-ea"/>
        <a:cs typeface="+mn-cs"/>
      </a:defRPr>
    </a:lvl3pPr>
    <a:lvl4pPr marL="6894788" algn="l" defTabSz="4596522" rtl="0" eaLnBrk="1" latinLnBrk="0" hangingPunct="1">
      <a:defRPr sz="9100" kern="1200">
        <a:solidFill>
          <a:schemeClr val="tx1"/>
        </a:solidFill>
        <a:latin typeface="+mn-lt"/>
        <a:ea typeface="+mn-ea"/>
        <a:cs typeface="+mn-cs"/>
      </a:defRPr>
    </a:lvl4pPr>
    <a:lvl5pPr marL="9193048" algn="l" defTabSz="4596522" rtl="0" eaLnBrk="1" latinLnBrk="0" hangingPunct="1">
      <a:defRPr sz="9100" kern="1200">
        <a:solidFill>
          <a:schemeClr val="tx1"/>
        </a:solidFill>
        <a:latin typeface="+mn-lt"/>
        <a:ea typeface="+mn-ea"/>
        <a:cs typeface="+mn-cs"/>
      </a:defRPr>
    </a:lvl5pPr>
    <a:lvl6pPr marL="11491309" algn="l" defTabSz="4596522" rtl="0" eaLnBrk="1" latinLnBrk="0" hangingPunct="1">
      <a:defRPr sz="9100" kern="1200">
        <a:solidFill>
          <a:schemeClr val="tx1"/>
        </a:solidFill>
        <a:latin typeface="+mn-lt"/>
        <a:ea typeface="+mn-ea"/>
        <a:cs typeface="+mn-cs"/>
      </a:defRPr>
    </a:lvl6pPr>
    <a:lvl7pPr marL="13789570" algn="l" defTabSz="4596522" rtl="0" eaLnBrk="1" latinLnBrk="0" hangingPunct="1">
      <a:defRPr sz="9100" kern="1200">
        <a:solidFill>
          <a:schemeClr val="tx1"/>
        </a:solidFill>
        <a:latin typeface="+mn-lt"/>
        <a:ea typeface="+mn-ea"/>
        <a:cs typeface="+mn-cs"/>
      </a:defRPr>
    </a:lvl7pPr>
    <a:lvl8pPr marL="16087831" algn="l" defTabSz="4596522" rtl="0" eaLnBrk="1" latinLnBrk="0" hangingPunct="1">
      <a:defRPr sz="9100" kern="1200">
        <a:solidFill>
          <a:schemeClr val="tx1"/>
        </a:solidFill>
        <a:latin typeface="+mn-lt"/>
        <a:ea typeface="+mn-ea"/>
        <a:cs typeface="+mn-cs"/>
      </a:defRPr>
    </a:lvl8pPr>
    <a:lvl9pPr marL="18386097" algn="l" defTabSz="4596522" rtl="0" eaLnBrk="1" latinLnBrk="0" hangingPunct="1">
      <a:defRPr sz="9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24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rlinda Ruco" initials="" lastIdx="19" clrIdx="0"/>
  <p:cmAuthor id="1" name="Admin" initials="A" lastIdx="19" clrIdx="1"/>
  <p:cmAuthor id="2" name="Smith, Kerry-Ann" initials="SK" lastIdx="3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E8EA"/>
    <a:srgbClr val="FFCCF0"/>
    <a:srgbClr val="FF6C9D"/>
    <a:srgbClr val="FF5299"/>
    <a:srgbClr val="FF4697"/>
    <a:srgbClr val="D7ACC9"/>
    <a:srgbClr val="D735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987" autoAdjust="0"/>
    <p:restoredTop sz="98723" autoAdjust="0"/>
  </p:normalViewPr>
  <p:slideViewPr>
    <p:cSldViewPr>
      <p:cViewPr varScale="1">
        <p:scale>
          <a:sx n="14" d="100"/>
          <a:sy n="14" d="100"/>
        </p:scale>
        <p:origin x="1624" y="88"/>
      </p:cViewPr>
      <p:guideLst>
        <p:guide orient="horz" pos="10368"/>
        <p:guide pos="132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2800"/>
            </a:pPr>
            <a:r>
              <a:rPr lang="en-US" sz="2800" dirty="0"/>
              <a:t>Self-rated </a:t>
            </a:r>
            <a:r>
              <a:rPr lang="en-US" sz="2800" dirty="0" smtClean="0"/>
              <a:t>Knowledge </a:t>
            </a:r>
            <a:r>
              <a:rPr lang="en-US" sz="2800" dirty="0"/>
              <a:t>of </a:t>
            </a:r>
            <a:r>
              <a:rPr lang="en-US" sz="2800" dirty="0" smtClean="0"/>
              <a:t>Paediatric </a:t>
            </a:r>
            <a:r>
              <a:rPr lang="en-US" sz="2800" dirty="0"/>
              <a:t>P</a:t>
            </a:r>
            <a:r>
              <a:rPr lang="en-US" sz="2800" dirty="0" smtClean="0"/>
              <a:t>alliative </a:t>
            </a:r>
            <a:r>
              <a:rPr lang="en-US" sz="2800" dirty="0"/>
              <a:t>C</a:t>
            </a:r>
            <a:r>
              <a:rPr lang="en-US" sz="2800" dirty="0" smtClean="0"/>
              <a:t>are </a:t>
            </a:r>
            <a:r>
              <a:rPr lang="en-US" sz="2800" dirty="0"/>
              <a:t>A</a:t>
            </a:r>
            <a:r>
              <a:rPr lang="en-US" sz="2800" dirty="0" smtClean="0"/>
              <a:t>mong</a:t>
            </a:r>
            <a:r>
              <a:rPr lang="en-US" sz="2800" baseline="0" dirty="0" smtClean="0"/>
              <a:t> </a:t>
            </a:r>
            <a:r>
              <a:rPr lang="en-US" sz="2800" baseline="0" dirty="0"/>
              <a:t>Child and Family Nurses </a:t>
            </a:r>
            <a:r>
              <a:rPr lang="en-US" sz="2800" dirty="0"/>
              <a:t> 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1814080768313003E-2"/>
          <c:y val="0.162135794918839"/>
          <c:w val="0.79984669529945096"/>
          <c:h val="0.68113728175282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Pre</c:v>
                </c:pt>
              </c:strCache>
            </c:strRef>
          </c:tx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ED2-454C-A62E-A3BB3B95DC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No Knowledge</c:v>
                </c:pt>
                <c:pt idx="1">
                  <c:v>Minimal Knowledge</c:v>
                </c:pt>
                <c:pt idx="2">
                  <c:v>Moderate Knowledge</c:v>
                </c:pt>
                <c:pt idx="3">
                  <c:v>Very knowledgable </c:v>
                </c:pt>
                <c:pt idx="4">
                  <c:v>Expert Knowledge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</c:v>
                </c:pt>
                <c:pt idx="1">
                  <c:v>0.5</c:v>
                </c:pt>
                <c:pt idx="2">
                  <c:v>0.4</c:v>
                </c:pt>
                <c:pt idx="3">
                  <c:v>8.3299999999999999E-2</c:v>
                </c:pt>
                <c:pt idx="4">
                  <c:v>1.67E-2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ED2-454C-A62E-A3BB3B95DCE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Post</c:v>
                </c:pt>
              </c:strCache>
            </c:strRef>
          </c:tx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ED2-454C-A62E-A3BB3B95DCE5}"/>
                </c:ext>
              </c:extLst>
            </c:dLbl>
            <c:dLbl>
              <c:idx val="1"/>
              <c:layout>
                <c:manualLayout>
                  <c:x val="1.0442917235283634E-2"/>
                  <c:y val="-1.449275362318946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9AB-4A45-A560-686223C3DE1C}"/>
                </c:ext>
              </c:extLst>
            </c:dLbl>
            <c:dLbl>
              <c:idx val="2"/>
              <c:layout>
                <c:manualLayout>
                  <c:x val="0"/>
                  <c:y val="-1.159420289855077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9AB-4A45-A560-686223C3DE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No Knowledge</c:v>
                </c:pt>
                <c:pt idx="1">
                  <c:v>Minimal Knowledge</c:v>
                </c:pt>
                <c:pt idx="2">
                  <c:v>Moderate Knowledge</c:v>
                </c:pt>
                <c:pt idx="3">
                  <c:v>Very knowledgable </c:v>
                </c:pt>
                <c:pt idx="4">
                  <c:v>Expert Knowledge</c:v>
                </c:pt>
              </c:strCache>
            </c:strRef>
          </c:cat>
          <c:val>
            <c:numRef>
              <c:f>Sheet1!$C$2:$C$6</c:f>
              <c:numCache>
                <c:formatCode>0.0%</c:formatCode>
                <c:ptCount val="5"/>
                <c:pt idx="0">
                  <c:v>0</c:v>
                </c:pt>
                <c:pt idx="1">
                  <c:v>0.22409999999999999</c:v>
                </c:pt>
                <c:pt idx="2">
                  <c:v>0.6724</c:v>
                </c:pt>
                <c:pt idx="3">
                  <c:v>8.6199999999999999E-2</c:v>
                </c:pt>
                <c:pt idx="4">
                  <c:v>1.72E-2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ED2-454C-A62E-A3BB3B95DC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08046744"/>
        <c:axId val="607324792"/>
      </c:barChart>
      <c:catAx>
        <c:axId val="6080467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200"/>
            </a:pPr>
            <a:endParaRPr lang="en-US"/>
          </a:p>
        </c:txPr>
        <c:crossAx val="607324792"/>
        <c:crosses val="autoZero"/>
        <c:auto val="1"/>
        <c:lblAlgn val="ctr"/>
        <c:lblOffset val="100"/>
        <c:noMultiLvlLbl val="0"/>
      </c:catAx>
      <c:valAx>
        <c:axId val="607324792"/>
        <c:scaling>
          <c:orientation val="minMax"/>
          <c:max val="1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60804674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2800"/>
            </a:pPr>
            <a:r>
              <a:rPr lang="en-US" sz="2800"/>
              <a:t>Self-reported confidence in the ability to provide</a:t>
            </a:r>
            <a:r>
              <a:rPr lang="en-US" sz="2800" baseline="0"/>
              <a:t> community based paediatric palliative care among Child and Family Nurses</a:t>
            </a:r>
            <a:r>
              <a:rPr lang="en-US" sz="2800"/>
              <a:t> 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Sheet1!$B$13</c:f>
              <c:strCache>
                <c:ptCount val="1"/>
                <c:pt idx="0">
                  <c:v>Pre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9.3632958801501565E-4"/>
                  <c:y val="1.010101010101010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080-41C7-BC64-EEF375BA106F}"/>
                </c:ext>
              </c:extLst>
            </c:dLbl>
            <c:dLbl>
              <c:idx val="2"/>
              <c:layout>
                <c:manualLayout>
                  <c:x val="9.3632958801498128E-4"/>
                  <c:y val="5.050505050504988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080-41C7-BC64-EEF375BA10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Sheet1!$A$14:$A$18</c:f>
              <c:strCache>
                <c:ptCount val="5"/>
                <c:pt idx="0">
                  <c:v>No confidence</c:v>
                </c:pt>
                <c:pt idx="1">
                  <c:v>Minimal confidence</c:v>
                </c:pt>
                <c:pt idx="2">
                  <c:v>Moderate confidence</c:v>
                </c:pt>
                <c:pt idx="3">
                  <c:v>Very confident</c:v>
                </c:pt>
                <c:pt idx="4">
                  <c:v>Extremely confident</c:v>
                </c:pt>
              </c:strCache>
            </c:strRef>
          </c:cat>
          <c:val>
            <c:numRef>
              <c:f>Sheet1!$B$14:$B$18</c:f>
              <c:numCache>
                <c:formatCode>0.0%</c:formatCode>
                <c:ptCount val="5"/>
                <c:pt idx="0">
                  <c:v>3.3300000000000003E-2</c:v>
                </c:pt>
                <c:pt idx="1">
                  <c:v>0.41670000000000001</c:v>
                </c:pt>
                <c:pt idx="2">
                  <c:v>0.48330000000000001</c:v>
                </c:pt>
                <c:pt idx="3">
                  <c:v>0.05</c:v>
                </c:pt>
                <c:pt idx="4">
                  <c:v>1.67E-2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63-4AA8-AEA0-F7D253846F59}"/>
            </c:ext>
          </c:extLst>
        </c:ser>
        <c:ser>
          <c:idx val="1"/>
          <c:order val="1"/>
          <c:tx>
            <c:strRef>
              <c:f>Sheet1!$C$13</c:f>
              <c:strCache>
                <c:ptCount val="1"/>
                <c:pt idx="0">
                  <c:v>Post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3.7453183520598566E-3"/>
                  <c:y val="-1.68350168350168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080-41C7-BC64-EEF375BA106F}"/>
                </c:ext>
              </c:extLst>
            </c:dLbl>
            <c:dLbl>
              <c:idx val="2"/>
              <c:layout>
                <c:manualLayout>
                  <c:x val="-9.3632958801498128E-4"/>
                  <c:y val="6.73400673400667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080-41C7-BC64-EEF375BA106F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063-4AA8-AEA0-F7D253846F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Sheet1!$A$14:$A$18</c:f>
              <c:strCache>
                <c:ptCount val="5"/>
                <c:pt idx="0">
                  <c:v>No confidence</c:v>
                </c:pt>
                <c:pt idx="1">
                  <c:v>Minimal confidence</c:v>
                </c:pt>
                <c:pt idx="2">
                  <c:v>Moderate confidence</c:v>
                </c:pt>
                <c:pt idx="3">
                  <c:v>Very confident</c:v>
                </c:pt>
                <c:pt idx="4">
                  <c:v>Extremely confident</c:v>
                </c:pt>
              </c:strCache>
            </c:strRef>
          </c:cat>
          <c:val>
            <c:numRef>
              <c:f>Sheet1!$C$14:$C$18</c:f>
              <c:numCache>
                <c:formatCode>0.0%</c:formatCode>
                <c:ptCount val="5"/>
                <c:pt idx="0">
                  <c:v>1.72E-2</c:v>
                </c:pt>
                <c:pt idx="1">
                  <c:v>0.18970000000000001</c:v>
                </c:pt>
                <c:pt idx="2">
                  <c:v>0.62070000000000003</c:v>
                </c:pt>
                <c:pt idx="3">
                  <c:v>0.1724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063-4AA8-AEA0-F7D253846F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61144"/>
        <c:axId val="591549576"/>
      </c:barChart>
      <c:catAx>
        <c:axId val="13611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200"/>
            </a:pPr>
            <a:endParaRPr lang="en-US"/>
          </a:p>
        </c:txPr>
        <c:crossAx val="591549576"/>
        <c:crosses val="autoZero"/>
        <c:auto val="1"/>
        <c:lblAlgn val="ctr"/>
        <c:lblOffset val="100"/>
        <c:noMultiLvlLbl val="0"/>
      </c:catAx>
      <c:valAx>
        <c:axId val="591549576"/>
        <c:scaling>
          <c:orientation val="minMax"/>
          <c:max val="1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136114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088" cy="3476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2400" y="0"/>
            <a:ext cx="4002088" cy="3476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7BD702-FF19-472F-BC42-1DEE36BBAA14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19438" y="868363"/>
            <a:ext cx="2997200" cy="2346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925" y="3344863"/>
            <a:ext cx="7388225" cy="27368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02413"/>
            <a:ext cx="4002088" cy="3476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2400" y="6602413"/>
            <a:ext cx="4002088" cy="3476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83B895-5CFA-407D-9A2E-5C68FF3BE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93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83B895-5CFA-407D-9A2E-5C68FF3BE16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67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7" y="22387906"/>
            <a:ext cx="4209501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59806" tIns="229903" rIns="459806" bIns="22990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3154680" y="8412488"/>
            <a:ext cx="35753040" cy="8782853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241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3154680" y="17335715"/>
            <a:ext cx="35753040" cy="5758579"/>
          </a:xfrm>
        </p:spPr>
        <p:txBody>
          <a:bodyPr lIns="229903" rIns="229903"/>
          <a:lstStyle>
            <a:lvl1pPr marL="0" marR="321864" indent="0" algn="r">
              <a:buNone/>
              <a:defRPr>
                <a:solidFill>
                  <a:schemeClr val="tx2"/>
                </a:solidFill>
              </a:defRPr>
            </a:lvl1pPr>
            <a:lvl2pPr marL="2299030" indent="0" algn="ctr">
              <a:buNone/>
            </a:lvl2pPr>
            <a:lvl3pPr marL="4598060" indent="0" algn="ctr">
              <a:buNone/>
            </a:lvl3pPr>
            <a:lvl4pPr marL="6897091" indent="0" algn="ctr">
              <a:buNone/>
            </a:lvl4pPr>
            <a:lvl5pPr marL="9196121" indent="0" algn="ctr">
              <a:buNone/>
            </a:lvl5pPr>
            <a:lvl6pPr marL="11495151" indent="0" algn="ctr">
              <a:buNone/>
            </a:lvl6pPr>
            <a:lvl7pPr marL="13794181" indent="0" algn="ctr">
              <a:buNone/>
            </a:lvl7pPr>
            <a:lvl8pPr marL="16093211" indent="0" algn="ctr">
              <a:buNone/>
            </a:lvl8pPr>
            <a:lvl9pPr marL="18392242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7316" y="23774400"/>
            <a:ext cx="42079719" cy="9178022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91E4EF0-435C-42FE-8B1E-5B662BCB1266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263A9C3-EF68-47D3-B247-8019A53EE2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03120" y="7110383"/>
            <a:ext cx="37856160" cy="2105314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E4EF0-435C-42FE-8B1E-5B662BCB1266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A9C3-EF68-47D3-B247-8019A53EE2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82460" y="1318275"/>
            <a:ext cx="8176362" cy="2684525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03120" y="1318277"/>
            <a:ext cx="29093160" cy="26845248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E4EF0-435C-42FE-8B1E-5B662BCB1266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A9C3-EF68-47D3-B247-8019A53EE2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E4EF0-435C-42FE-8B1E-5B662BCB1266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A9C3-EF68-47D3-B247-8019A53EE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2929" y="5086618"/>
            <a:ext cx="35753040" cy="877824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241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44480" y="14072218"/>
            <a:ext cx="21031200" cy="6983462"/>
          </a:xfrm>
        </p:spPr>
        <p:txBody>
          <a:bodyPr lIns="459806" rIns="459806" anchor="t"/>
          <a:lstStyle>
            <a:lvl1pPr marL="0" indent="0" algn="l">
              <a:buNone/>
              <a:defRPr sz="11600">
                <a:solidFill>
                  <a:schemeClr val="tx1"/>
                </a:solidFill>
              </a:defRPr>
            </a:lvl1pPr>
            <a:lvl2pPr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E4EF0-435C-42FE-8B1E-5B662BCB1266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A9C3-EF68-47D3-B247-8019A53EE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16728728" y="14426266"/>
            <a:ext cx="841248" cy="109728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59806" tIns="229903" rIns="459806" bIns="229903"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15871215" y="14426266"/>
            <a:ext cx="841248" cy="109728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59806" tIns="229903" rIns="459806" bIns="229903"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03120" y="7110377"/>
            <a:ext cx="18577560" cy="21724622"/>
          </a:xfrm>
        </p:spPr>
        <p:txBody>
          <a:bodyPr/>
          <a:lstStyle>
            <a:lvl1pPr>
              <a:defRPr sz="14100"/>
            </a:lvl1pPr>
            <a:lvl2pPr>
              <a:defRPr sz="12100"/>
            </a:lvl2pPr>
            <a:lvl3pPr>
              <a:defRPr sz="10100"/>
            </a:lvl3pPr>
            <a:lvl4pPr>
              <a:defRPr sz="9100"/>
            </a:lvl4pPr>
            <a:lvl5pPr>
              <a:defRPr sz="91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381720" y="7110377"/>
            <a:ext cx="18577560" cy="21724622"/>
          </a:xfrm>
        </p:spPr>
        <p:txBody>
          <a:bodyPr/>
          <a:lstStyle>
            <a:lvl1pPr>
              <a:defRPr sz="14100"/>
            </a:lvl1pPr>
            <a:lvl2pPr>
              <a:defRPr sz="12100"/>
            </a:lvl2pPr>
            <a:lvl3pPr>
              <a:defRPr sz="10100"/>
            </a:lvl3pPr>
            <a:lvl4pPr>
              <a:defRPr sz="9100"/>
            </a:lvl4pPr>
            <a:lvl5pPr>
              <a:defRPr sz="91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E4EF0-435C-42FE-8B1E-5B662BCB1266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A9C3-EF68-47D3-B247-8019A53EE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3120" y="1310640"/>
            <a:ext cx="37856160" cy="54864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3120" y="25968960"/>
            <a:ext cx="18584865" cy="36576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919612" anchor="ctr"/>
          <a:lstStyle>
            <a:lvl1pPr marL="0" indent="0">
              <a:buNone/>
              <a:defRPr sz="12100" b="0">
                <a:solidFill>
                  <a:schemeClr val="bg1"/>
                </a:solidFill>
              </a:defRPr>
            </a:lvl1pPr>
            <a:lvl2pPr>
              <a:buNone/>
              <a:defRPr sz="10100" b="1"/>
            </a:lvl2pPr>
            <a:lvl3pPr>
              <a:buNone/>
              <a:defRPr sz="9100" b="1"/>
            </a:lvl3pPr>
            <a:lvl4pPr>
              <a:buNone/>
              <a:defRPr sz="8000" b="1"/>
            </a:lvl4pPr>
            <a:lvl5pPr>
              <a:buNone/>
              <a:defRPr sz="80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21367122" y="25968960"/>
            <a:ext cx="18592165" cy="36576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919612" anchor="ctr"/>
          <a:lstStyle>
            <a:lvl1pPr marL="0" indent="0">
              <a:buNone/>
              <a:defRPr sz="12100" b="0">
                <a:solidFill>
                  <a:schemeClr val="bg1"/>
                </a:solidFill>
              </a:defRPr>
            </a:lvl1pPr>
            <a:lvl2pPr>
              <a:buNone/>
              <a:defRPr sz="10100" b="1"/>
            </a:lvl2pPr>
            <a:lvl3pPr>
              <a:buNone/>
              <a:defRPr sz="9100" b="1"/>
            </a:lvl3pPr>
            <a:lvl4pPr>
              <a:buNone/>
              <a:defRPr sz="8000" b="1"/>
            </a:lvl4pPr>
            <a:lvl5pPr>
              <a:buNone/>
              <a:defRPr sz="80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103120" y="6932614"/>
            <a:ext cx="18584865" cy="1892046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12100"/>
            </a:lvl1pPr>
            <a:lvl2pPr>
              <a:defRPr sz="10100"/>
            </a:lvl2pPr>
            <a:lvl3pPr>
              <a:defRPr sz="9100"/>
            </a:lvl3pPr>
            <a:lvl4pPr>
              <a:defRPr sz="8000"/>
            </a:lvl4pPr>
            <a:lvl5pPr>
              <a:defRPr sz="8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367118" y="6932614"/>
            <a:ext cx="18592165" cy="1892046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12100"/>
            </a:lvl1pPr>
            <a:lvl2pPr>
              <a:defRPr sz="10100"/>
            </a:lvl2pPr>
            <a:lvl3pPr>
              <a:defRPr sz="9100"/>
            </a:lvl3pPr>
            <a:lvl4pPr>
              <a:defRPr sz="8000"/>
            </a:lvl4pPr>
            <a:lvl5pPr>
              <a:defRPr sz="8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E4EF0-435C-42FE-8B1E-5B662BCB1266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A9C3-EF68-47D3-B247-8019A53EE2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E4EF0-435C-42FE-8B1E-5B662BCB1266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A9C3-EF68-47D3-B247-8019A53EE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E4EF0-435C-42FE-8B1E-5B662BCB1266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A9C3-EF68-47D3-B247-8019A53EE2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6241" y="23408640"/>
            <a:ext cx="34416169" cy="219456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126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20330160" y="25704490"/>
            <a:ext cx="18283123" cy="4389120"/>
          </a:xfrm>
        </p:spPr>
        <p:txBody>
          <a:bodyPr/>
          <a:lstStyle>
            <a:lvl1pPr marL="0" indent="0" algn="r">
              <a:buNone/>
              <a:defRPr sz="8000"/>
            </a:lvl1pPr>
            <a:lvl2pPr>
              <a:buNone/>
              <a:defRPr sz="6000"/>
            </a:lvl2pPr>
            <a:lvl3pPr>
              <a:buNone/>
              <a:defRPr sz="5000"/>
            </a:lvl3pPr>
            <a:lvl4pPr>
              <a:buNone/>
              <a:defRPr sz="4500"/>
            </a:lvl4pPr>
            <a:lvl5pPr>
              <a:buNone/>
              <a:defRPr sz="45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206240" y="1316736"/>
            <a:ext cx="34407043" cy="21945600"/>
          </a:xfrm>
        </p:spPr>
        <p:txBody>
          <a:bodyPr/>
          <a:lstStyle>
            <a:lvl1pPr>
              <a:defRPr sz="16100"/>
            </a:lvl1pPr>
            <a:lvl2pPr>
              <a:defRPr sz="14100"/>
            </a:lvl2pPr>
            <a:lvl3pPr>
              <a:defRPr sz="12100"/>
            </a:lvl3pPr>
            <a:lvl4pPr>
              <a:defRPr sz="10100"/>
            </a:lvl4pPr>
            <a:lvl5pPr>
              <a:defRPr sz="101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944347" y="30758131"/>
            <a:ext cx="8833104" cy="1755648"/>
          </a:xfrm>
        </p:spPr>
        <p:txBody>
          <a:bodyPr/>
          <a:lstStyle/>
          <a:p>
            <a:fld id="{491E4EF0-435C-42FE-8B1E-5B662BCB1266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A9C3-EF68-47D3-B247-8019A53EE2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49667" y="26128329"/>
            <a:ext cx="32948880" cy="3111514"/>
          </a:xfrm>
          <a:noFill/>
        </p:spPr>
        <p:txBody>
          <a:bodyPr lIns="459806" tIns="0" rIns="459806" anchor="t"/>
          <a:lstStyle>
            <a:lvl1pPr marL="0" marR="91961" indent="0" algn="r">
              <a:buNone/>
              <a:defRPr sz="7000"/>
            </a:lvl1pPr>
            <a:lvl2pPr>
              <a:defRPr sz="6000"/>
            </a:lvl2pPr>
            <a:lvl3pPr>
              <a:defRPr sz="5000"/>
            </a:lvl3pPr>
            <a:lvl4pPr>
              <a:defRPr sz="4500"/>
            </a:lvl4pPr>
            <a:lvl5pPr>
              <a:defRPr sz="45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51560" y="911846"/>
            <a:ext cx="39959280" cy="21067776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161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91E4EF0-435C-42FE-8B1E-5B662BCB1266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148334" y="30758134"/>
            <a:ext cx="10813132" cy="17526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263A9C3-EF68-47D3-B247-8019A53EE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1560" y="23352585"/>
            <a:ext cx="37146987" cy="2700826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151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3295608" y="24009570"/>
            <a:ext cx="17489214" cy="69269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9806" tIns="229903" rIns="459806" bIns="229903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246379" y="27768110"/>
            <a:ext cx="17489214" cy="40233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9806" tIns="229903" rIns="459806" bIns="229903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27793" y="27798015"/>
            <a:ext cx="15650645" cy="5188166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459806" tIns="229903" rIns="459806" bIns="229903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42488" y="27781145"/>
            <a:ext cx="15665342" cy="5205038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39854915" y="23944512"/>
            <a:ext cx="841248" cy="109728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59806" tIns="229903" rIns="459806" bIns="229903"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38997401" y="23944512"/>
            <a:ext cx="841248" cy="109728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59806" tIns="229903" rIns="459806" bIns="229903"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3295608" y="24009570"/>
            <a:ext cx="17489214" cy="69269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9806" tIns="229903" rIns="459806" bIns="229903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246379" y="27768110"/>
            <a:ext cx="17489214" cy="40233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9806" tIns="229903" rIns="459806" bIns="229903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27793" y="27798015"/>
            <a:ext cx="15650645" cy="5188166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459806" tIns="229903" rIns="459806" bIns="229903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42488" y="27781145"/>
            <a:ext cx="15665342" cy="5205038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2103120" y="1318262"/>
            <a:ext cx="37856160" cy="5486400"/>
          </a:xfrm>
          <a:prstGeom prst="rect">
            <a:avLst/>
          </a:prstGeom>
        </p:spPr>
        <p:txBody>
          <a:bodyPr vert="horz" lIns="459806" tIns="229903" rIns="459806" bIns="229903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2103120" y="7110377"/>
            <a:ext cx="37856160" cy="21724622"/>
          </a:xfrm>
          <a:prstGeom prst="rect">
            <a:avLst/>
          </a:prstGeom>
        </p:spPr>
        <p:txBody>
          <a:bodyPr vert="horz" lIns="459806" tIns="229903" rIns="459806" bIns="229903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30944347" y="30758131"/>
            <a:ext cx="8833104" cy="1755648"/>
          </a:xfrm>
          <a:prstGeom prst="rect">
            <a:avLst/>
          </a:prstGeom>
        </p:spPr>
        <p:txBody>
          <a:bodyPr vert="horz" lIns="459806" tIns="229903" rIns="459806" bIns="229903" anchor="b"/>
          <a:lstStyle>
            <a:lvl1pPr algn="l" eaLnBrk="1" latinLnBrk="0" hangingPunct="1">
              <a:defRPr kumimoji="0" sz="5000">
                <a:solidFill>
                  <a:schemeClr val="tx1"/>
                </a:solidFill>
              </a:defRPr>
            </a:lvl1pPr>
            <a:extLst/>
          </a:lstStyle>
          <a:p>
            <a:fld id="{491E4EF0-435C-42FE-8B1E-5B662BCB1266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0148334" y="30758134"/>
            <a:ext cx="10813132" cy="1752600"/>
          </a:xfrm>
          <a:prstGeom prst="rect">
            <a:avLst/>
          </a:prstGeom>
        </p:spPr>
        <p:txBody>
          <a:bodyPr vert="horz" lIns="459806" tIns="229903" rIns="459806" bIns="229903" anchor="b"/>
          <a:lstStyle>
            <a:lvl1pPr algn="r" eaLnBrk="1" latinLnBrk="0" hangingPunct="1">
              <a:defRPr kumimoji="0" sz="5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39777451" y="30758134"/>
            <a:ext cx="1682496" cy="1752600"/>
          </a:xfrm>
          <a:prstGeom prst="rect">
            <a:avLst/>
          </a:prstGeom>
        </p:spPr>
        <p:txBody>
          <a:bodyPr vert="horz" lIns="459806" tIns="229903" rIns="459806" bIns="229903" anchor="b"/>
          <a:lstStyle>
            <a:lvl1pPr algn="r" eaLnBrk="1" latinLnBrk="0" hangingPunct="1">
              <a:defRPr kumimoji="0" sz="5000" b="0">
                <a:solidFill>
                  <a:schemeClr val="tx1"/>
                </a:solidFill>
              </a:defRPr>
            </a:lvl1pPr>
            <a:extLst/>
          </a:lstStyle>
          <a:p>
            <a:fld id="{9263A9C3-EF68-47D3-B247-8019A53EE2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206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1839224" indent="-1287457" algn="l" rtl="0" eaLnBrk="1" latinLnBrk="0" hangingPunct="1">
        <a:spcBef>
          <a:spcPts val="2011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13600" kern="1200">
          <a:solidFill>
            <a:schemeClr val="tx1"/>
          </a:solidFill>
          <a:latin typeface="+mn-lt"/>
          <a:ea typeface="+mn-ea"/>
          <a:cs typeface="+mn-cs"/>
        </a:defRPr>
      </a:lvl1pPr>
      <a:lvl2pPr marL="3126681" indent="-1149515" algn="l" rtl="0" eaLnBrk="1" latinLnBrk="0" hangingPunct="1">
        <a:spcBef>
          <a:spcPts val="1629"/>
        </a:spcBef>
        <a:buClr>
          <a:schemeClr val="accent1"/>
        </a:buClr>
        <a:buFont typeface="Verdana"/>
        <a:buChar char="◦"/>
        <a:defRPr kumimoji="0" sz="11600" kern="1200">
          <a:solidFill>
            <a:schemeClr val="tx1"/>
          </a:solidFill>
          <a:latin typeface="+mn-lt"/>
          <a:ea typeface="+mn-ea"/>
          <a:cs typeface="+mn-cs"/>
        </a:defRPr>
      </a:lvl2pPr>
      <a:lvl3pPr marL="4322177" indent="-1149515" algn="l" rtl="0" eaLnBrk="1" latinLnBrk="0" hangingPunct="1">
        <a:spcBef>
          <a:spcPts val="1760"/>
        </a:spcBef>
        <a:buClr>
          <a:schemeClr val="accent2"/>
        </a:buClr>
        <a:buSzPct val="100000"/>
        <a:buFont typeface="Wingdings 2"/>
        <a:buChar char=""/>
        <a:defRPr kumimoji="0" sz="10600" kern="1200">
          <a:solidFill>
            <a:schemeClr val="tx1"/>
          </a:solidFill>
          <a:latin typeface="+mn-lt"/>
          <a:ea typeface="+mn-ea"/>
          <a:cs typeface="+mn-cs"/>
        </a:defRPr>
      </a:lvl3pPr>
      <a:lvl4pPr marL="5747576" indent="-1149515" algn="l" rtl="0" eaLnBrk="1" latinLnBrk="0" hangingPunct="1">
        <a:spcBef>
          <a:spcPts val="1760"/>
        </a:spcBef>
        <a:buClr>
          <a:schemeClr val="accent2"/>
        </a:buClr>
        <a:buFont typeface="Wingdings 2"/>
        <a:buChar char=""/>
        <a:defRPr kumimoji="0"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6897091" indent="-1149515" algn="l" rtl="0" eaLnBrk="1" latinLnBrk="0" hangingPunct="1">
        <a:spcBef>
          <a:spcPts val="1760"/>
        </a:spcBef>
        <a:buClr>
          <a:schemeClr val="accent2"/>
        </a:buClr>
        <a:buFont typeface="Wingdings 2"/>
        <a:buChar char=""/>
        <a:defRPr kumimoji="0"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8046606" indent="-1149515" algn="l" rtl="0" eaLnBrk="1" latinLnBrk="0" hangingPunct="1">
        <a:spcBef>
          <a:spcPts val="1760"/>
        </a:spcBef>
        <a:buClr>
          <a:schemeClr val="accent3"/>
        </a:buClr>
        <a:buFont typeface="Wingdings 2"/>
        <a:buChar char=""/>
        <a:defRPr kumimoji="0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9196121" indent="-1149515" algn="l" rtl="0" eaLnBrk="1" latinLnBrk="0" hangingPunct="1">
        <a:spcBef>
          <a:spcPts val="1760"/>
        </a:spcBef>
        <a:buClr>
          <a:schemeClr val="accent3"/>
        </a:buClr>
        <a:buFont typeface="Wingdings 2"/>
        <a:buChar char=""/>
        <a:defRPr kumimoji="0" sz="8000" kern="1200">
          <a:solidFill>
            <a:schemeClr val="tx1"/>
          </a:solidFill>
          <a:latin typeface="+mn-lt"/>
          <a:ea typeface="+mn-ea"/>
          <a:cs typeface="+mn-cs"/>
        </a:defRPr>
      </a:lvl7pPr>
      <a:lvl8pPr marL="10345636" indent="-1149515" algn="l" rtl="0" eaLnBrk="1" latinLnBrk="0" hangingPunct="1">
        <a:spcBef>
          <a:spcPts val="1760"/>
        </a:spcBef>
        <a:buClr>
          <a:schemeClr val="accent3"/>
        </a:buClr>
        <a:buFont typeface="Wingdings 2"/>
        <a:buChar char=""/>
        <a:defRPr kumimoji="0" sz="8000" kern="1200">
          <a:solidFill>
            <a:schemeClr val="tx1"/>
          </a:solidFill>
          <a:latin typeface="+mn-lt"/>
          <a:ea typeface="+mn-ea"/>
          <a:cs typeface="+mn-cs"/>
        </a:defRPr>
      </a:lvl8pPr>
      <a:lvl9pPr marL="11495151" indent="-1149515" algn="l" rtl="0" eaLnBrk="1" latinLnBrk="0" hangingPunct="1">
        <a:spcBef>
          <a:spcPts val="1760"/>
        </a:spcBef>
        <a:buClr>
          <a:schemeClr val="accent3"/>
        </a:buClr>
        <a:buFont typeface="Wingdings 2"/>
        <a:buChar char=""/>
        <a:defRPr kumimoji="0" sz="80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22990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4598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689709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919612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149515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379418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609321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839224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12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chart" Target="../charts/chart1.xml"/><Relationship Id="rId5" Type="http://schemas.openxmlformats.org/officeDocument/2006/relationships/hyperlink" Target="mailto:tbetani@vha.ca" TargetMode="External"/><Relationship Id="rId10" Type="http://schemas.openxmlformats.org/officeDocument/2006/relationships/image" Target="../media/image8.jpg"/><Relationship Id="rId4" Type="http://schemas.openxmlformats.org/officeDocument/2006/relationships/image" Target="../media/image3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VHA Home_Logo_wTag - M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4337" y="872115"/>
            <a:ext cx="5135557" cy="2346869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 flipV="1">
            <a:off x="0" y="5791200"/>
            <a:ext cx="42062400" cy="762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28600" y="6091355"/>
            <a:ext cx="13490332" cy="264460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k</a:t>
            </a:r>
            <a:endParaRPr lang="en-US" dirty="0"/>
          </a:p>
        </p:txBody>
      </p:sp>
      <p:pic>
        <p:nvPicPr>
          <p:cNvPr id="9" name="Picture 8" descr="VHA_RS_lo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06554" y="3261346"/>
            <a:ext cx="5072684" cy="2005727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7919980" y="5791200"/>
            <a:ext cx="13913819" cy="265175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600" dirty="0" smtClean="0"/>
              <a:t> </a:t>
            </a:r>
            <a:r>
              <a:rPr lang="en-US" sz="9600" dirty="0"/>
              <a:t>in the PPCL resource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9600" dirty="0"/>
              <a:t>Some CFN stated </a:t>
            </a:r>
            <a:r>
              <a:rPr lang="en-US" sz="9600" dirty="0" smtClean="0"/>
              <a:t>theyot </a:t>
            </a:r>
            <a:r>
              <a:rPr lang="en-US" sz="9600" dirty="0"/>
              <a:t>get the time </a:t>
            </a:r>
            <a:r>
              <a:rPr lang="en-US" sz="9600" dirty="0" smtClean="0"/>
              <a:t>t view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9600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sz="9600" dirty="0"/>
          </a:p>
          <a:p>
            <a:pPr marL="342900" indent="-342900">
              <a:buFont typeface="Arial" pitchFamily="34" charset="0"/>
              <a:buChar char="•"/>
            </a:pPr>
            <a:endParaRPr lang="en-US" sz="9600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sz="96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9600" dirty="0" smtClean="0"/>
              <a:t> </a:t>
            </a:r>
            <a:r>
              <a:rPr lang="en-US" sz="9600" dirty="0"/>
              <a:t>the PPCL resource yet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716532" y="533400"/>
            <a:ext cx="3092626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/>
              <a:t>Raising the Bar: Equipping &amp; Supporting Community </a:t>
            </a:r>
            <a:r>
              <a:rPr lang="en-US" sz="8000" b="1" dirty="0" smtClean="0"/>
              <a:t>Paediatric</a:t>
            </a:r>
            <a:r>
              <a:rPr lang="en-US" sz="8000" b="1" dirty="0"/>
              <a:t> </a:t>
            </a:r>
            <a:r>
              <a:rPr lang="en-US" sz="8000" b="1" dirty="0" smtClean="0"/>
              <a:t>Nurses for </a:t>
            </a:r>
            <a:r>
              <a:rPr lang="en-US" sz="8000" b="1" dirty="0"/>
              <a:t>the Provision of Quality, Effective, </a:t>
            </a:r>
            <a:r>
              <a:rPr lang="en-US" sz="8000" b="1" dirty="0" smtClean="0"/>
              <a:t>Best Available Palliative &amp; </a:t>
            </a:r>
            <a:r>
              <a:rPr lang="en-US" sz="8000" b="1" dirty="0"/>
              <a:t>End of Life Care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172200" y="4191000"/>
            <a:ext cx="3494145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5000" b="1" dirty="0" err="1" smtClean="0"/>
              <a:t>Tandiwe</a:t>
            </a:r>
            <a:r>
              <a:rPr lang="en-CA" sz="5000" b="1" dirty="0" smtClean="0"/>
              <a:t> (</a:t>
            </a:r>
            <a:r>
              <a:rPr lang="en-CA" sz="5000" b="1" dirty="0" err="1" smtClean="0"/>
              <a:t>Tandi</a:t>
            </a:r>
            <a:r>
              <a:rPr lang="en-CA" sz="5000" b="1" dirty="0" smtClean="0"/>
              <a:t>) </a:t>
            </a:r>
            <a:r>
              <a:rPr lang="en-CA" sz="5000" b="1" dirty="0" err="1" smtClean="0"/>
              <a:t>Betani</a:t>
            </a:r>
            <a:r>
              <a:rPr lang="en-CA" sz="5000" b="1" dirty="0" smtClean="0"/>
              <a:t> RN</a:t>
            </a:r>
          </a:p>
          <a:p>
            <a:pPr algn="ctr"/>
            <a:r>
              <a:rPr lang="en-CA" sz="4400" b="1" dirty="0" err="1" smtClean="0"/>
              <a:t>TAHSNp</a:t>
            </a:r>
            <a:r>
              <a:rPr lang="en-CA" sz="4400" b="1" dirty="0" smtClean="0"/>
              <a:t> Innovation Fellowship Program, VHA </a:t>
            </a:r>
            <a:r>
              <a:rPr lang="en-CA" sz="4400" b="1" dirty="0"/>
              <a:t>Home HealthCare &amp; VHA Rehab </a:t>
            </a:r>
            <a:r>
              <a:rPr lang="en-CA" sz="4400" b="1" dirty="0" smtClean="0"/>
              <a:t>Solutions, Child &amp; Family Nursing Team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42997" y="6324600"/>
            <a:ext cx="861060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BACKGROUND </a:t>
            </a:r>
          </a:p>
          <a:p>
            <a:endParaRPr lang="en-US" sz="3000" dirty="0"/>
          </a:p>
          <a:p>
            <a:r>
              <a:rPr lang="en-US" sz="3000" dirty="0"/>
              <a:t>Paediatric Palliative care aims to improve the quality of life of children (&amp; their families) facing life-threatening illnesses &amp; also certain chronic conditions, through the prevention and relief of suffering; and continues irrespective of whether or not a child receives </a:t>
            </a:r>
            <a:r>
              <a:rPr lang="en-US" sz="3000" dirty="0" smtClean="0"/>
              <a:t>disease directed treatment. </a:t>
            </a:r>
            <a:endParaRPr lang="en-US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62001" y="23837741"/>
            <a:ext cx="12558791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1" dirty="0" smtClean="0">
              <a:solidFill>
                <a:prstClr val="black"/>
              </a:solidFill>
            </a:endParaRPr>
          </a:p>
          <a:p>
            <a:r>
              <a:rPr lang="en-US" sz="4000" b="1" dirty="0" smtClean="0">
                <a:solidFill>
                  <a:prstClr val="black"/>
                </a:solidFill>
              </a:rPr>
              <a:t>EVALUATION PLAN</a:t>
            </a:r>
          </a:p>
          <a:p>
            <a:endParaRPr lang="en-US" sz="4000" b="1" dirty="0" smtClean="0">
              <a:solidFill>
                <a:prstClr val="black"/>
              </a:solidFill>
            </a:endParaRPr>
          </a:p>
          <a:p>
            <a:pPr marL="457200" indent="-457200">
              <a:buFont typeface="Wingdings" charset="2"/>
              <a:buChar char="Ø"/>
            </a:pPr>
            <a:r>
              <a:rPr lang="en-US" sz="3000" dirty="0" smtClean="0">
                <a:solidFill>
                  <a:prstClr val="black"/>
                </a:solidFill>
              </a:rPr>
              <a:t>Pre-post electronic survey to assess changes in</a:t>
            </a:r>
            <a:r>
              <a:rPr lang="en-US" sz="3000" dirty="0">
                <a:solidFill>
                  <a:prstClr val="black"/>
                </a:solidFill>
              </a:rPr>
              <a:t> </a:t>
            </a:r>
            <a:r>
              <a:rPr lang="en-US" sz="3000" dirty="0" smtClean="0">
                <a:solidFill>
                  <a:prstClr val="black"/>
                </a:solidFill>
              </a:rPr>
              <a:t>knowledge and confidence (outcome measures)</a:t>
            </a:r>
          </a:p>
          <a:p>
            <a:endParaRPr lang="en-US" sz="3000" dirty="0">
              <a:solidFill>
                <a:prstClr val="black"/>
              </a:solidFill>
            </a:endParaRPr>
          </a:p>
          <a:p>
            <a:pPr marL="457200" indent="-457200">
              <a:buFont typeface="Wingdings" charset="2"/>
              <a:buChar char="Ø"/>
            </a:pPr>
            <a:r>
              <a:rPr lang="en-US" sz="3000" dirty="0">
                <a:solidFill>
                  <a:prstClr val="black"/>
                </a:solidFill>
              </a:rPr>
              <a:t>Qualitative descriptive feedback during “Sharing &amp; Caring” sessions regarding use of PPCL resource and confidence in applying this information to their practice as well as debriefing and accessing peer </a:t>
            </a:r>
            <a:r>
              <a:rPr lang="en-US" sz="3000" dirty="0" smtClean="0">
                <a:solidFill>
                  <a:prstClr val="black"/>
                </a:solidFill>
              </a:rPr>
              <a:t>support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8041600" y="29413200"/>
            <a:ext cx="65155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REFERENCES</a:t>
            </a:r>
            <a:endParaRPr lang="en-US" sz="4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8154671" y="25189818"/>
            <a:ext cx="1303019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/>
              <a:t>VHA Research Fellowship Program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/>
              <a:t>“TAHSNp Health Professions Innovation Fellowship Program &amp; Faculty”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 smtClean="0"/>
              <a:t>VHA </a:t>
            </a:r>
            <a:r>
              <a:rPr lang="en-US" sz="2400" dirty="0"/>
              <a:t>Child and Family Nursing Team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/>
              <a:t>Kerry-Ann Smith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/>
              <a:t>Arlinda Ruco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 smtClean="0"/>
              <a:t>Dr. </a:t>
            </a:r>
            <a:r>
              <a:rPr lang="en-US" sz="2400" dirty="0"/>
              <a:t>Sandra Mackay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 smtClean="0"/>
              <a:t>Dr. </a:t>
            </a:r>
            <a:r>
              <a:rPr lang="en-US" sz="2400" dirty="0"/>
              <a:t>Kathryn </a:t>
            </a:r>
            <a:r>
              <a:rPr lang="en-US" sz="2400" dirty="0" smtClean="0"/>
              <a:t>Nichol </a:t>
            </a:r>
            <a:endParaRPr lang="en-US" sz="24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/>
              <a:t>Sandra Tedesco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/>
              <a:t>Ethelyn Pilapil, Oliva Mabborang, Susan Evelyn 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/>
              <a:t>Pamela </a:t>
            </a:r>
            <a:r>
              <a:rPr lang="en-US" sz="2400" dirty="0" smtClean="0"/>
              <a:t>Stoikopoulos, Luana Hesse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 smtClean="0"/>
              <a:t>Emily and Lindsey Yeskoo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10114770" y="17870087"/>
            <a:ext cx="3372630" cy="1820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000" dirty="0"/>
          </a:p>
        </p:txBody>
      </p:sp>
      <p:sp>
        <p:nvSpPr>
          <p:cNvPr id="72" name="TextBox 71"/>
          <p:cNvSpPr txBox="1"/>
          <p:nvPr/>
        </p:nvSpPr>
        <p:spPr>
          <a:xfrm>
            <a:off x="685800" y="11811000"/>
            <a:ext cx="12651214" cy="122495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CA" sz="3000" dirty="0">
                <a:cs typeface="Arial"/>
              </a:rPr>
              <a:t>Literature search </a:t>
            </a:r>
            <a:r>
              <a:rPr lang="en-US" sz="3000" dirty="0" smtClean="0">
                <a:cs typeface="Arial"/>
              </a:rPr>
              <a:t>revealed that provision </a:t>
            </a:r>
            <a:r>
              <a:rPr lang="en-US" sz="3000" dirty="0">
                <a:cs typeface="Arial"/>
              </a:rPr>
              <a:t>of </a:t>
            </a:r>
            <a:r>
              <a:rPr lang="en-US" sz="3000" dirty="0" smtClean="0">
                <a:cs typeface="Arial"/>
              </a:rPr>
              <a:t>training/educational information/resources for clinical </a:t>
            </a:r>
            <a:r>
              <a:rPr lang="en-US" sz="3000" dirty="0">
                <a:cs typeface="Arial"/>
              </a:rPr>
              <a:t>problem solving, debriefing and peer support is fundamental </a:t>
            </a:r>
            <a:r>
              <a:rPr lang="en-US" sz="3000" dirty="0" smtClean="0">
                <a:cs typeface="Arial"/>
              </a:rPr>
              <a:t>to </a:t>
            </a:r>
            <a:r>
              <a:rPr lang="en-US" sz="3000" dirty="0">
                <a:cs typeface="Arial"/>
              </a:rPr>
              <a:t>nurses being able to provide higher quality, more effective care</a:t>
            </a:r>
            <a:r>
              <a:rPr lang="en-US" sz="3000" dirty="0" smtClean="0">
                <a:cs typeface="Arial"/>
              </a:rPr>
              <a:t>.</a:t>
            </a:r>
            <a:r>
              <a:rPr lang="en-US" sz="3000" baseline="30000" dirty="0" smtClean="0">
                <a:cs typeface="Arial"/>
              </a:rPr>
              <a:t>1,2</a:t>
            </a:r>
          </a:p>
          <a:p>
            <a:r>
              <a:rPr lang="en-US" sz="3000" dirty="0" smtClean="0">
                <a:cs typeface="Arial"/>
              </a:rPr>
              <a:t> </a:t>
            </a:r>
            <a:endParaRPr lang="en-US" sz="3000" dirty="0">
              <a:cs typeface="Arial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CA" sz="3000" dirty="0" smtClean="0">
                <a:cs typeface="Arial"/>
              </a:rPr>
              <a:t>Anonymous e-survey of community paediatric shift nurses identified </a:t>
            </a:r>
            <a:r>
              <a:rPr lang="en-CA" sz="3000" dirty="0">
                <a:cs typeface="Arial"/>
              </a:rPr>
              <a:t>a gap regarding available literature &amp; specific resources to equip community based </a:t>
            </a:r>
            <a:r>
              <a:rPr lang="en-CA" sz="3000" dirty="0" smtClean="0">
                <a:cs typeface="Arial"/>
              </a:rPr>
              <a:t>nurses </a:t>
            </a:r>
            <a:r>
              <a:rPr lang="en-CA" sz="3000" dirty="0">
                <a:cs typeface="Arial"/>
              </a:rPr>
              <a:t>to engage clients &amp; family effectively &amp; </a:t>
            </a:r>
            <a:r>
              <a:rPr lang="en-CA" sz="3000" dirty="0" smtClean="0">
                <a:cs typeface="Arial"/>
              </a:rPr>
              <a:t>appropriately.</a:t>
            </a:r>
            <a:r>
              <a:rPr lang="en-US" sz="3000" dirty="0">
                <a:cs typeface="Arial"/>
              </a:rPr>
              <a:t> </a:t>
            </a:r>
            <a:endParaRPr lang="en-US" sz="3000" dirty="0" smtClean="0">
              <a:cs typeface="Arial"/>
            </a:endParaRPr>
          </a:p>
          <a:p>
            <a:endParaRPr lang="en-US" sz="4000" b="1" dirty="0" smtClean="0">
              <a:cs typeface="Arial"/>
            </a:endParaRPr>
          </a:p>
          <a:p>
            <a:r>
              <a:rPr lang="en-US" sz="4000" b="1" dirty="0" smtClean="0">
                <a:cs typeface="Arial"/>
              </a:rPr>
              <a:t>AIM </a:t>
            </a:r>
          </a:p>
          <a:p>
            <a:r>
              <a:rPr lang="en-US" sz="3000" dirty="0"/>
              <a:t>The aim of this QI project is for </a:t>
            </a:r>
            <a:r>
              <a:rPr lang="en-US" sz="3000" dirty="0">
                <a:sym typeface="Raleway"/>
              </a:rPr>
              <a:t>VHA Child and Family N</a:t>
            </a:r>
            <a:r>
              <a:rPr lang="en-US" sz="3000" dirty="0" smtClean="0">
                <a:sym typeface="Raleway"/>
              </a:rPr>
              <a:t>urses </a:t>
            </a:r>
            <a:r>
              <a:rPr lang="en-US" sz="3000" dirty="0">
                <a:sym typeface="Raleway"/>
              </a:rPr>
              <a:t>(</a:t>
            </a:r>
            <a:r>
              <a:rPr lang="en-US" sz="3000" dirty="0" smtClean="0">
                <a:sym typeface="Raleway"/>
              </a:rPr>
              <a:t>CFNs) </a:t>
            </a:r>
            <a:r>
              <a:rPr lang="en-US" sz="3000" dirty="0">
                <a:sym typeface="Raleway"/>
              </a:rPr>
              <a:t>to report an improvement in knowledge of, and confidence in using best available palliative &amp; end of life information by 15 percent by the first week of March, 2019.</a:t>
            </a:r>
            <a:r>
              <a:rPr lang="en-US" sz="3000" dirty="0">
                <a:ea typeface="Raleway"/>
                <a:cs typeface="Arial"/>
                <a:sym typeface="Raleway"/>
              </a:rPr>
              <a:t> </a:t>
            </a:r>
            <a:endParaRPr lang="en-US" sz="3000" dirty="0">
              <a:cs typeface="Arial"/>
            </a:endParaRPr>
          </a:p>
          <a:p>
            <a:endParaRPr lang="en-US" sz="4000" b="1" dirty="0" smtClean="0">
              <a:cs typeface="Arial"/>
            </a:endParaRPr>
          </a:p>
          <a:p>
            <a:r>
              <a:rPr lang="en-US" sz="4000" b="1" dirty="0" smtClean="0">
                <a:cs typeface="Arial"/>
              </a:rPr>
              <a:t>INNOVATION </a:t>
            </a:r>
          </a:p>
          <a:p>
            <a:pPr marL="571500" indent="-571500">
              <a:buFont typeface="Wingdings" charset="2"/>
              <a:buChar char="Ø"/>
            </a:pPr>
            <a:r>
              <a:rPr lang="en-US" sz="3000" dirty="0" smtClean="0">
                <a:cs typeface="Arial"/>
              </a:rPr>
              <a:t>Development </a:t>
            </a:r>
            <a:r>
              <a:rPr lang="en-US" sz="3000" dirty="0">
                <a:cs typeface="Arial"/>
              </a:rPr>
              <a:t>of a centralized on-line Pediatric Palliative Care Library (PPCL) on VHA’s Intranet, “The Loop” </a:t>
            </a:r>
            <a:endParaRPr lang="en-US" sz="3000" dirty="0" smtClean="0">
              <a:cs typeface="Arial"/>
            </a:endParaRPr>
          </a:p>
          <a:p>
            <a:pPr marL="571500" indent="-571500">
              <a:buFont typeface="Wingdings" charset="2"/>
              <a:buChar char="Ø"/>
            </a:pPr>
            <a:endParaRPr lang="en-US" sz="3000" dirty="0">
              <a:cs typeface="Arial"/>
            </a:endParaRPr>
          </a:p>
          <a:p>
            <a:pPr marL="571500" indent="-571500">
              <a:buFont typeface="Wingdings" charset="2"/>
              <a:buChar char="Ø"/>
            </a:pPr>
            <a:r>
              <a:rPr lang="en-US" sz="3000" dirty="0">
                <a:cs typeface="Arial"/>
              </a:rPr>
              <a:t>Production of video of client and family’s perspectives of what constitutes high quality palliative community paediatric </a:t>
            </a:r>
            <a:r>
              <a:rPr lang="en-US" sz="3000" dirty="0" smtClean="0">
                <a:cs typeface="Arial"/>
              </a:rPr>
              <a:t>care</a:t>
            </a:r>
          </a:p>
          <a:p>
            <a:pPr marL="571500" indent="-571500">
              <a:buFont typeface="Wingdings" charset="2"/>
              <a:buChar char="Ø"/>
            </a:pPr>
            <a:endParaRPr lang="en-US" sz="3000" dirty="0">
              <a:cs typeface="Arial"/>
            </a:endParaRPr>
          </a:p>
          <a:p>
            <a:pPr marL="571500" indent="-571500">
              <a:buFont typeface="Wingdings" charset="2"/>
              <a:buChar char="Ø"/>
            </a:pPr>
            <a:r>
              <a:rPr lang="en-US" sz="3000" dirty="0">
                <a:cs typeface="Arial"/>
              </a:rPr>
              <a:t>Implementation of “Sharing &amp; Caring” (10 minute focused moments) at Child and Family Nursing team meetings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28041600" y="24438114"/>
            <a:ext cx="85604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ACKNOWLEDGEMENTS</a:t>
            </a:r>
            <a:endParaRPr lang="en-US" sz="4000" b="1" dirty="0"/>
          </a:p>
        </p:txBody>
      </p:sp>
      <p:sp>
        <p:nvSpPr>
          <p:cNvPr id="14352" name="TextBox 14351"/>
          <p:cNvSpPr txBox="1"/>
          <p:nvPr/>
        </p:nvSpPr>
        <p:spPr>
          <a:xfrm rot="10800000" flipV="1">
            <a:off x="27989930" y="29662903"/>
            <a:ext cx="131307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>
              <a:solidFill>
                <a:srgbClr val="0D0D0D"/>
              </a:solidFill>
            </a:endParaRPr>
          </a:p>
          <a:p>
            <a:r>
              <a:rPr lang="en-US" sz="2400" dirty="0" smtClean="0">
                <a:solidFill>
                  <a:srgbClr val="0D0D0D"/>
                </a:solidFill>
              </a:rPr>
              <a:t>1.  </a:t>
            </a:r>
            <a:r>
              <a:rPr lang="en-US" sz="2400" dirty="0">
                <a:solidFill>
                  <a:srgbClr val="0D0D0D"/>
                </a:solidFill>
              </a:rPr>
              <a:t>Nageswaran, S and Golden, S. L.; Improving the Quality of Home Health Care for Children With Medical Complexity: </a:t>
            </a:r>
            <a:r>
              <a:rPr lang="en-US" sz="2400" dirty="0" err="1">
                <a:solidFill>
                  <a:srgbClr val="0D0D0D"/>
                </a:solidFill>
              </a:rPr>
              <a:t>Epub</a:t>
            </a:r>
            <a:r>
              <a:rPr lang="en-US" sz="2400" dirty="0">
                <a:solidFill>
                  <a:srgbClr val="0D0D0D"/>
                </a:solidFill>
              </a:rPr>
              <a:t> 2017 Apr 24. </a:t>
            </a:r>
            <a:endParaRPr lang="en-US" sz="2400" dirty="0" smtClean="0">
              <a:solidFill>
                <a:srgbClr val="0D0D0D"/>
              </a:solidFill>
            </a:endParaRPr>
          </a:p>
          <a:p>
            <a:r>
              <a:rPr lang="en-US" sz="2400" dirty="0" smtClean="0">
                <a:solidFill>
                  <a:srgbClr val="0D0D0D"/>
                </a:solidFill>
              </a:rPr>
              <a:t>2.  Morgan</a:t>
            </a:r>
            <a:r>
              <a:rPr lang="en-US" sz="2400" dirty="0">
                <a:solidFill>
                  <a:srgbClr val="0D0D0D"/>
                </a:solidFill>
              </a:rPr>
              <a:t>, </a:t>
            </a:r>
            <a:r>
              <a:rPr lang="en-US" sz="2400" dirty="0" smtClean="0">
                <a:solidFill>
                  <a:srgbClr val="0D0D0D"/>
                </a:solidFill>
              </a:rPr>
              <a:t>D; </a:t>
            </a:r>
            <a:r>
              <a:rPr lang="en-US" sz="2400" dirty="0">
                <a:solidFill>
                  <a:srgbClr val="0D0D0D"/>
                </a:solidFill>
              </a:rPr>
              <a:t>Caring for Dying Children: Assessing the Needs of the Pediatric Palliative Care Nurse, PEDIATRIC NURSING/March-April 2009/Vol. 35/No. 2</a:t>
            </a:r>
          </a:p>
          <a:p>
            <a:endParaRPr lang="en-US" sz="2400" dirty="0" smtClean="0">
              <a:solidFill>
                <a:srgbClr val="0D0D0D"/>
              </a:solidFill>
            </a:endParaRPr>
          </a:p>
        </p:txBody>
      </p:sp>
      <p:sp>
        <p:nvSpPr>
          <p:cNvPr id="14353" name="TextBox 14352"/>
          <p:cNvSpPr txBox="1"/>
          <p:nvPr/>
        </p:nvSpPr>
        <p:spPr>
          <a:xfrm>
            <a:off x="28041600" y="31826776"/>
            <a:ext cx="134382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To learn more about this project please contact </a:t>
            </a:r>
            <a:r>
              <a:rPr lang="en-US" sz="3200" dirty="0" smtClean="0">
                <a:hlinkClick r:id="rId5"/>
              </a:rPr>
              <a:t>tbetani@vha.ca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0" t="7051" r="2787" b="4771"/>
          <a:stretch/>
        </p:blipFill>
        <p:spPr>
          <a:xfrm>
            <a:off x="21366781" y="6096001"/>
            <a:ext cx="6293818" cy="3535354"/>
          </a:xfrm>
          <a:prstGeom prst="rect">
            <a:avLst/>
          </a:prstGeom>
          <a:ln w="57150" cmpd="sng">
            <a:solidFill>
              <a:srgbClr val="953735"/>
            </a:solidFill>
          </a:ln>
        </p:spPr>
      </p:pic>
      <p:sp>
        <p:nvSpPr>
          <p:cNvPr id="49" name="TextBox 48"/>
          <p:cNvSpPr txBox="1"/>
          <p:nvPr/>
        </p:nvSpPr>
        <p:spPr>
          <a:xfrm>
            <a:off x="27989930" y="6048435"/>
            <a:ext cx="13768609" cy="137576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FACILITATORS 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000" dirty="0"/>
              <a:t>Worked closely with VHA CFN Supervisors and Regional Client Services Manager, Toronto Central to disseminate information about the </a:t>
            </a:r>
            <a:r>
              <a:rPr lang="en-US" sz="3000" dirty="0" smtClean="0"/>
              <a:t>project, </a:t>
            </a:r>
            <a:r>
              <a:rPr lang="en-US" sz="3000" dirty="0"/>
              <a:t>circulate digital </a:t>
            </a:r>
            <a:r>
              <a:rPr lang="en-US" sz="3000" dirty="0" smtClean="0"/>
              <a:t>surveys and facilitate “Sharing &amp; Caring”. </a:t>
            </a:r>
            <a:endParaRPr lang="en-US" sz="3000" dirty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000" dirty="0"/>
              <a:t>Collaborated with Communications department to format/develop PPCL and track number of views; production of </a:t>
            </a:r>
            <a:r>
              <a:rPr lang="en-US" sz="3000" dirty="0" smtClean="0"/>
              <a:t>session photographs and video of client </a:t>
            </a:r>
            <a:r>
              <a:rPr lang="en-US" sz="3000" dirty="0"/>
              <a:t>and family’s </a:t>
            </a:r>
            <a:r>
              <a:rPr lang="en-US" sz="3000" dirty="0" smtClean="0"/>
              <a:t>perspectives. </a:t>
            </a:r>
            <a:endParaRPr lang="en-US" sz="3000" dirty="0"/>
          </a:p>
          <a:p>
            <a:pPr marL="457200" indent="-457200">
              <a:buFont typeface="Wingdings" charset="2"/>
              <a:buChar char="Ø"/>
            </a:pPr>
            <a:r>
              <a:rPr lang="en-US" sz="3000" dirty="0"/>
              <a:t>The Sick Kids’ “Connected Care” (</a:t>
            </a:r>
            <a:r>
              <a:rPr lang="en-GB" sz="3000" dirty="0"/>
              <a:t>paediatric home care nursing education &amp; 24 hour phone/on-line support program) </a:t>
            </a:r>
            <a:r>
              <a:rPr lang="en-US" sz="3000" dirty="0"/>
              <a:t>pilot project launched </a:t>
            </a:r>
            <a:r>
              <a:rPr lang="en-US" sz="3000" dirty="0" smtClean="0"/>
              <a:t>at end February</a:t>
            </a:r>
            <a:r>
              <a:rPr lang="en-US" sz="3000" dirty="0"/>
              <a:t>, 2019 in Toronto Central has the potential to positively affect CFNs’ </a:t>
            </a:r>
            <a:r>
              <a:rPr lang="en-US" sz="3000" dirty="0" smtClean="0"/>
              <a:t>knowledge and confidence. </a:t>
            </a:r>
            <a:endParaRPr lang="en-US" sz="3000" dirty="0"/>
          </a:p>
          <a:p>
            <a:endParaRPr lang="en-US" sz="3000" dirty="0"/>
          </a:p>
          <a:p>
            <a:r>
              <a:rPr lang="en-US" sz="4000" b="1" dirty="0" smtClean="0"/>
              <a:t>CHALLENGES</a:t>
            </a:r>
            <a:endParaRPr lang="en-US" sz="4000" b="1" dirty="0"/>
          </a:p>
          <a:p>
            <a:pPr marL="457200" indent="-457200">
              <a:buFont typeface="Wingdings" charset="2"/>
              <a:buChar char="Ø"/>
            </a:pPr>
            <a:r>
              <a:rPr lang="en-US" sz="3000" dirty="0"/>
              <a:t>Insufficient time available for CFNs to fully go through all the information provided in the PPCL resource </a:t>
            </a:r>
          </a:p>
          <a:p>
            <a:pPr marL="457200" indent="-457200">
              <a:buFont typeface="Wingdings" charset="2"/>
              <a:buChar char="Ø"/>
            </a:pPr>
            <a:r>
              <a:rPr lang="en-US" sz="3000" dirty="0"/>
              <a:t>Implementation of all recommendations not possible during time designated for project</a:t>
            </a:r>
          </a:p>
          <a:p>
            <a:pPr marL="457200" indent="-457200">
              <a:buFont typeface="Wingdings" charset="2"/>
              <a:buChar char="Ø"/>
            </a:pPr>
            <a:endParaRPr lang="en-US" sz="1800" b="1" dirty="0"/>
          </a:p>
          <a:p>
            <a:r>
              <a:rPr lang="en-US" sz="4000" b="1" dirty="0" smtClean="0"/>
              <a:t>NEXT STEPS 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Give input regarding development of a Paediatric Palliative Care Digital Learning Tool via the VHA E-Learning Program (</a:t>
            </a:r>
            <a:r>
              <a:rPr lang="en-US" sz="3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iLearn</a:t>
            </a:r>
            <a:r>
              <a:rPr lang="en-US" sz="3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en-US" sz="3000" dirty="0"/>
          </a:p>
          <a:p>
            <a:endParaRPr lang="en-US" sz="2000" dirty="0"/>
          </a:p>
          <a:p>
            <a:r>
              <a:rPr lang="en-US" sz="4000" b="1" dirty="0" smtClean="0"/>
              <a:t>RECOMMENDATIONS</a:t>
            </a:r>
          </a:p>
          <a:p>
            <a:pPr marL="457200" indent="-457200">
              <a:buFont typeface="Wingdings" charset="2"/>
              <a:buChar char="Ø"/>
            </a:pPr>
            <a:r>
              <a:rPr lang="en-US" sz="3000" dirty="0"/>
              <a:t>Continuation of </a:t>
            </a:r>
            <a:r>
              <a:rPr lang="en-US" sz="3000" dirty="0" smtClean="0"/>
              <a:t>“Sharing &amp; Caring” </a:t>
            </a:r>
            <a:r>
              <a:rPr lang="en-US" sz="3000" dirty="0"/>
              <a:t>during CFN monthly team meetings  </a:t>
            </a:r>
          </a:p>
          <a:p>
            <a:pPr marL="457200" indent="-457200">
              <a:buFont typeface="Wingdings" charset="2"/>
              <a:buChar char="Ø"/>
            </a:pPr>
            <a:r>
              <a:rPr lang="en-US" sz="3000" dirty="0"/>
              <a:t>Champion development (8-10 champions</a:t>
            </a:r>
            <a:r>
              <a:rPr lang="en-US" sz="3000" dirty="0" smtClean="0"/>
              <a:t>); </a:t>
            </a:r>
            <a:r>
              <a:rPr lang="en-US" sz="3000" dirty="0"/>
              <a:t>production of facilitator guide for </a:t>
            </a:r>
            <a:r>
              <a:rPr lang="en-US" sz="3000" dirty="0" smtClean="0"/>
              <a:t>“Sharing &amp; Caring” champions </a:t>
            </a:r>
            <a:r>
              <a:rPr lang="en-US" sz="3000" dirty="0"/>
              <a:t>&amp; nursing supervisors </a:t>
            </a:r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en-US" sz="3000" dirty="0"/>
              <a:t>Highlights of video of client and family’s perspectives to be incorporated into </a:t>
            </a:r>
            <a:r>
              <a:rPr lang="en-US" sz="3000" dirty="0" smtClean="0"/>
              <a:t>orientation </a:t>
            </a:r>
            <a:endParaRPr lang="en-US" sz="3000" dirty="0" smtClean="0">
              <a:solidFill>
                <a:srgbClr val="7030A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8117800" y="19354800"/>
            <a:ext cx="13165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SUSTAINABILITY PLAN</a:t>
            </a:r>
            <a:endParaRPr lang="en-US" sz="4000" b="1" dirty="0"/>
          </a:p>
        </p:txBody>
      </p:sp>
      <p:sp>
        <p:nvSpPr>
          <p:cNvPr id="14336" name="TextBox 14335"/>
          <p:cNvSpPr txBox="1"/>
          <p:nvPr/>
        </p:nvSpPr>
        <p:spPr>
          <a:xfrm>
            <a:off x="27919981" y="20040600"/>
            <a:ext cx="1391381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Ø"/>
            </a:pPr>
            <a:r>
              <a:rPr lang="en-US" sz="3200" dirty="0" smtClean="0">
                <a:cs typeface="Raleway" panose="020B0604020202020204" charset="0"/>
              </a:rPr>
              <a:t>Senior Management to consider facilitating for the development of </a:t>
            </a:r>
            <a:r>
              <a:rPr lang="en-US" sz="3200" dirty="0">
                <a:cs typeface="Raleway" panose="020B0604020202020204" charset="0"/>
              </a:rPr>
              <a:t>a digital learning tool using PPCL information via VHA E-Learning Program (</a:t>
            </a:r>
            <a:r>
              <a:rPr lang="en-US" sz="3200" dirty="0" err="1">
                <a:cs typeface="Raleway" panose="020B0604020202020204" charset="0"/>
              </a:rPr>
              <a:t>iLearn</a:t>
            </a:r>
            <a:r>
              <a:rPr lang="en-US" sz="3200" dirty="0" smtClean="0">
                <a:cs typeface="Raleway" panose="020B0604020202020204" charset="0"/>
              </a:rPr>
              <a:t>) as a future </a:t>
            </a:r>
            <a:r>
              <a:rPr lang="en-US" sz="3200" dirty="0">
                <a:cs typeface="Raleway" panose="020B0604020202020204" charset="0"/>
              </a:rPr>
              <a:t>mandatory </a:t>
            </a:r>
            <a:r>
              <a:rPr lang="en-US" sz="3200" dirty="0" smtClean="0">
                <a:cs typeface="Raleway" panose="020B0604020202020204" charset="0"/>
              </a:rPr>
              <a:t>module for CFNs</a:t>
            </a:r>
            <a:endParaRPr lang="en-US" sz="3200" dirty="0">
              <a:cs typeface="Raleway" panose="020B060402020202020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>
                <a:cs typeface="Raleway" panose="020B0604020202020204" charset="0"/>
              </a:rPr>
              <a:t>New </a:t>
            </a:r>
            <a:r>
              <a:rPr lang="en-US" sz="3200" dirty="0" smtClean="0">
                <a:cs typeface="Raleway" panose="020B0604020202020204" charset="0"/>
              </a:rPr>
              <a:t>CFNs </a:t>
            </a:r>
            <a:r>
              <a:rPr lang="en-US" sz="3200">
                <a:cs typeface="Raleway" panose="020B0604020202020204" charset="0"/>
              </a:rPr>
              <a:t>to </a:t>
            </a:r>
            <a:r>
              <a:rPr lang="en-US" sz="3200" smtClean="0">
                <a:cs typeface="Raleway" panose="020B0604020202020204" charset="0"/>
              </a:rPr>
              <a:t>complete </a:t>
            </a:r>
            <a:r>
              <a:rPr lang="en-US" sz="3200" dirty="0">
                <a:cs typeface="Raleway" panose="020B0604020202020204" charset="0"/>
              </a:rPr>
              <a:t>e-learning </a:t>
            </a:r>
            <a:r>
              <a:rPr lang="en-US" sz="3200" dirty="0" smtClean="0">
                <a:cs typeface="Raleway" panose="020B0604020202020204" charset="0"/>
              </a:rPr>
              <a:t>module within first </a:t>
            </a:r>
            <a:r>
              <a:rPr lang="en-US" sz="3200" smtClean="0">
                <a:cs typeface="Raleway" panose="020B0604020202020204" charset="0"/>
              </a:rPr>
              <a:t>6 months </a:t>
            </a:r>
            <a:endParaRPr lang="en-US" sz="3200" dirty="0">
              <a:cs typeface="Raleway" panose="020B0604020202020204" charset="0"/>
            </a:endParaRPr>
          </a:p>
          <a:p>
            <a:pPr marL="457200" indent="-457200">
              <a:buFont typeface="Wingdings" charset="2"/>
              <a:buChar char="Ø"/>
            </a:pPr>
            <a:r>
              <a:rPr lang="en-US" sz="3200" dirty="0">
                <a:cs typeface="Raleway" panose="020B0604020202020204" charset="0"/>
              </a:rPr>
              <a:t>Research/Nursing student to be allocated to curate/maintain online PPCL </a:t>
            </a:r>
            <a:r>
              <a:rPr lang="en-US" sz="3200" dirty="0" smtClean="0">
                <a:cs typeface="Raleway" panose="020B0604020202020204" charset="0"/>
              </a:rPr>
              <a:t>until </a:t>
            </a:r>
            <a:r>
              <a:rPr lang="en-US" sz="3200" dirty="0">
                <a:cs typeface="Raleway" panose="020B0604020202020204" charset="0"/>
              </a:rPr>
              <a:t>e-learning tool launch </a:t>
            </a:r>
          </a:p>
          <a:p>
            <a:pPr marL="457200" indent="-457200">
              <a:buFont typeface="Wingdings" charset="2"/>
              <a:buChar char="Ø"/>
            </a:pPr>
            <a:r>
              <a:rPr lang="en-US" sz="3200" dirty="0">
                <a:cs typeface="Raleway" panose="020B0604020202020204" charset="0"/>
              </a:rPr>
              <a:t>Integration of highlights from video of client </a:t>
            </a:r>
            <a:r>
              <a:rPr lang="en-US" sz="3200" dirty="0" smtClean="0">
                <a:cs typeface="Raleway" panose="020B0604020202020204" charset="0"/>
              </a:rPr>
              <a:t>&amp; family </a:t>
            </a:r>
            <a:r>
              <a:rPr lang="en-US" sz="3200" dirty="0">
                <a:cs typeface="Raleway" panose="020B0604020202020204" charset="0"/>
              </a:rPr>
              <a:t>perspectives to be considered for CFN Team’s bi-annual education forums</a:t>
            </a:r>
          </a:p>
        </p:txBody>
      </p:sp>
      <p:sp>
        <p:nvSpPr>
          <p:cNvPr id="14337" name="Rectangle 14336"/>
          <p:cNvSpPr/>
          <p:nvPr/>
        </p:nvSpPr>
        <p:spPr>
          <a:xfrm>
            <a:off x="14020800" y="9524463"/>
            <a:ext cx="13487400" cy="5334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000" b="1" dirty="0">
                <a:latin typeface="Lucida Sans Unicode (Body)"/>
                <a:ea typeface="Calibri" panose="020F0502020204030204" pitchFamily="34" charset="0"/>
                <a:cs typeface="Lucida Sans Unicode (Body)"/>
              </a:rPr>
              <a:t>PRE &amp; POST SURVEY RESULTS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charset="2"/>
              <a:buChar char="Ø"/>
            </a:pPr>
            <a:r>
              <a:rPr lang="en-US" sz="3000" dirty="0">
                <a:ea typeface="Calibri" panose="020F0502020204030204" pitchFamily="34" charset="0"/>
                <a:cs typeface="Times New Roman" panose="02020603050405020304" pitchFamily="18" charset="0"/>
              </a:rPr>
              <a:t>The initial survey results </a:t>
            </a:r>
            <a:r>
              <a:rPr lang="en-US" sz="3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indicated </a:t>
            </a:r>
            <a:r>
              <a:rPr lang="en-US" sz="3000" dirty="0">
                <a:ea typeface="Calibri" panose="020F0502020204030204" pitchFamily="34" charset="0"/>
                <a:cs typeface="Times New Roman" panose="02020603050405020304" pitchFamily="18" charset="0"/>
              </a:rPr>
              <a:t>significant gaps in knowledge and confidence level </a:t>
            </a:r>
            <a:r>
              <a:rPr lang="en-US" sz="3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of CFNs.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charset="2"/>
              <a:buChar char="Ø"/>
            </a:pPr>
            <a:r>
              <a:rPr lang="en-US" sz="3000" dirty="0"/>
              <a:t>Nurses self-report of having “moderate knowledge” or being “very knowledgeable” on paediatric palliative care increased from 48.3% (N=60) to 75.8% (N=58) (see Figure 1)</a:t>
            </a:r>
            <a:r>
              <a:rPr lang="en-US" sz="3000" dirty="0" smtClean="0"/>
              <a:t>.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charset="2"/>
              <a:buChar char="Ø"/>
            </a:pPr>
            <a:r>
              <a:rPr lang="en-US" sz="3000" dirty="0" smtClean="0"/>
              <a:t>Nurses self-report of having “moderate confidence” or being “very confident” in their ability to provide community based paediatric palliative care increased from 53.3% (N=60) pre to 79.3% (N=58) post (see Figure 2).</a:t>
            </a:r>
            <a:endParaRPr lang="en-US" sz="3000" dirty="0"/>
          </a:p>
        </p:txBody>
      </p:sp>
      <p:sp>
        <p:nvSpPr>
          <p:cNvPr id="14338" name="Rectangle 14337"/>
          <p:cNvSpPr/>
          <p:nvPr/>
        </p:nvSpPr>
        <p:spPr>
          <a:xfrm>
            <a:off x="14020800" y="6096000"/>
            <a:ext cx="6934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cs typeface="Arial"/>
              </a:rPr>
              <a:t>RESULTS </a:t>
            </a:r>
          </a:p>
          <a:p>
            <a:pPr marL="571500" indent="-571500">
              <a:buFont typeface="Wingdings" charset="2"/>
              <a:buChar char="Ø"/>
            </a:pPr>
            <a:r>
              <a:rPr lang="en-US" sz="3000" dirty="0">
                <a:cs typeface="Arial"/>
              </a:rPr>
              <a:t>As of March 8, 2019, there</a:t>
            </a:r>
            <a:r>
              <a:rPr lang="en-US" sz="3000" dirty="0">
                <a:solidFill>
                  <a:prstClr val="black"/>
                </a:solidFill>
              </a:rPr>
              <a:t> were over 150 views recorded on the PPCL resource on the </a:t>
            </a:r>
            <a:r>
              <a:rPr lang="en-US" sz="3000" dirty="0" smtClean="0">
                <a:solidFill>
                  <a:prstClr val="black"/>
                </a:solidFill>
              </a:rPr>
              <a:t>intranet.</a:t>
            </a:r>
            <a:endParaRPr lang="en-US" sz="3000" dirty="0">
              <a:solidFill>
                <a:prstClr val="black"/>
              </a:solidFill>
            </a:endParaRPr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en-US" sz="3000" dirty="0">
                <a:solidFill>
                  <a:prstClr val="black"/>
                </a:solidFill>
              </a:rPr>
              <a:t>A high number of good reviews from </a:t>
            </a:r>
            <a:r>
              <a:rPr lang="en-US" sz="3000" dirty="0" smtClean="0">
                <a:solidFill>
                  <a:prstClr val="black"/>
                </a:solidFill>
              </a:rPr>
              <a:t>CFNs </a:t>
            </a:r>
            <a:r>
              <a:rPr lang="en-US" sz="3000" dirty="0">
                <a:solidFill>
                  <a:prstClr val="black"/>
                </a:solidFill>
              </a:rPr>
              <a:t>regarding PPCL, </a:t>
            </a:r>
            <a:r>
              <a:rPr lang="en-US" sz="3000" dirty="0" smtClean="0">
                <a:solidFill>
                  <a:prstClr val="black"/>
                </a:solidFill>
              </a:rPr>
              <a:t>video and “Sharing &amp; Caring” </a:t>
            </a:r>
            <a:r>
              <a:rPr lang="en-US" sz="3000" dirty="0">
                <a:solidFill>
                  <a:prstClr val="black"/>
                </a:solidFill>
              </a:rPr>
              <a:t>sessions. </a:t>
            </a:r>
          </a:p>
          <a:p>
            <a:endParaRPr lang="en-US" sz="2400" b="1" dirty="0">
              <a:cs typeface="Arial"/>
            </a:endParaRPr>
          </a:p>
        </p:txBody>
      </p:sp>
      <p:sp>
        <p:nvSpPr>
          <p:cNvPr id="14341" name="Rectangle 14340"/>
          <p:cNvSpPr/>
          <p:nvPr/>
        </p:nvSpPr>
        <p:spPr>
          <a:xfrm>
            <a:off x="914398" y="28661472"/>
            <a:ext cx="1255667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sz="3000" b="1" dirty="0" smtClean="0">
              <a:solidFill>
                <a:prstClr val="black"/>
              </a:solidFill>
            </a:endParaRPr>
          </a:p>
          <a:p>
            <a:pPr lvl="0"/>
            <a:endParaRPr lang="en-US" sz="3000" b="1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369789" y="22499894"/>
            <a:ext cx="1314641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000" dirty="0" smtClean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7"/>
          <a:srcRect l="55563" b="4179"/>
          <a:stretch/>
        </p:blipFill>
        <p:spPr>
          <a:xfrm>
            <a:off x="10491567" y="6248400"/>
            <a:ext cx="2767233" cy="5336151"/>
          </a:xfrm>
          <a:prstGeom prst="rect">
            <a:avLst/>
          </a:prstGeom>
          <a:ln w="57150" cmpd="sng">
            <a:solidFill>
              <a:srgbClr val="953735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02001" y="26236346"/>
            <a:ext cx="4749149" cy="3323805"/>
          </a:xfrm>
          <a:prstGeom prst="rect">
            <a:avLst/>
          </a:prstGeom>
          <a:ln w="57150" cmpd="sng">
            <a:solidFill>
              <a:srgbClr val="953735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5358" y="28695185"/>
            <a:ext cx="5255435" cy="3503624"/>
          </a:xfrm>
          <a:prstGeom prst="rect">
            <a:avLst/>
          </a:prstGeom>
          <a:ln w="57150" cmpd="sng">
            <a:solidFill>
              <a:srgbClr val="953735"/>
            </a:solidFill>
          </a:ln>
        </p:spPr>
      </p:pic>
      <p:sp>
        <p:nvSpPr>
          <p:cNvPr id="35" name="object 6"/>
          <p:cNvSpPr/>
          <p:nvPr/>
        </p:nvSpPr>
        <p:spPr>
          <a:xfrm>
            <a:off x="37882332" y="980313"/>
            <a:ext cx="3113268" cy="313448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6" name="Chart 3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2304820"/>
              </p:ext>
            </p:extLst>
          </p:nvPr>
        </p:nvGraphicFramePr>
        <p:xfrm>
          <a:off x="14130712" y="14766017"/>
          <a:ext cx="13377488" cy="876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9431000" y="23418224"/>
            <a:ext cx="2667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Figure 1</a:t>
            </a:r>
            <a:endParaRPr lang="en-US" sz="3200" b="1" dirty="0"/>
          </a:p>
        </p:txBody>
      </p:sp>
      <p:graphicFrame>
        <p:nvGraphicFramePr>
          <p:cNvPr id="39" name="Chart 3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9801843"/>
              </p:ext>
            </p:extLst>
          </p:nvPr>
        </p:nvGraphicFramePr>
        <p:xfrm>
          <a:off x="13974462" y="24004141"/>
          <a:ext cx="13563600" cy="754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19431000" y="31623000"/>
            <a:ext cx="2667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Figure 2</a:t>
            </a:r>
            <a:endParaRPr lang="en-US" sz="32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930074" y="29007359"/>
            <a:ext cx="681307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000" dirty="0" smtClean="0">
              <a:solidFill>
                <a:prstClr val="black"/>
              </a:solidFill>
            </a:endParaRPr>
          </a:p>
          <a:p>
            <a:pPr marL="457200" indent="-457200">
              <a:buFont typeface="Wingdings" charset="2"/>
              <a:buChar char="Ø"/>
            </a:pPr>
            <a:r>
              <a:rPr lang="en-US" sz="3000" dirty="0" smtClean="0">
                <a:solidFill>
                  <a:prstClr val="black"/>
                </a:solidFill>
              </a:rPr>
              <a:t>Measure use of centralized PPCL resource through number of clicks or views on the site (process measure)</a:t>
            </a:r>
          </a:p>
          <a:p>
            <a:pPr lvl="0"/>
            <a:endParaRPr lang="en-US" sz="300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>
        <a:solidFill>
          <a:schemeClr val="bg1"/>
        </a:solid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59127</TotalTime>
  <Words>792</Words>
  <Application>Microsoft Office PowerPoint</Application>
  <PresentationFormat>Custom</PresentationFormat>
  <Paragraphs>91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Arial</vt:lpstr>
      <vt:lpstr>Calibri</vt:lpstr>
      <vt:lpstr>Lucida Sans Unicode</vt:lpstr>
      <vt:lpstr>Lucida Sans Unicode (Body)</vt:lpstr>
      <vt:lpstr>Raleway</vt:lpstr>
      <vt:lpstr>Times New Roman</vt:lpstr>
      <vt:lpstr>Verdana</vt:lpstr>
      <vt:lpstr>Wingdings</vt:lpstr>
      <vt:lpstr>Wingdings 2</vt:lpstr>
      <vt:lpstr>Wingdings 3</vt:lpstr>
      <vt:lpstr>Concourse</vt:lpstr>
      <vt:lpstr>PowerPoint Presentation</vt:lpstr>
    </vt:vector>
  </TitlesOfParts>
  <Company>VHA Home Healthcare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smckay</dc:creator>
  <cp:lastModifiedBy>Arlinda Ruco</cp:lastModifiedBy>
  <cp:revision>396</cp:revision>
  <cp:lastPrinted>2018-03-15T20:07:07Z</cp:lastPrinted>
  <dcterms:created xsi:type="dcterms:W3CDTF">2011-02-14T14:57:14Z</dcterms:created>
  <dcterms:modified xsi:type="dcterms:W3CDTF">2019-03-26T14:48:08Z</dcterms:modified>
</cp:coreProperties>
</file>