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charts/chart2.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8" r:id="rId1"/>
  </p:sldMasterIdLst>
  <p:notesMasterIdLst>
    <p:notesMasterId r:id="rId23"/>
  </p:notesMasterIdLst>
  <p:sldIdLst>
    <p:sldId id="287" r:id="rId2"/>
    <p:sldId id="321" r:id="rId3"/>
    <p:sldId id="295" r:id="rId4"/>
    <p:sldId id="323" r:id="rId5"/>
    <p:sldId id="342" r:id="rId6"/>
    <p:sldId id="327" r:id="rId7"/>
    <p:sldId id="319" r:id="rId8"/>
    <p:sldId id="333" r:id="rId9"/>
    <p:sldId id="325" r:id="rId10"/>
    <p:sldId id="334" r:id="rId11"/>
    <p:sldId id="330" r:id="rId12"/>
    <p:sldId id="326" r:id="rId13"/>
    <p:sldId id="329" r:id="rId14"/>
    <p:sldId id="331" r:id="rId15"/>
    <p:sldId id="335" r:id="rId16"/>
    <p:sldId id="337" r:id="rId17"/>
    <p:sldId id="344" r:id="rId18"/>
    <p:sldId id="343" r:id="rId19"/>
    <p:sldId id="257" r:id="rId20"/>
    <p:sldId id="345" r:id="rId21"/>
    <p:sldId id="316" r:id="rId22"/>
  </p:sldIdLst>
  <p:sldSz cx="9144000" cy="6858000" type="screen4x3"/>
  <p:notesSz cx="7102475" cy="9388475"/>
  <p:embeddedFontLst>
    <p:embeddedFont>
      <p:font typeface="Cambria" pitchFamily="18"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C16B4465-939A-434F-ACC9-3F0C8A9E4E7F}">
  <a:tblStyle styleId="{C16B4465-939A-434F-ACC9-3F0C8A9E4E7F}" styleName="Table_0">
    <a:wholeTbl>
      <a:tcStyle>
        <a:tcBdr>
          <a:left>
            <a:ln w="9525" cap="flat" cmpd="sng">
              <a:solidFill>
                <a:srgbClr val="000000"/>
              </a:solidFill>
              <a:prstDash val="solid"/>
              <a:round/>
              <a:headEnd type="none" w="med" len="med"/>
              <a:tailEnd type="none" w="med" len="med"/>
            </a:ln>
          </a:left>
          <a:right>
            <a:ln w="9525" cap="flat" cmpd="sng">
              <a:solidFill>
                <a:srgbClr val="000000"/>
              </a:solidFill>
              <a:prstDash val="solid"/>
              <a:round/>
              <a:headEnd type="none" w="med" len="med"/>
              <a:tailEnd type="none" w="med" len="med"/>
            </a:ln>
          </a:right>
          <a:top>
            <a:ln w="9525" cap="flat" cmpd="sng">
              <a:solidFill>
                <a:srgbClr val="000000"/>
              </a:solidFill>
              <a:prstDash val="solid"/>
              <a:round/>
              <a:headEnd type="none" w="med" len="med"/>
              <a:tailEnd type="none" w="med" len="med"/>
            </a:ln>
          </a:top>
          <a:bottom>
            <a:ln w="9525" cap="flat" cmpd="sng">
              <a:solidFill>
                <a:srgbClr val="000000"/>
              </a:solidFill>
              <a:prstDash val="solid"/>
              <a:round/>
              <a:headEnd type="none" w="med" len="med"/>
              <a:tailEnd type="none" w="med" len="med"/>
            </a:ln>
          </a:bottom>
          <a:insideH>
            <a:ln w="9525" cap="flat" cmpd="sng">
              <a:solidFill>
                <a:srgbClr val="000000"/>
              </a:solidFill>
              <a:prstDash val="solid"/>
              <a:round/>
              <a:headEnd type="none" w="med" len="med"/>
              <a:tailEnd type="none" w="med" len="med"/>
            </a:ln>
          </a:insideH>
          <a:insideV>
            <a:ln w="9525" cap="flat" cmpd="sng">
              <a:solidFill>
                <a:srgbClr val="000000"/>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563" autoAdjust="0"/>
  </p:normalViewPr>
  <p:slideViewPr>
    <p:cSldViewPr>
      <p:cViewPr varScale="1">
        <p:scale>
          <a:sx n="55" d="100"/>
          <a:sy n="55" d="100"/>
        </p:scale>
        <p:origin x="-1584" y="-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pieChart>
        <c:varyColors val="1"/>
        <c:ser>
          <c:idx val="0"/>
          <c:order val="0"/>
          <c:tx>
            <c:strRef>
              <c:f>Sheet1!$B$1</c:f>
              <c:strCache>
                <c:ptCount val="1"/>
                <c:pt idx="0">
                  <c:v>Total Pain Documented</c:v>
                </c:pt>
              </c:strCache>
            </c:strRef>
          </c:tx>
          <c:dPt>
            <c:idx val="0"/>
            <c:bubble3D val="0"/>
            <c:spPr>
              <a:pattFill prst="ltUpDiag">
                <a:fgClr>
                  <a:schemeClr val="accent4">
                    <a:lumMod val="60000"/>
                    <a:lumOff val="40000"/>
                  </a:schemeClr>
                </a:fgClr>
                <a:bgClr>
                  <a:schemeClr val="bg1"/>
                </a:bgClr>
              </a:pattFill>
            </c:spPr>
          </c:dPt>
          <c:dPt>
            <c:idx val="1"/>
            <c:bubble3D val="0"/>
          </c:dPt>
          <c:cat>
            <c:strRef>
              <c:f>Sheet1!$A$2:$A$3</c:f>
              <c:strCache>
                <c:ptCount val="2"/>
                <c:pt idx="0">
                  <c:v>Captured in assessment tools 12%</c:v>
                </c:pt>
                <c:pt idx="1">
                  <c:v>Captured in progress notes 88%</c:v>
                </c:pt>
              </c:strCache>
            </c:strRef>
          </c:cat>
          <c:val>
            <c:numRef>
              <c:f>Sheet1!$B$2:$B$3</c:f>
              <c:numCache>
                <c:formatCode>General</c:formatCode>
                <c:ptCount val="2"/>
                <c:pt idx="0">
                  <c:v>12</c:v>
                </c:pt>
                <c:pt idx="1">
                  <c:v>88</c:v>
                </c:pt>
              </c:numCache>
            </c:numRef>
          </c:val>
        </c:ser>
        <c:dLbls>
          <c:showLegendKey val="0"/>
          <c:showVal val="0"/>
          <c:showCatName val="0"/>
          <c:showSerName val="0"/>
          <c:showPercent val="0"/>
          <c:showBubbleSize val="0"/>
          <c:showLeaderLines val="1"/>
        </c:dLbls>
        <c:firstSliceAng val="0"/>
      </c:pieChart>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76278036586015"/>
          <c:y val="1.0953659801052489E-2"/>
          <c:w val="0.966201037653173"/>
          <c:h val="0.93704078033948901"/>
        </c:manualLayout>
      </c:layout>
      <c:barChart>
        <c:barDir val="col"/>
        <c:grouping val="clustered"/>
        <c:varyColors val="0"/>
        <c:ser>
          <c:idx val="0"/>
          <c:order val="0"/>
          <c:tx>
            <c:strRef>
              <c:f>Sheet1!$B$1</c:f>
              <c:strCache>
                <c:ptCount val="1"/>
                <c:pt idx="0">
                  <c:v>PRE IMPLEMENTATIONS</c:v>
                </c:pt>
              </c:strCache>
            </c:strRef>
          </c:tx>
          <c:spPr>
            <a:solidFill>
              <a:schemeClr val="accent6">
                <a:lumMod val="75000"/>
              </a:schemeClr>
            </a:solidFill>
            <a:ln>
              <a:noFill/>
            </a:ln>
            <a:effectLst/>
          </c:spPr>
          <c:invertIfNegative val="0"/>
          <c:cat>
            <c:strRef>
              <c:f>Sheet1!$A$2:$A$5</c:f>
              <c:strCache>
                <c:ptCount val="2"/>
                <c:pt idx="0">
                  <c:v>PAIN ASSESSMENT TOOL</c:v>
                </c:pt>
                <c:pt idx="1">
                  <c:v>PALLIATIVE ASSESSMENT TOOL</c:v>
                </c:pt>
              </c:strCache>
            </c:strRef>
          </c:cat>
          <c:val>
            <c:numRef>
              <c:f>Sheet1!$B$2:$B$5</c:f>
              <c:numCache>
                <c:formatCode>General</c:formatCode>
                <c:ptCount val="4"/>
                <c:pt idx="0">
                  <c:v>15</c:v>
                </c:pt>
                <c:pt idx="1">
                  <c:v>10</c:v>
                </c:pt>
              </c:numCache>
            </c:numRef>
          </c:val>
        </c:ser>
        <c:ser>
          <c:idx val="1"/>
          <c:order val="1"/>
          <c:tx>
            <c:strRef>
              <c:f>Sheet1!$C$1</c:f>
              <c:strCache>
                <c:ptCount val="1"/>
                <c:pt idx="0">
                  <c:v>POST IMPLEMENTATIONS</c:v>
                </c:pt>
              </c:strCache>
            </c:strRef>
          </c:tx>
          <c:spPr>
            <a:solidFill>
              <a:schemeClr val="accent5">
                <a:lumMod val="75000"/>
              </a:schemeClr>
            </a:solidFill>
            <a:ln>
              <a:noFill/>
            </a:ln>
            <a:effectLst/>
          </c:spPr>
          <c:invertIfNegative val="0"/>
          <c:cat>
            <c:strRef>
              <c:f>Sheet1!$A$2:$A$5</c:f>
              <c:strCache>
                <c:ptCount val="2"/>
                <c:pt idx="0">
                  <c:v>PAIN ASSESSMENT TOOL</c:v>
                </c:pt>
                <c:pt idx="1">
                  <c:v>PALLIATIVE ASSESSMENT TOOL</c:v>
                </c:pt>
              </c:strCache>
            </c:strRef>
          </c:cat>
          <c:val>
            <c:numRef>
              <c:f>Sheet1!$C$2:$C$5</c:f>
              <c:numCache>
                <c:formatCode>General</c:formatCode>
                <c:ptCount val="4"/>
                <c:pt idx="0">
                  <c:v>73</c:v>
                </c:pt>
                <c:pt idx="1">
                  <c:v>65</c:v>
                </c:pt>
              </c:numCache>
            </c:numRef>
          </c:val>
        </c:ser>
        <c:dLbls>
          <c:showLegendKey val="0"/>
          <c:showVal val="0"/>
          <c:showCatName val="0"/>
          <c:showSerName val="0"/>
          <c:showPercent val="0"/>
          <c:showBubbleSize val="0"/>
        </c:dLbls>
        <c:gapWidth val="219"/>
        <c:overlap val="-27"/>
        <c:axId val="117467776"/>
        <c:axId val="117473664"/>
      </c:barChart>
      <c:catAx>
        <c:axId val="117467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crossAx val="117473664"/>
        <c:crosses val="autoZero"/>
        <c:auto val="1"/>
        <c:lblAlgn val="ctr"/>
        <c:lblOffset val="100"/>
        <c:noMultiLvlLbl val="0"/>
      </c:catAx>
      <c:valAx>
        <c:axId val="1174736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746777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51697038786478111"/>
          <c:y val="0.49978395019885702"/>
          <c:w val="0.42366270393932082"/>
          <c:h val="0.21409610950138466"/>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D0C1FB-EA02-466B-9103-B7F0C121E84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F509AE3-1940-4BF5-954E-423CFFA629C5}">
      <dgm:prSet phldrT="[Text]"/>
      <dgm:spPr/>
      <dgm:t>
        <a:bodyPr/>
        <a:lstStyle/>
        <a:p>
          <a:r>
            <a:rPr lang="en-US" dirty="0" smtClean="0"/>
            <a:t>Chart audit</a:t>
          </a:r>
          <a:endParaRPr lang="en-US" dirty="0"/>
        </a:p>
      </dgm:t>
    </dgm:pt>
    <dgm:pt modelId="{3A41127F-7BB4-4EC7-88A4-3B27E15AD2D5}" type="parTrans" cxnId="{8D0027C9-D049-44B1-A332-27EBDD86865E}">
      <dgm:prSet/>
      <dgm:spPr/>
      <dgm:t>
        <a:bodyPr/>
        <a:lstStyle/>
        <a:p>
          <a:endParaRPr lang="en-US"/>
        </a:p>
      </dgm:t>
    </dgm:pt>
    <dgm:pt modelId="{16AFF83D-FB17-4478-B8FF-CD05847E36B2}" type="sibTrans" cxnId="{8D0027C9-D049-44B1-A332-27EBDD86865E}">
      <dgm:prSet/>
      <dgm:spPr/>
      <dgm:t>
        <a:bodyPr/>
        <a:lstStyle/>
        <a:p>
          <a:endParaRPr lang="en-US"/>
        </a:p>
      </dgm:t>
    </dgm:pt>
    <dgm:pt modelId="{F4010999-B601-4D04-B898-C7E5CFEA0362}">
      <dgm:prSet phldrT="[Text]"/>
      <dgm:spPr/>
      <dgm:t>
        <a:bodyPr/>
        <a:lstStyle/>
        <a:p>
          <a:r>
            <a:rPr lang="en-US" dirty="0" smtClean="0"/>
            <a:t>Analyzed 20 palliative care nursing charts</a:t>
          </a:r>
          <a:endParaRPr lang="en-US" dirty="0"/>
        </a:p>
      </dgm:t>
    </dgm:pt>
    <dgm:pt modelId="{43FDB50E-BA7A-4385-A6A3-F8D4B2C9AB33}" type="parTrans" cxnId="{468D7572-EF6D-4078-85F4-EB471B02A21E}">
      <dgm:prSet/>
      <dgm:spPr/>
      <dgm:t>
        <a:bodyPr/>
        <a:lstStyle/>
        <a:p>
          <a:endParaRPr lang="en-US"/>
        </a:p>
      </dgm:t>
    </dgm:pt>
    <dgm:pt modelId="{EEA830DB-3E47-409B-95AE-7778292DF8C7}" type="sibTrans" cxnId="{468D7572-EF6D-4078-85F4-EB471B02A21E}">
      <dgm:prSet/>
      <dgm:spPr/>
      <dgm:t>
        <a:bodyPr/>
        <a:lstStyle/>
        <a:p>
          <a:endParaRPr lang="en-US"/>
        </a:p>
      </dgm:t>
    </dgm:pt>
    <dgm:pt modelId="{440227A1-7438-4736-AE45-F05A0EAC4AD6}">
      <dgm:prSet phldrT="[Text]"/>
      <dgm:spPr/>
      <dgm:t>
        <a:bodyPr/>
        <a:lstStyle/>
        <a:p>
          <a:r>
            <a:rPr lang="en-US" dirty="0" smtClean="0"/>
            <a:t>Communication strategies</a:t>
          </a:r>
          <a:endParaRPr lang="en-US" dirty="0"/>
        </a:p>
      </dgm:t>
    </dgm:pt>
    <dgm:pt modelId="{6DFBC03D-B1C9-43A1-8E22-97D1CDCDB766}" type="parTrans" cxnId="{52F5F1F9-2228-40D1-ADE8-E67211FFE1F0}">
      <dgm:prSet/>
      <dgm:spPr/>
      <dgm:t>
        <a:bodyPr/>
        <a:lstStyle/>
        <a:p>
          <a:endParaRPr lang="en-US"/>
        </a:p>
      </dgm:t>
    </dgm:pt>
    <dgm:pt modelId="{017AEFDA-FC13-4A8F-BD1C-4CC2FBA82526}" type="sibTrans" cxnId="{52F5F1F9-2228-40D1-ADE8-E67211FFE1F0}">
      <dgm:prSet/>
      <dgm:spPr/>
      <dgm:t>
        <a:bodyPr/>
        <a:lstStyle/>
        <a:p>
          <a:endParaRPr lang="en-US"/>
        </a:p>
      </dgm:t>
    </dgm:pt>
    <dgm:pt modelId="{11DCE0AE-FBA5-428E-9E05-9BEB6ABC5233}">
      <dgm:prSet phldrT="[Text]"/>
      <dgm:spPr/>
      <dgm:t>
        <a:bodyPr/>
        <a:lstStyle/>
        <a:p>
          <a:r>
            <a:rPr lang="en-US" dirty="0" smtClean="0"/>
            <a:t>Phone calls</a:t>
          </a:r>
          <a:endParaRPr lang="en-US" dirty="0"/>
        </a:p>
      </dgm:t>
    </dgm:pt>
    <dgm:pt modelId="{F3FEC835-29C1-4C3F-BF1C-EDAA165D134F}" type="parTrans" cxnId="{1F4E25B4-AEC6-4600-B7E3-830F8F9128D5}">
      <dgm:prSet/>
      <dgm:spPr/>
      <dgm:t>
        <a:bodyPr/>
        <a:lstStyle/>
        <a:p>
          <a:endParaRPr lang="en-US"/>
        </a:p>
      </dgm:t>
    </dgm:pt>
    <dgm:pt modelId="{7E3EDE28-F081-4D86-9713-214BA916114D}" type="sibTrans" cxnId="{1F4E25B4-AEC6-4600-B7E3-830F8F9128D5}">
      <dgm:prSet/>
      <dgm:spPr/>
      <dgm:t>
        <a:bodyPr/>
        <a:lstStyle/>
        <a:p>
          <a:endParaRPr lang="en-US"/>
        </a:p>
      </dgm:t>
    </dgm:pt>
    <dgm:pt modelId="{9B797D79-9221-46E5-9AC8-F30D2EA73136}">
      <dgm:prSet phldrT="[Text]"/>
      <dgm:spPr/>
      <dgm:t>
        <a:bodyPr/>
        <a:lstStyle/>
        <a:p>
          <a:r>
            <a:rPr lang="en-US" dirty="0" smtClean="0"/>
            <a:t>Emails</a:t>
          </a:r>
          <a:endParaRPr lang="en-US" dirty="0"/>
        </a:p>
      </dgm:t>
    </dgm:pt>
    <dgm:pt modelId="{2346893D-84B1-4F61-878B-DBDEAD738D09}" type="parTrans" cxnId="{72F3D34A-C81C-4068-B64D-D16496F93793}">
      <dgm:prSet/>
      <dgm:spPr/>
      <dgm:t>
        <a:bodyPr/>
        <a:lstStyle/>
        <a:p>
          <a:endParaRPr lang="en-US"/>
        </a:p>
      </dgm:t>
    </dgm:pt>
    <dgm:pt modelId="{2240411F-C3AA-4B11-A61E-F7F647BA117D}" type="sibTrans" cxnId="{72F3D34A-C81C-4068-B64D-D16496F93793}">
      <dgm:prSet/>
      <dgm:spPr/>
      <dgm:t>
        <a:bodyPr/>
        <a:lstStyle/>
        <a:p>
          <a:endParaRPr lang="en-US"/>
        </a:p>
      </dgm:t>
    </dgm:pt>
    <dgm:pt modelId="{2A3DC5E5-505E-4C4D-9A72-906C1DAAC371}">
      <dgm:prSet phldrT="[Text]"/>
      <dgm:spPr/>
      <dgm:t>
        <a:bodyPr/>
        <a:lstStyle/>
        <a:p>
          <a:r>
            <a:rPr lang="en-US" dirty="0" smtClean="0"/>
            <a:t>Text messages</a:t>
          </a:r>
          <a:endParaRPr lang="en-US" dirty="0"/>
        </a:p>
      </dgm:t>
    </dgm:pt>
    <dgm:pt modelId="{BC2550FE-AA62-4EC6-9E27-946F86C0483C}" type="parTrans" cxnId="{6898BDFF-4DC8-4D99-B572-930C9AD6039D}">
      <dgm:prSet/>
      <dgm:spPr/>
      <dgm:t>
        <a:bodyPr/>
        <a:lstStyle/>
        <a:p>
          <a:endParaRPr lang="en-US"/>
        </a:p>
      </dgm:t>
    </dgm:pt>
    <dgm:pt modelId="{E1443324-E471-4144-AC5D-49C4E9EB3FC2}" type="sibTrans" cxnId="{6898BDFF-4DC8-4D99-B572-930C9AD6039D}">
      <dgm:prSet/>
      <dgm:spPr/>
      <dgm:t>
        <a:bodyPr/>
        <a:lstStyle/>
        <a:p>
          <a:endParaRPr lang="en-US"/>
        </a:p>
      </dgm:t>
    </dgm:pt>
    <dgm:pt modelId="{A7499EDE-BD35-40DF-8964-F3EC1133F82A}">
      <dgm:prSet phldrT="[Text]"/>
      <dgm:spPr/>
      <dgm:t>
        <a:bodyPr/>
        <a:lstStyle/>
        <a:p>
          <a:r>
            <a:rPr lang="en-US" dirty="0" smtClean="0"/>
            <a:t>Utilization of pain tools:</a:t>
          </a:r>
          <a:endParaRPr lang="en-US" dirty="0"/>
        </a:p>
      </dgm:t>
    </dgm:pt>
    <dgm:pt modelId="{734F3FB4-2B02-4E80-A5CF-1BD21B99C763}" type="parTrans" cxnId="{74A7F124-BB27-44AE-8D1B-6E4F3EBE8BDA}">
      <dgm:prSet/>
      <dgm:spPr/>
    </dgm:pt>
    <dgm:pt modelId="{853F6B3F-FEBA-42C8-A8F3-0186763B769B}" type="sibTrans" cxnId="{74A7F124-BB27-44AE-8D1B-6E4F3EBE8BDA}">
      <dgm:prSet/>
      <dgm:spPr/>
    </dgm:pt>
    <dgm:pt modelId="{CBAF9973-E6DB-4518-B822-B7EC15C0D7A6}">
      <dgm:prSet phldrT="[Text]"/>
      <dgm:spPr/>
      <dgm:t>
        <a:bodyPr/>
        <a:lstStyle/>
        <a:p>
          <a:r>
            <a:rPr lang="en-US" dirty="0" smtClean="0"/>
            <a:t>Pain assessment tool 15%</a:t>
          </a:r>
          <a:endParaRPr lang="en-US" dirty="0"/>
        </a:p>
      </dgm:t>
    </dgm:pt>
    <dgm:pt modelId="{166A6084-9361-46A3-800C-305591A49ED5}" type="parTrans" cxnId="{5BB78AC3-A2A8-43BB-BB61-6B7393F06716}">
      <dgm:prSet/>
      <dgm:spPr/>
    </dgm:pt>
    <dgm:pt modelId="{D36B4EDF-34B3-42F3-9067-BAFD0EA865F1}" type="sibTrans" cxnId="{5BB78AC3-A2A8-43BB-BB61-6B7393F06716}">
      <dgm:prSet/>
      <dgm:spPr/>
    </dgm:pt>
    <dgm:pt modelId="{5646BB83-521C-4D29-B17F-06C904A69CDB}">
      <dgm:prSet phldrT="[Text]"/>
      <dgm:spPr/>
      <dgm:t>
        <a:bodyPr/>
        <a:lstStyle/>
        <a:p>
          <a:r>
            <a:rPr lang="en-US" dirty="0" smtClean="0"/>
            <a:t>Palliative assessment tool 10%</a:t>
          </a:r>
          <a:endParaRPr lang="en-US" dirty="0"/>
        </a:p>
      </dgm:t>
    </dgm:pt>
    <dgm:pt modelId="{1CFF247E-26CF-4EB6-ADAC-66D1E0D91207}" type="parTrans" cxnId="{E6D01486-FD13-4AAB-B047-D57E0F5E4E91}">
      <dgm:prSet/>
      <dgm:spPr/>
    </dgm:pt>
    <dgm:pt modelId="{26DB7046-1AFA-4695-A58B-959CB937E791}" type="sibTrans" cxnId="{E6D01486-FD13-4AAB-B047-D57E0F5E4E91}">
      <dgm:prSet/>
      <dgm:spPr/>
    </dgm:pt>
    <dgm:pt modelId="{5999EFA6-D59C-4667-B411-693C222C0F1A}">
      <dgm:prSet phldrT="[Text]"/>
      <dgm:spPr/>
      <dgm:t>
        <a:bodyPr/>
        <a:lstStyle/>
        <a:p>
          <a:r>
            <a:rPr lang="en-US" dirty="0" smtClean="0"/>
            <a:t>One-on-one interviews</a:t>
          </a:r>
          <a:endParaRPr lang="en-US" dirty="0"/>
        </a:p>
      </dgm:t>
    </dgm:pt>
    <dgm:pt modelId="{4CFBA4A4-B49B-4507-BEC9-1DBCA2EDA650}" type="parTrans" cxnId="{5B4D6C83-A141-4FAD-AFEE-077A2CD9B710}">
      <dgm:prSet/>
      <dgm:spPr/>
    </dgm:pt>
    <dgm:pt modelId="{A42B72B8-D504-49B8-994D-C0774757E2DD}" type="sibTrans" cxnId="{5B4D6C83-A141-4FAD-AFEE-077A2CD9B710}">
      <dgm:prSet/>
      <dgm:spPr/>
    </dgm:pt>
    <dgm:pt modelId="{8A59D249-A34E-4840-9221-E0E3A0AD80BF}" type="pres">
      <dgm:prSet presAssocID="{3ED0C1FB-EA02-466B-9103-B7F0C121E847}" presName="linear" presStyleCnt="0">
        <dgm:presLayoutVars>
          <dgm:animLvl val="lvl"/>
          <dgm:resizeHandles val="exact"/>
        </dgm:presLayoutVars>
      </dgm:prSet>
      <dgm:spPr/>
      <dgm:t>
        <a:bodyPr/>
        <a:lstStyle/>
        <a:p>
          <a:endParaRPr lang="en-US"/>
        </a:p>
      </dgm:t>
    </dgm:pt>
    <dgm:pt modelId="{FC568168-2710-4F10-B28B-551F9AEE8879}" type="pres">
      <dgm:prSet presAssocID="{6F509AE3-1940-4BF5-954E-423CFFA629C5}" presName="parentText" presStyleLbl="node1" presStyleIdx="0" presStyleCnt="2" custLinFactNeighborX="20000" custLinFactNeighborY="-2738">
        <dgm:presLayoutVars>
          <dgm:chMax val="0"/>
          <dgm:bulletEnabled val="1"/>
        </dgm:presLayoutVars>
      </dgm:prSet>
      <dgm:spPr/>
      <dgm:t>
        <a:bodyPr/>
        <a:lstStyle/>
        <a:p>
          <a:endParaRPr lang="en-US"/>
        </a:p>
      </dgm:t>
    </dgm:pt>
    <dgm:pt modelId="{7158F3E5-0979-49B8-80F6-74B373BD7CD9}" type="pres">
      <dgm:prSet presAssocID="{6F509AE3-1940-4BF5-954E-423CFFA629C5}" presName="childText" presStyleLbl="revTx" presStyleIdx="0" presStyleCnt="2">
        <dgm:presLayoutVars>
          <dgm:bulletEnabled val="1"/>
        </dgm:presLayoutVars>
      </dgm:prSet>
      <dgm:spPr/>
      <dgm:t>
        <a:bodyPr/>
        <a:lstStyle/>
        <a:p>
          <a:endParaRPr lang="en-US"/>
        </a:p>
      </dgm:t>
    </dgm:pt>
    <dgm:pt modelId="{C082FED8-FF65-41C3-A332-DD71D088D99A}" type="pres">
      <dgm:prSet presAssocID="{440227A1-7438-4736-AE45-F05A0EAC4AD6}" presName="parentText" presStyleLbl="node1" presStyleIdx="1" presStyleCnt="2">
        <dgm:presLayoutVars>
          <dgm:chMax val="0"/>
          <dgm:bulletEnabled val="1"/>
        </dgm:presLayoutVars>
      </dgm:prSet>
      <dgm:spPr/>
      <dgm:t>
        <a:bodyPr/>
        <a:lstStyle/>
        <a:p>
          <a:endParaRPr lang="en-US"/>
        </a:p>
      </dgm:t>
    </dgm:pt>
    <dgm:pt modelId="{F554D0F3-436C-4B17-9323-78F2566DFA3E}" type="pres">
      <dgm:prSet presAssocID="{440227A1-7438-4736-AE45-F05A0EAC4AD6}" presName="childText" presStyleLbl="revTx" presStyleIdx="1" presStyleCnt="2">
        <dgm:presLayoutVars>
          <dgm:bulletEnabled val="1"/>
        </dgm:presLayoutVars>
      </dgm:prSet>
      <dgm:spPr/>
      <dgm:t>
        <a:bodyPr/>
        <a:lstStyle/>
        <a:p>
          <a:endParaRPr lang="en-US"/>
        </a:p>
      </dgm:t>
    </dgm:pt>
  </dgm:ptLst>
  <dgm:cxnLst>
    <dgm:cxn modelId="{2ED9140D-BCDC-430A-8871-8818FDF73D68}" type="presOf" srcId="{6F509AE3-1940-4BF5-954E-423CFFA629C5}" destId="{FC568168-2710-4F10-B28B-551F9AEE8879}" srcOrd="0" destOrd="0" presId="urn:microsoft.com/office/officeart/2005/8/layout/vList2"/>
    <dgm:cxn modelId="{52F5F1F9-2228-40D1-ADE8-E67211FFE1F0}" srcId="{3ED0C1FB-EA02-466B-9103-B7F0C121E847}" destId="{440227A1-7438-4736-AE45-F05A0EAC4AD6}" srcOrd="1" destOrd="0" parTransId="{6DFBC03D-B1C9-43A1-8E22-97D1CDCDB766}" sibTransId="{017AEFDA-FC13-4A8F-BD1C-4CC2FBA82526}"/>
    <dgm:cxn modelId="{5A84DAF7-0505-41BC-93DF-0BF329DEBA3E}" type="presOf" srcId="{9B797D79-9221-46E5-9AC8-F30D2EA73136}" destId="{F554D0F3-436C-4B17-9323-78F2566DFA3E}" srcOrd="0" destOrd="2" presId="urn:microsoft.com/office/officeart/2005/8/layout/vList2"/>
    <dgm:cxn modelId="{5BB78AC3-A2A8-43BB-BB61-6B7393F06716}" srcId="{A7499EDE-BD35-40DF-8964-F3EC1133F82A}" destId="{CBAF9973-E6DB-4518-B822-B7EC15C0D7A6}" srcOrd="0" destOrd="0" parTransId="{166A6084-9361-46A3-800C-305591A49ED5}" sibTransId="{D36B4EDF-34B3-42F3-9067-BAFD0EA865F1}"/>
    <dgm:cxn modelId="{5B4D6C83-A141-4FAD-AFEE-077A2CD9B710}" srcId="{440227A1-7438-4736-AE45-F05A0EAC4AD6}" destId="{5999EFA6-D59C-4667-B411-693C222C0F1A}" srcOrd="0" destOrd="0" parTransId="{4CFBA4A4-B49B-4507-BEC9-1DBCA2EDA650}" sibTransId="{A42B72B8-D504-49B8-994D-C0774757E2DD}"/>
    <dgm:cxn modelId="{1C1C2B26-7DD8-4BCB-BFA5-299D07BACA6F}" type="presOf" srcId="{440227A1-7438-4736-AE45-F05A0EAC4AD6}" destId="{C082FED8-FF65-41C3-A332-DD71D088D99A}" srcOrd="0" destOrd="0" presId="urn:microsoft.com/office/officeart/2005/8/layout/vList2"/>
    <dgm:cxn modelId="{72F3D34A-C81C-4068-B64D-D16496F93793}" srcId="{440227A1-7438-4736-AE45-F05A0EAC4AD6}" destId="{9B797D79-9221-46E5-9AC8-F30D2EA73136}" srcOrd="2" destOrd="0" parTransId="{2346893D-84B1-4F61-878B-DBDEAD738D09}" sibTransId="{2240411F-C3AA-4B11-A61E-F7F647BA117D}"/>
    <dgm:cxn modelId="{468D7572-EF6D-4078-85F4-EB471B02A21E}" srcId="{6F509AE3-1940-4BF5-954E-423CFFA629C5}" destId="{F4010999-B601-4D04-B898-C7E5CFEA0362}" srcOrd="0" destOrd="0" parTransId="{43FDB50E-BA7A-4385-A6A3-F8D4B2C9AB33}" sibTransId="{EEA830DB-3E47-409B-95AE-7778292DF8C7}"/>
    <dgm:cxn modelId="{206ED3D1-CE38-417C-879D-7367D5F3617F}" type="presOf" srcId="{3ED0C1FB-EA02-466B-9103-B7F0C121E847}" destId="{8A59D249-A34E-4840-9221-E0E3A0AD80BF}" srcOrd="0" destOrd="0" presId="urn:microsoft.com/office/officeart/2005/8/layout/vList2"/>
    <dgm:cxn modelId="{583D8E76-DC80-45A2-A2FC-C57A090D0510}" type="presOf" srcId="{A7499EDE-BD35-40DF-8964-F3EC1133F82A}" destId="{7158F3E5-0979-49B8-80F6-74B373BD7CD9}" srcOrd="0" destOrd="1" presId="urn:microsoft.com/office/officeart/2005/8/layout/vList2"/>
    <dgm:cxn modelId="{4FAD463C-01A1-462E-88BF-4225FE6777DE}" type="presOf" srcId="{2A3DC5E5-505E-4C4D-9A72-906C1DAAC371}" destId="{F554D0F3-436C-4B17-9323-78F2566DFA3E}" srcOrd="0" destOrd="3" presId="urn:microsoft.com/office/officeart/2005/8/layout/vList2"/>
    <dgm:cxn modelId="{F4B760E9-EA8C-4FA4-94A1-E5A796B3ABAA}" type="presOf" srcId="{5646BB83-521C-4D29-B17F-06C904A69CDB}" destId="{7158F3E5-0979-49B8-80F6-74B373BD7CD9}" srcOrd="0" destOrd="3" presId="urn:microsoft.com/office/officeart/2005/8/layout/vList2"/>
    <dgm:cxn modelId="{74A7F124-BB27-44AE-8D1B-6E4F3EBE8BDA}" srcId="{6F509AE3-1940-4BF5-954E-423CFFA629C5}" destId="{A7499EDE-BD35-40DF-8964-F3EC1133F82A}" srcOrd="1" destOrd="0" parTransId="{734F3FB4-2B02-4E80-A5CF-1BD21B99C763}" sibTransId="{853F6B3F-FEBA-42C8-A8F3-0186763B769B}"/>
    <dgm:cxn modelId="{8D0027C9-D049-44B1-A332-27EBDD86865E}" srcId="{3ED0C1FB-EA02-466B-9103-B7F0C121E847}" destId="{6F509AE3-1940-4BF5-954E-423CFFA629C5}" srcOrd="0" destOrd="0" parTransId="{3A41127F-7BB4-4EC7-88A4-3B27E15AD2D5}" sibTransId="{16AFF83D-FB17-4478-B8FF-CD05847E36B2}"/>
    <dgm:cxn modelId="{F192A94D-43DB-4897-9705-6CAC1800217E}" type="presOf" srcId="{CBAF9973-E6DB-4518-B822-B7EC15C0D7A6}" destId="{7158F3E5-0979-49B8-80F6-74B373BD7CD9}" srcOrd="0" destOrd="2" presId="urn:microsoft.com/office/officeart/2005/8/layout/vList2"/>
    <dgm:cxn modelId="{FDC4724F-7388-4D3F-8AD0-4547826F541C}" type="presOf" srcId="{F4010999-B601-4D04-B898-C7E5CFEA0362}" destId="{7158F3E5-0979-49B8-80F6-74B373BD7CD9}" srcOrd="0" destOrd="0" presId="urn:microsoft.com/office/officeart/2005/8/layout/vList2"/>
    <dgm:cxn modelId="{E6D01486-FD13-4AAB-B047-D57E0F5E4E91}" srcId="{A7499EDE-BD35-40DF-8964-F3EC1133F82A}" destId="{5646BB83-521C-4D29-B17F-06C904A69CDB}" srcOrd="1" destOrd="0" parTransId="{1CFF247E-26CF-4EB6-ADAC-66D1E0D91207}" sibTransId="{26DB7046-1AFA-4695-A58B-959CB937E791}"/>
    <dgm:cxn modelId="{015AB580-1DAF-4FC0-9DF7-6CB246E191D1}" type="presOf" srcId="{5999EFA6-D59C-4667-B411-693C222C0F1A}" destId="{F554D0F3-436C-4B17-9323-78F2566DFA3E}" srcOrd="0" destOrd="0" presId="urn:microsoft.com/office/officeart/2005/8/layout/vList2"/>
    <dgm:cxn modelId="{5CD7CB65-5448-4D8A-BEFA-60D569ED6E6A}" type="presOf" srcId="{11DCE0AE-FBA5-428E-9E05-9BEB6ABC5233}" destId="{F554D0F3-436C-4B17-9323-78F2566DFA3E}" srcOrd="0" destOrd="1" presId="urn:microsoft.com/office/officeart/2005/8/layout/vList2"/>
    <dgm:cxn modelId="{6898BDFF-4DC8-4D99-B572-930C9AD6039D}" srcId="{440227A1-7438-4736-AE45-F05A0EAC4AD6}" destId="{2A3DC5E5-505E-4C4D-9A72-906C1DAAC371}" srcOrd="3" destOrd="0" parTransId="{BC2550FE-AA62-4EC6-9E27-946F86C0483C}" sibTransId="{E1443324-E471-4144-AC5D-49C4E9EB3FC2}"/>
    <dgm:cxn modelId="{1F4E25B4-AEC6-4600-B7E3-830F8F9128D5}" srcId="{440227A1-7438-4736-AE45-F05A0EAC4AD6}" destId="{11DCE0AE-FBA5-428E-9E05-9BEB6ABC5233}" srcOrd="1" destOrd="0" parTransId="{F3FEC835-29C1-4C3F-BF1C-EDAA165D134F}" sibTransId="{7E3EDE28-F081-4D86-9713-214BA916114D}"/>
    <dgm:cxn modelId="{C67FE6B2-BE24-4D40-8075-E5ACCC9285D0}" type="presParOf" srcId="{8A59D249-A34E-4840-9221-E0E3A0AD80BF}" destId="{FC568168-2710-4F10-B28B-551F9AEE8879}" srcOrd="0" destOrd="0" presId="urn:microsoft.com/office/officeart/2005/8/layout/vList2"/>
    <dgm:cxn modelId="{D247A7B6-7E69-4133-BD1A-57CF22BC15F1}" type="presParOf" srcId="{8A59D249-A34E-4840-9221-E0E3A0AD80BF}" destId="{7158F3E5-0979-49B8-80F6-74B373BD7CD9}" srcOrd="1" destOrd="0" presId="urn:microsoft.com/office/officeart/2005/8/layout/vList2"/>
    <dgm:cxn modelId="{33301B02-1BC9-49D8-811C-2CE3E8394744}" type="presParOf" srcId="{8A59D249-A34E-4840-9221-E0E3A0AD80BF}" destId="{C082FED8-FF65-41C3-A332-DD71D088D99A}" srcOrd="2" destOrd="0" presId="urn:microsoft.com/office/officeart/2005/8/layout/vList2"/>
    <dgm:cxn modelId="{7961E088-6021-459A-B709-DDF4892FF04E}" type="presParOf" srcId="{8A59D249-A34E-4840-9221-E0E3A0AD80BF}" destId="{F554D0F3-436C-4B17-9323-78F2566DFA3E}"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C1294D4-5268-40ED-AD4A-A384E55A5629}"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D70BF006-6EB9-46A7-845E-A679EED07C05}">
      <dgm:prSet phldrT="[Text]" custT="1"/>
      <dgm:spPr/>
      <dgm:t>
        <a:bodyPr/>
        <a:lstStyle/>
        <a:p>
          <a:r>
            <a:rPr lang="en-US" sz="1600" b="1" u="sng" dirty="0" smtClean="0"/>
            <a:t>Educational Video</a:t>
          </a:r>
          <a:endParaRPr lang="en-US" sz="1600" b="1" u="sng" dirty="0"/>
        </a:p>
      </dgm:t>
    </dgm:pt>
    <dgm:pt modelId="{02736003-8BAC-487E-880A-1155F1731978}" type="parTrans" cxnId="{36B7567E-EB3A-4A61-8A64-179F274276EA}">
      <dgm:prSet/>
      <dgm:spPr/>
      <dgm:t>
        <a:bodyPr/>
        <a:lstStyle/>
        <a:p>
          <a:endParaRPr lang="en-US"/>
        </a:p>
      </dgm:t>
    </dgm:pt>
    <dgm:pt modelId="{CFFFF4A8-95ED-4908-B2D3-CF3F7C9893B6}" type="sibTrans" cxnId="{36B7567E-EB3A-4A61-8A64-179F274276EA}">
      <dgm:prSet/>
      <dgm:spPr/>
      <dgm:t>
        <a:bodyPr/>
        <a:lstStyle/>
        <a:p>
          <a:endParaRPr lang="en-US"/>
        </a:p>
      </dgm:t>
    </dgm:pt>
    <dgm:pt modelId="{8936353D-ED05-4FEA-A869-D00F4114903F}">
      <dgm:prSet phldrT="[Text]" custT="1"/>
      <dgm:spPr/>
      <dgm:t>
        <a:bodyPr/>
        <a:lstStyle/>
        <a:p>
          <a:r>
            <a:rPr lang="en-US" sz="1400" dirty="0" smtClean="0"/>
            <a:t>Review difference between pain and total pain</a:t>
          </a:r>
          <a:endParaRPr lang="en-US" sz="1400" dirty="0"/>
        </a:p>
      </dgm:t>
    </dgm:pt>
    <dgm:pt modelId="{B5EE8DE9-128F-4928-A53D-DDE5EEE16898}" type="parTrans" cxnId="{53CACA6B-7B07-40C7-865A-0E252FE58727}">
      <dgm:prSet/>
      <dgm:spPr/>
      <dgm:t>
        <a:bodyPr/>
        <a:lstStyle/>
        <a:p>
          <a:endParaRPr lang="en-US"/>
        </a:p>
      </dgm:t>
    </dgm:pt>
    <dgm:pt modelId="{C1F782D5-9B68-41A6-9AEF-2AC103433366}" type="sibTrans" cxnId="{53CACA6B-7B07-40C7-865A-0E252FE58727}">
      <dgm:prSet/>
      <dgm:spPr/>
      <dgm:t>
        <a:bodyPr/>
        <a:lstStyle/>
        <a:p>
          <a:endParaRPr lang="en-US"/>
        </a:p>
      </dgm:t>
    </dgm:pt>
    <dgm:pt modelId="{4072CE19-41F1-40F6-A2A0-EACA5A7E21C2}">
      <dgm:prSet phldrT="[Text]" custT="1"/>
      <dgm:spPr/>
      <dgm:t>
        <a:bodyPr/>
        <a:lstStyle/>
        <a:p>
          <a:pPr algn="ctr"/>
          <a:r>
            <a:rPr lang="en-US" sz="1600" b="1" u="sng" dirty="0" smtClean="0"/>
            <a:t>Colored Assessment Forms	</a:t>
          </a:r>
        </a:p>
        <a:p>
          <a:pPr algn="l"/>
          <a:endParaRPr lang="en-US" sz="1500" dirty="0"/>
        </a:p>
      </dgm:t>
    </dgm:pt>
    <dgm:pt modelId="{99C94FAF-DA60-4C6E-BAC0-43827660824B}" type="parTrans" cxnId="{808931A4-94AC-40F3-BCE1-4E29D8CA55BE}">
      <dgm:prSet/>
      <dgm:spPr/>
      <dgm:t>
        <a:bodyPr/>
        <a:lstStyle/>
        <a:p>
          <a:endParaRPr lang="en-US"/>
        </a:p>
      </dgm:t>
    </dgm:pt>
    <dgm:pt modelId="{587A58B8-075B-42FD-8872-588B1DE477EF}" type="sibTrans" cxnId="{808931A4-94AC-40F3-BCE1-4E29D8CA55BE}">
      <dgm:prSet/>
      <dgm:spPr/>
      <dgm:t>
        <a:bodyPr/>
        <a:lstStyle/>
        <a:p>
          <a:endParaRPr lang="en-US"/>
        </a:p>
      </dgm:t>
    </dgm:pt>
    <dgm:pt modelId="{3C957DE9-753B-4DD1-9CD4-113CCE406B4B}">
      <dgm:prSet phldrT="[Text]" custT="1"/>
      <dgm:spPr/>
      <dgm:t>
        <a:bodyPr/>
        <a:lstStyle/>
        <a:p>
          <a:pPr algn="l"/>
          <a:r>
            <a:rPr lang="en-US" sz="1400" dirty="0" smtClean="0"/>
            <a:t>Changed the paper color from white to pink</a:t>
          </a:r>
          <a:endParaRPr lang="en-US" sz="1400" dirty="0"/>
        </a:p>
      </dgm:t>
    </dgm:pt>
    <dgm:pt modelId="{E7730061-AB72-443C-9388-85EB5DB5BEAC}" type="parTrans" cxnId="{B5A5A5A5-D173-4650-9D70-10ED6A65C8AC}">
      <dgm:prSet/>
      <dgm:spPr/>
      <dgm:t>
        <a:bodyPr/>
        <a:lstStyle/>
        <a:p>
          <a:endParaRPr lang="en-US"/>
        </a:p>
      </dgm:t>
    </dgm:pt>
    <dgm:pt modelId="{DEC4E8C0-7830-4B83-9971-73765C027049}" type="sibTrans" cxnId="{B5A5A5A5-D173-4650-9D70-10ED6A65C8AC}">
      <dgm:prSet/>
      <dgm:spPr/>
      <dgm:t>
        <a:bodyPr/>
        <a:lstStyle/>
        <a:p>
          <a:endParaRPr lang="en-US"/>
        </a:p>
      </dgm:t>
    </dgm:pt>
    <dgm:pt modelId="{563FAC91-30BE-48BB-A627-9A4C06D69754}">
      <dgm:prSet phldrT="[Text]" custT="1"/>
      <dgm:spPr/>
      <dgm:t>
        <a:bodyPr/>
        <a:lstStyle/>
        <a:p>
          <a:r>
            <a:rPr lang="en-US" sz="1600" b="1" u="sng" dirty="0" smtClean="0"/>
            <a:t>Reminder Stickers</a:t>
          </a:r>
        </a:p>
        <a:p>
          <a:endParaRPr lang="en-US" sz="1500" dirty="0"/>
        </a:p>
      </dgm:t>
    </dgm:pt>
    <dgm:pt modelId="{1F76E46E-EFB1-4A75-B60A-4E1AA295C334}" type="parTrans" cxnId="{9541C1C3-2C20-4DDF-8AC3-01FFDF6A9CC3}">
      <dgm:prSet/>
      <dgm:spPr/>
      <dgm:t>
        <a:bodyPr/>
        <a:lstStyle/>
        <a:p>
          <a:endParaRPr lang="en-US"/>
        </a:p>
      </dgm:t>
    </dgm:pt>
    <dgm:pt modelId="{28D8FF5A-00D8-453C-8DB9-D084723A8C3D}" type="sibTrans" cxnId="{9541C1C3-2C20-4DDF-8AC3-01FFDF6A9CC3}">
      <dgm:prSet/>
      <dgm:spPr/>
      <dgm:t>
        <a:bodyPr/>
        <a:lstStyle/>
        <a:p>
          <a:endParaRPr lang="en-US"/>
        </a:p>
      </dgm:t>
    </dgm:pt>
    <dgm:pt modelId="{712CEAD4-71D5-4242-B8A6-5D4707A029E9}">
      <dgm:prSet phldrT="[Text]" custT="1"/>
      <dgm:spPr/>
      <dgm:t>
        <a:bodyPr/>
        <a:lstStyle/>
        <a:p>
          <a:r>
            <a:rPr lang="en-US" sz="1400" dirty="0" smtClean="0"/>
            <a:t>Bright neon reminder stickers in the chart to complete tools</a:t>
          </a:r>
          <a:endParaRPr lang="en-US" sz="1400" dirty="0"/>
        </a:p>
      </dgm:t>
    </dgm:pt>
    <dgm:pt modelId="{C8108C25-E5D5-4E87-8276-F2B27927D429}" type="parTrans" cxnId="{07776258-495F-4260-96F0-B5E6CEB82031}">
      <dgm:prSet/>
      <dgm:spPr/>
      <dgm:t>
        <a:bodyPr/>
        <a:lstStyle/>
        <a:p>
          <a:endParaRPr lang="en-US"/>
        </a:p>
      </dgm:t>
    </dgm:pt>
    <dgm:pt modelId="{DB2F7DD9-1CF2-4567-8E66-47E1EDB52C32}" type="sibTrans" cxnId="{07776258-495F-4260-96F0-B5E6CEB82031}">
      <dgm:prSet/>
      <dgm:spPr/>
      <dgm:t>
        <a:bodyPr/>
        <a:lstStyle/>
        <a:p>
          <a:endParaRPr lang="en-US"/>
        </a:p>
      </dgm:t>
    </dgm:pt>
    <dgm:pt modelId="{4D0B2E59-0332-4AEB-99B2-8C034450C993}">
      <dgm:prSet phldrT="[Text]" custT="1"/>
      <dgm:spPr/>
      <dgm:t>
        <a:bodyPr/>
        <a:lstStyle/>
        <a:p>
          <a:pPr algn="ctr"/>
          <a:r>
            <a:rPr lang="en-US" sz="1600" b="1" u="sng" dirty="0" smtClean="0"/>
            <a:t>Communication Strategies</a:t>
          </a:r>
        </a:p>
        <a:p>
          <a:pPr algn="l"/>
          <a:endParaRPr lang="en-US" sz="1500" dirty="0"/>
        </a:p>
      </dgm:t>
    </dgm:pt>
    <dgm:pt modelId="{97F5A2A1-C378-4880-9D57-4F5816ECC0C4}" type="parTrans" cxnId="{CCBEB7D6-9AFF-4041-B609-343F0C35FCFA}">
      <dgm:prSet/>
      <dgm:spPr/>
      <dgm:t>
        <a:bodyPr/>
        <a:lstStyle/>
        <a:p>
          <a:endParaRPr lang="en-US"/>
        </a:p>
      </dgm:t>
    </dgm:pt>
    <dgm:pt modelId="{6C7DB4BB-1B2C-4BCC-938C-FFF8E2C6C5E3}" type="sibTrans" cxnId="{CCBEB7D6-9AFF-4041-B609-343F0C35FCFA}">
      <dgm:prSet/>
      <dgm:spPr/>
      <dgm:t>
        <a:bodyPr/>
        <a:lstStyle/>
        <a:p>
          <a:endParaRPr lang="en-US"/>
        </a:p>
      </dgm:t>
    </dgm:pt>
    <dgm:pt modelId="{70B5EC80-BB22-4B08-BA92-DB1B956C0174}">
      <dgm:prSet phldrT="[Text]" custT="1"/>
      <dgm:spPr/>
      <dgm:t>
        <a:bodyPr/>
        <a:lstStyle/>
        <a:p>
          <a:endParaRPr lang="en-US" sz="1400" dirty="0"/>
        </a:p>
      </dgm:t>
    </dgm:pt>
    <dgm:pt modelId="{18EFE082-3BDF-4576-9138-56A7F265BDE1}" type="parTrans" cxnId="{B1F5380A-C930-436C-A2DA-D64D104141D5}">
      <dgm:prSet/>
      <dgm:spPr/>
      <dgm:t>
        <a:bodyPr/>
        <a:lstStyle/>
        <a:p>
          <a:endParaRPr lang="en-US"/>
        </a:p>
      </dgm:t>
    </dgm:pt>
    <dgm:pt modelId="{D2B8F040-2B60-45DB-9854-CB9DBF70A566}" type="sibTrans" cxnId="{B1F5380A-C930-436C-A2DA-D64D104141D5}">
      <dgm:prSet/>
      <dgm:spPr/>
      <dgm:t>
        <a:bodyPr/>
        <a:lstStyle/>
        <a:p>
          <a:endParaRPr lang="en-US"/>
        </a:p>
      </dgm:t>
    </dgm:pt>
    <dgm:pt modelId="{A7D5EABF-5E3D-4EF4-A3DB-0496EAC0A489}">
      <dgm:prSet phldrT="[Text]" custT="1"/>
      <dgm:spPr/>
      <dgm:t>
        <a:bodyPr/>
        <a:lstStyle/>
        <a:p>
          <a:r>
            <a:rPr lang="en-US" sz="1400" dirty="0" smtClean="0"/>
            <a:t>Relevant to practice environment</a:t>
          </a:r>
          <a:endParaRPr lang="en-US" sz="1400" dirty="0"/>
        </a:p>
      </dgm:t>
    </dgm:pt>
    <dgm:pt modelId="{2C53B20B-E5AF-4BFD-8E7A-D97013F5FD25}" type="parTrans" cxnId="{BB150B17-6BB9-447D-8B5D-D3E2D20766DA}">
      <dgm:prSet/>
      <dgm:spPr/>
      <dgm:t>
        <a:bodyPr/>
        <a:lstStyle/>
        <a:p>
          <a:endParaRPr lang="en-US"/>
        </a:p>
      </dgm:t>
    </dgm:pt>
    <dgm:pt modelId="{242A69BD-7C9E-4F3F-BB4D-C38F122837D4}" type="sibTrans" cxnId="{BB150B17-6BB9-447D-8B5D-D3E2D20766DA}">
      <dgm:prSet/>
      <dgm:spPr/>
      <dgm:t>
        <a:bodyPr/>
        <a:lstStyle/>
        <a:p>
          <a:endParaRPr lang="en-US"/>
        </a:p>
      </dgm:t>
    </dgm:pt>
    <dgm:pt modelId="{BC822CD0-C319-4EC8-907D-1CE4DF7AAAC6}">
      <dgm:prSet phldrT="[Text]"/>
      <dgm:spPr/>
      <dgm:t>
        <a:bodyPr/>
        <a:lstStyle/>
        <a:p>
          <a:endParaRPr lang="en-US" sz="1100" dirty="0"/>
        </a:p>
      </dgm:t>
    </dgm:pt>
    <dgm:pt modelId="{A52D4C3A-4820-4BF0-AB8C-D3749B46F42A}" type="parTrans" cxnId="{122CEA18-D770-4A18-8B97-9186DADCD5D9}">
      <dgm:prSet/>
      <dgm:spPr/>
      <dgm:t>
        <a:bodyPr/>
        <a:lstStyle/>
        <a:p>
          <a:endParaRPr lang="en-US"/>
        </a:p>
      </dgm:t>
    </dgm:pt>
    <dgm:pt modelId="{D1C15785-6E17-4539-9636-3BAB53536877}" type="sibTrans" cxnId="{122CEA18-D770-4A18-8B97-9186DADCD5D9}">
      <dgm:prSet/>
      <dgm:spPr/>
      <dgm:t>
        <a:bodyPr/>
        <a:lstStyle/>
        <a:p>
          <a:endParaRPr lang="en-US"/>
        </a:p>
      </dgm:t>
    </dgm:pt>
    <dgm:pt modelId="{163B715F-A418-44E4-8CDB-FD8435B150F2}">
      <dgm:prSet phldrT="[Text]" custT="1"/>
      <dgm:spPr/>
      <dgm:t>
        <a:bodyPr/>
        <a:lstStyle/>
        <a:p>
          <a:r>
            <a:rPr lang="en-US" sz="1400" dirty="0" smtClean="0"/>
            <a:t>Under 10 minutes</a:t>
          </a:r>
          <a:endParaRPr lang="en-US" sz="1400" dirty="0"/>
        </a:p>
      </dgm:t>
    </dgm:pt>
    <dgm:pt modelId="{069D67A7-670F-4583-BCD7-B5DC3AF21603}" type="parTrans" cxnId="{61279805-CFE5-4042-94FB-5D132A71BA3D}">
      <dgm:prSet/>
      <dgm:spPr/>
      <dgm:t>
        <a:bodyPr/>
        <a:lstStyle/>
        <a:p>
          <a:endParaRPr lang="en-US"/>
        </a:p>
      </dgm:t>
    </dgm:pt>
    <dgm:pt modelId="{697186C3-6035-4030-ABE4-9BF4F77363FB}" type="sibTrans" cxnId="{61279805-CFE5-4042-94FB-5D132A71BA3D}">
      <dgm:prSet/>
      <dgm:spPr/>
      <dgm:t>
        <a:bodyPr/>
        <a:lstStyle/>
        <a:p>
          <a:endParaRPr lang="en-US"/>
        </a:p>
      </dgm:t>
    </dgm:pt>
    <dgm:pt modelId="{0CFC2586-273D-424F-95B0-D53BF43886A4}">
      <dgm:prSet phldrT="[Text]" custT="1"/>
      <dgm:spPr/>
      <dgm:t>
        <a:bodyPr/>
        <a:lstStyle/>
        <a:p>
          <a:endParaRPr lang="en-US" sz="1400" dirty="0"/>
        </a:p>
      </dgm:t>
    </dgm:pt>
    <dgm:pt modelId="{C63F956C-C94B-4738-A7B2-D3F5E65490F5}" type="parTrans" cxnId="{FDC6CB6C-10EE-4813-8206-844986553DAF}">
      <dgm:prSet/>
      <dgm:spPr/>
      <dgm:t>
        <a:bodyPr/>
        <a:lstStyle/>
        <a:p>
          <a:endParaRPr lang="en-US"/>
        </a:p>
      </dgm:t>
    </dgm:pt>
    <dgm:pt modelId="{B269FDB5-3072-4965-B38D-2402CB9676AE}" type="sibTrans" cxnId="{FDC6CB6C-10EE-4813-8206-844986553DAF}">
      <dgm:prSet/>
      <dgm:spPr/>
      <dgm:t>
        <a:bodyPr/>
        <a:lstStyle/>
        <a:p>
          <a:endParaRPr lang="en-US"/>
        </a:p>
      </dgm:t>
    </dgm:pt>
    <dgm:pt modelId="{E219FAE0-80E2-486A-B72D-49AACE7CFF03}">
      <dgm:prSet phldrT="[Text]" custT="1"/>
      <dgm:spPr/>
      <dgm:t>
        <a:bodyPr/>
        <a:lstStyle/>
        <a:p>
          <a:endParaRPr lang="en-US" sz="1400" dirty="0"/>
        </a:p>
      </dgm:t>
    </dgm:pt>
    <dgm:pt modelId="{1F8B429F-D2EE-4FDC-A617-A8A5571B473A}" type="parTrans" cxnId="{46126A2A-454D-496F-8AA2-52BEE6933970}">
      <dgm:prSet/>
      <dgm:spPr/>
      <dgm:t>
        <a:bodyPr/>
        <a:lstStyle/>
        <a:p>
          <a:endParaRPr lang="en-US"/>
        </a:p>
      </dgm:t>
    </dgm:pt>
    <dgm:pt modelId="{4A52CFE5-C748-4F04-B6AC-B79DFC21173D}" type="sibTrans" cxnId="{46126A2A-454D-496F-8AA2-52BEE6933970}">
      <dgm:prSet/>
      <dgm:spPr/>
      <dgm:t>
        <a:bodyPr/>
        <a:lstStyle/>
        <a:p>
          <a:endParaRPr lang="en-US"/>
        </a:p>
      </dgm:t>
    </dgm:pt>
    <dgm:pt modelId="{9670C03A-88E2-4FB2-8D78-9F8B0BD1641F}">
      <dgm:prSet phldrT="[Text]" custT="1"/>
      <dgm:spPr/>
      <dgm:t>
        <a:bodyPr/>
        <a:lstStyle/>
        <a:p>
          <a:pPr algn="l"/>
          <a:r>
            <a:rPr lang="en-US" sz="1400" dirty="0" smtClean="0"/>
            <a:t>Increase awareness of the tool</a:t>
          </a:r>
          <a:endParaRPr lang="en-US" sz="1400" dirty="0"/>
        </a:p>
      </dgm:t>
    </dgm:pt>
    <dgm:pt modelId="{DCD9BD97-341A-4BF5-BA38-FE307A9C4311}" type="parTrans" cxnId="{42434306-A3F4-44C7-A966-6D5BE50E538C}">
      <dgm:prSet/>
      <dgm:spPr/>
      <dgm:t>
        <a:bodyPr/>
        <a:lstStyle/>
        <a:p>
          <a:endParaRPr lang="en-US"/>
        </a:p>
      </dgm:t>
    </dgm:pt>
    <dgm:pt modelId="{D3C08323-4A3B-4132-8B38-5100D2924AF5}" type="sibTrans" cxnId="{42434306-A3F4-44C7-A966-6D5BE50E538C}">
      <dgm:prSet/>
      <dgm:spPr/>
      <dgm:t>
        <a:bodyPr/>
        <a:lstStyle/>
        <a:p>
          <a:endParaRPr lang="en-US"/>
        </a:p>
      </dgm:t>
    </dgm:pt>
    <dgm:pt modelId="{97454C30-595B-4432-9A61-837ACF49A0BA}">
      <dgm:prSet phldrT="[Text]" custT="1"/>
      <dgm:spPr/>
      <dgm:t>
        <a:bodyPr/>
        <a:lstStyle/>
        <a:p>
          <a:pPr algn="l"/>
          <a:endParaRPr lang="en-US" sz="1400" dirty="0"/>
        </a:p>
      </dgm:t>
    </dgm:pt>
    <dgm:pt modelId="{AD05F1DF-D006-4977-9B3A-3A415B6CF4DD}" type="parTrans" cxnId="{A9B41706-77AE-41F6-9BF2-11C2D02E6EE4}">
      <dgm:prSet/>
      <dgm:spPr/>
      <dgm:t>
        <a:bodyPr/>
        <a:lstStyle/>
        <a:p>
          <a:endParaRPr lang="en-US"/>
        </a:p>
      </dgm:t>
    </dgm:pt>
    <dgm:pt modelId="{25FFCC53-B40A-4E0D-B903-5377DC7382E3}" type="sibTrans" cxnId="{A9B41706-77AE-41F6-9BF2-11C2D02E6EE4}">
      <dgm:prSet/>
      <dgm:spPr/>
      <dgm:t>
        <a:bodyPr/>
        <a:lstStyle/>
        <a:p>
          <a:endParaRPr lang="en-US"/>
        </a:p>
      </dgm:t>
    </dgm:pt>
    <dgm:pt modelId="{CACC9E8E-045E-490B-B82C-7350BA7FF513}">
      <dgm:prSet phldrT="[Text]" custT="1"/>
      <dgm:spPr/>
      <dgm:t>
        <a:bodyPr/>
        <a:lstStyle/>
        <a:p>
          <a:r>
            <a:rPr lang="en-US" sz="1400" dirty="0" smtClean="0"/>
            <a:t>2 PDSA cycles for most effective reminder location</a:t>
          </a:r>
          <a:endParaRPr lang="en-US" sz="1400" dirty="0"/>
        </a:p>
      </dgm:t>
    </dgm:pt>
    <dgm:pt modelId="{49253E7F-46B6-4866-BF8B-17AF81FE985D}" type="parTrans" cxnId="{C82423A0-5B05-4D40-94E5-DAD1CBC21CA7}">
      <dgm:prSet/>
      <dgm:spPr/>
      <dgm:t>
        <a:bodyPr/>
        <a:lstStyle/>
        <a:p>
          <a:endParaRPr lang="en-US"/>
        </a:p>
      </dgm:t>
    </dgm:pt>
    <dgm:pt modelId="{88CB6855-9AAA-4879-AC97-110AD69DB32E}" type="sibTrans" cxnId="{C82423A0-5B05-4D40-94E5-DAD1CBC21CA7}">
      <dgm:prSet/>
      <dgm:spPr/>
      <dgm:t>
        <a:bodyPr/>
        <a:lstStyle/>
        <a:p>
          <a:endParaRPr lang="en-US"/>
        </a:p>
      </dgm:t>
    </dgm:pt>
    <dgm:pt modelId="{28AF5D27-2ABD-4DA6-834A-D0DA7CBA7564}">
      <dgm:prSet phldrT="[Text]" custT="1"/>
      <dgm:spPr/>
      <dgm:t>
        <a:bodyPr/>
        <a:lstStyle/>
        <a:p>
          <a:endParaRPr lang="en-US" sz="1400" dirty="0"/>
        </a:p>
      </dgm:t>
    </dgm:pt>
    <dgm:pt modelId="{5826A7CD-3381-4D5E-84F7-27EF7CE52D52}" type="parTrans" cxnId="{DE09D380-4467-4491-BFB8-568CB8DC537D}">
      <dgm:prSet/>
      <dgm:spPr/>
      <dgm:t>
        <a:bodyPr/>
        <a:lstStyle/>
        <a:p>
          <a:endParaRPr lang="en-US"/>
        </a:p>
      </dgm:t>
    </dgm:pt>
    <dgm:pt modelId="{26813B42-B3DE-4512-A1FD-140C0672EBDC}" type="sibTrans" cxnId="{DE09D380-4467-4491-BFB8-568CB8DC537D}">
      <dgm:prSet/>
      <dgm:spPr/>
      <dgm:t>
        <a:bodyPr/>
        <a:lstStyle/>
        <a:p>
          <a:endParaRPr lang="en-US"/>
        </a:p>
      </dgm:t>
    </dgm:pt>
    <dgm:pt modelId="{EBA682CD-8C37-471A-B888-1A6A5BE6C8F4}">
      <dgm:prSet phldrT="[Text]" custT="1"/>
      <dgm:spPr/>
      <dgm:t>
        <a:bodyPr/>
        <a:lstStyle/>
        <a:p>
          <a:pPr algn="l"/>
          <a:r>
            <a:rPr lang="en-US" sz="1400" dirty="0" smtClean="0"/>
            <a:t>12 phone call interviews within a 2 week period between 8 nursing staff</a:t>
          </a:r>
          <a:endParaRPr lang="en-US" sz="1400" dirty="0"/>
        </a:p>
      </dgm:t>
    </dgm:pt>
    <dgm:pt modelId="{9DCD1268-4C45-4B81-AEBA-E82C1F917A0D}" type="parTrans" cxnId="{1C08E110-569E-4880-8688-3B1E9C94A155}">
      <dgm:prSet/>
      <dgm:spPr/>
      <dgm:t>
        <a:bodyPr/>
        <a:lstStyle/>
        <a:p>
          <a:endParaRPr lang="en-US"/>
        </a:p>
      </dgm:t>
    </dgm:pt>
    <dgm:pt modelId="{EF369A8C-98CB-4FA0-B7BE-7445E3A1ACA2}" type="sibTrans" cxnId="{1C08E110-569E-4880-8688-3B1E9C94A155}">
      <dgm:prSet/>
      <dgm:spPr/>
      <dgm:t>
        <a:bodyPr/>
        <a:lstStyle/>
        <a:p>
          <a:endParaRPr lang="en-US"/>
        </a:p>
      </dgm:t>
    </dgm:pt>
    <dgm:pt modelId="{294BDC6A-DB03-4A19-815C-1DA695662E4F}">
      <dgm:prSet phldrT="[Text]" custT="1"/>
      <dgm:spPr/>
      <dgm:t>
        <a:bodyPr/>
        <a:lstStyle/>
        <a:p>
          <a:pPr algn="l"/>
          <a:r>
            <a:rPr lang="en-US" sz="1400" dirty="0" smtClean="0"/>
            <a:t>2 emails / week for 2 weeks sent to team inbox </a:t>
          </a:r>
          <a:endParaRPr lang="en-US" sz="1400" dirty="0"/>
        </a:p>
      </dgm:t>
    </dgm:pt>
    <dgm:pt modelId="{85FC59B6-4540-4DB8-A461-9CD1B239AC3D}" type="parTrans" cxnId="{77FD0DFD-6126-45A2-995F-92B3ACFA73C0}">
      <dgm:prSet/>
      <dgm:spPr/>
      <dgm:t>
        <a:bodyPr/>
        <a:lstStyle/>
        <a:p>
          <a:endParaRPr lang="en-US"/>
        </a:p>
      </dgm:t>
    </dgm:pt>
    <dgm:pt modelId="{1B8FF61A-F137-4845-BC37-3245F580B531}" type="sibTrans" cxnId="{77FD0DFD-6126-45A2-995F-92B3ACFA73C0}">
      <dgm:prSet/>
      <dgm:spPr/>
      <dgm:t>
        <a:bodyPr/>
        <a:lstStyle/>
        <a:p>
          <a:endParaRPr lang="en-US"/>
        </a:p>
      </dgm:t>
    </dgm:pt>
    <dgm:pt modelId="{6CBB2D59-BE22-45E0-8E5E-2288D6C3E035}">
      <dgm:prSet phldrT="[Text]" custT="1"/>
      <dgm:spPr/>
      <dgm:t>
        <a:bodyPr/>
        <a:lstStyle/>
        <a:p>
          <a:pPr algn="l"/>
          <a:endParaRPr lang="en-US" sz="1400" dirty="0"/>
        </a:p>
      </dgm:t>
    </dgm:pt>
    <dgm:pt modelId="{B19CFDB7-905F-415B-BF9D-79FC4E77EAD8}" type="parTrans" cxnId="{1C5F7DA3-7401-41D7-BD4A-7770C55F4C52}">
      <dgm:prSet/>
      <dgm:spPr/>
      <dgm:t>
        <a:bodyPr/>
        <a:lstStyle/>
        <a:p>
          <a:endParaRPr lang="en-US"/>
        </a:p>
      </dgm:t>
    </dgm:pt>
    <dgm:pt modelId="{3C10718C-5070-4A4A-984B-2136B92F1F96}" type="sibTrans" cxnId="{1C5F7DA3-7401-41D7-BD4A-7770C55F4C52}">
      <dgm:prSet/>
      <dgm:spPr/>
      <dgm:t>
        <a:bodyPr/>
        <a:lstStyle/>
        <a:p>
          <a:endParaRPr lang="en-US"/>
        </a:p>
      </dgm:t>
    </dgm:pt>
    <dgm:pt modelId="{781DCE26-C553-4BE7-B015-87D95040D738}">
      <dgm:prSet phldrT="[Text]" custT="1"/>
      <dgm:spPr/>
      <dgm:t>
        <a:bodyPr/>
        <a:lstStyle/>
        <a:p>
          <a:pPr algn="l"/>
          <a:r>
            <a:rPr lang="en-US" sz="1400" dirty="0" smtClean="0"/>
            <a:t>Text message sent to nursing team twice weekly for 1 week</a:t>
          </a:r>
          <a:endParaRPr lang="en-US" sz="1400" dirty="0"/>
        </a:p>
      </dgm:t>
    </dgm:pt>
    <dgm:pt modelId="{040D33C7-9C63-4F1E-A364-A21E2D1E3733}" type="parTrans" cxnId="{E9A3DEFD-DB15-4A60-88E5-E448E3A548E2}">
      <dgm:prSet/>
      <dgm:spPr/>
      <dgm:t>
        <a:bodyPr/>
        <a:lstStyle/>
        <a:p>
          <a:endParaRPr lang="en-US"/>
        </a:p>
      </dgm:t>
    </dgm:pt>
    <dgm:pt modelId="{44DBAD54-AF29-4467-A423-7FDD1F8A1FED}" type="sibTrans" cxnId="{E9A3DEFD-DB15-4A60-88E5-E448E3A548E2}">
      <dgm:prSet/>
      <dgm:spPr/>
      <dgm:t>
        <a:bodyPr/>
        <a:lstStyle/>
        <a:p>
          <a:endParaRPr lang="en-US"/>
        </a:p>
      </dgm:t>
    </dgm:pt>
    <dgm:pt modelId="{31CC6CCA-0723-41DF-8613-B87B770ABC03}">
      <dgm:prSet phldrT="[Text]" custT="1"/>
      <dgm:spPr/>
      <dgm:t>
        <a:bodyPr/>
        <a:lstStyle/>
        <a:p>
          <a:pPr algn="l"/>
          <a:endParaRPr lang="en-US" sz="1400" dirty="0"/>
        </a:p>
      </dgm:t>
    </dgm:pt>
    <dgm:pt modelId="{E5CD3BAF-0CA1-4B03-A271-8ADAC7ED20E1}" type="parTrans" cxnId="{47209321-A14D-426D-B1C0-DF37A6BCC8AA}">
      <dgm:prSet/>
      <dgm:spPr/>
      <dgm:t>
        <a:bodyPr/>
        <a:lstStyle/>
        <a:p>
          <a:endParaRPr lang="en-US"/>
        </a:p>
      </dgm:t>
    </dgm:pt>
    <dgm:pt modelId="{4D142F70-5E91-4895-8302-6FE1A25406DB}" type="sibTrans" cxnId="{47209321-A14D-426D-B1C0-DF37A6BCC8AA}">
      <dgm:prSet/>
      <dgm:spPr/>
      <dgm:t>
        <a:bodyPr/>
        <a:lstStyle/>
        <a:p>
          <a:endParaRPr lang="en-US"/>
        </a:p>
      </dgm:t>
    </dgm:pt>
    <dgm:pt modelId="{469D1767-C566-44F4-8619-E3C18ADF3CD8}" type="pres">
      <dgm:prSet presAssocID="{4C1294D4-5268-40ED-AD4A-A384E55A5629}" presName="Name0" presStyleCnt="0">
        <dgm:presLayoutVars>
          <dgm:dir/>
          <dgm:resizeHandles val="exact"/>
        </dgm:presLayoutVars>
      </dgm:prSet>
      <dgm:spPr/>
      <dgm:t>
        <a:bodyPr/>
        <a:lstStyle/>
        <a:p>
          <a:endParaRPr lang="en-US"/>
        </a:p>
      </dgm:t>
    </dgm:pt>
    <dgm:pt modelId="{DC68ADAE-AA7D-4338-89F5-9A7A1D4A9B9D}" type="pres">
      <dgm:prSet presAssocID="{D70BF006-6EB9-46A7-845E-A679EED07C05}" presName="node" presStyleLbl="node1" presStyleIdx="0" presStyleCnt="4">
        <dgm:presLayoutVars>
          <dgm:bulletEnabled val="1"/>
        </dgm:presLayoutVars>
      </dgm:prSet>
      <dgm:spPr/>
      <dgm:t>
        <a:bodyPr/>
        <a:lstStyle/>
        <a:p>
          <a:endParaRPr lang="en-US"/>
        </a:p>
      </dgm:t>
    </dgm:pt>
    <dgm:pt modelId="{839BDBC1-4401-40A7-9DA4-4BBF4762A0FF}" type="pres">
      <dgm:prSet presAssocID="{CFFFF4A8-95ED-4908-B2D3-CF3F7C9893B6}" presName="sibTrans" presStyleCnt="0"/>
      <dgm:spPr/>
    </dgm:pt>
    <dgm:pt modelId="{D6B86577-9CAC-4441-B79E-BFFC5DEED617}" type="pres">
      <dgm:prSet presAssocID="{4072CE19-41F1-40F6-A2A0-EACA5A7E21C2}" presName="node" presStyleLbl="node1" presStyleIdx="1" presStyleCnt="4" custLinFactNeighborX="-15999" custLinFactNeighborY="-625">
        <dgm:presLayoutVars>
          <dgm:bulletEnabled val="1"/>
        </dgm:presLayoutVars>
      </dgm:prSet>
      <dgm:spPr/>
      <dgm:t>
        <a:bodyPr/>
        <a:lstStyle/>
        <a:p>
          <a:endParaRPr lang="en-US"/>
        </a:p>
      </dgm:t>
    </dgm:pt>
    <dgm:pt modelId="{FD0495B4-FA08-4CFA-A03B-6313514F9502}" type="pres">
      <dgm:prSet presAssocID="{587A58B8-075B-42FD-8872-588B1DE477EF}" presName="sibTrans" presStyleCnt="0"/>
      <dgm:spPr/>
    </dgm:pt>
    <dgm:pt modelId="{EFBE647E-0284-4DBA-97A1-E9066C8F9161}" type="pres">
      <dgm:prSet presAssocID="{563FAC91-30BE-48BB-A627-9A4C06D69754}" presName="node" presStyleLbl="node1" presStyleIdx="2" presStyleCnt="4">
        <dgm:presLayoutVars>
          <dgm:bulletEnabled val="1"/>
        </dgm:presLayoutVars>
      </dgm:prSet>
      <dgm:spPr/>
      <dgm:t>
        <a:bodyPr/>
        <a:lstStyle/>
        <a:p>
          <a:endParaRPr lang="en-US"/>
        </a:p>
      </dgm:t>
    </dgm:pt>
    <dgm:pt modelId="{FD9374D9-CF4F-45E2-B4D8-370604A91BCC}" type="pres">
      <dgm:prSet presAssocID="{28D8FF5A-00D8-453C-8DB9-D084723A8C3D}" presName="sibTrans" presStyleCnt="0"/>
      <dgm:spPr/>
    </dgm:pt>
    <dgm:pt modelId="{5117B3F5-E23B-4A4B-8935-F263FB475B86}" type="pres">
      <dgm:prSet presAssocID="{4D0B2E59-0332-4AEB-99B2-8C034450C993}" presName="node" presStyleLbl="node1" presStyleIdx="3" presStyleCnt="4">
        <dgm:presLayoutVars>
          <dgm:bulletEnabled val="1"/>
        </dgm:presLayoutVars>
      </dgm:prSet>
      <dgm:spPr/>
      <dgm:t>
        <a:bodyPr/>
        <a:lstStyle/>
        <a:p>
          <a:endParaRPr lang="en-US"/>
        </a:p>
      </dgm:t>
    </dgm:pt>
  </dgm:ptLst>
  <dgm:cxnLst>
    <dgm:cxn modelId="{B1F5380A-C930-436C-A2DA-D64D104141D5}" srcId="{D70BF006-6EB9-46A7-845E-A679EED07C05}" destId="{70B5EC80-BB22-4B08-BA92-DB1B956C0174}" srcOrd="0" destOrd="0" parTransId="{18EFE082-3BDF-4576-9138-56A7F265BDE1}" sibTransId="{D2B8F040-2B60-45DB-9854-CB9DBF70A566}"/>
    <dgm:cxn modelId="{298764A0-34C9-4F32-B6BD-12C3F838B9F8}" type="presOf" srcId="{A7D5EABF-5E3D-4EF4-A3DB-0496EAC0A489}" destId="{DC68ADAE-AA7D-4338-89F5-9A7A1D4A9B9D}" srcOrd="0" destOrd="4" presId="urn:microsoft.com/office/officeart/2005/8/layout/hList6"/>
    <dgm:cxn modelId="{61279805-CFE5-4042-94FB-5D132A71BA3D}" srcId="{D70BF006-6EB9-46A7-845E-A679EED07C05}" destId="{163B715F-A418-44E4-8CDB-FD8435B150F2}" srcOrd="5" destOrd="0" parTransId="{069D67A7-670F-4583-BCD7-B5DC3AF21603}" sibTransId="{697186C3-6035-4030-ABE4-9BF4F77363FB}"/>
    <dgm:cxn modelId="{72441324-083F-43F1-ACDD-B3AAD2139991}" type="presOf" srcId="{563FAC91-30BE-48BB-A627-9A4C06D69754}" destId="{EFBE647E-0284-4DBA-97A1-E9066C8F9161}" srcOrd="0" destOrd="0" presId="urn:microsoft.com/office/officeart/2005/8/layout/hList6"/>
    <dgm:cxn modelId="{922A6C2A-BDF6-4400-A3C5-1CD84A97C907}" type="presOf" srcId="{EBA682CD-8C37-471A-B888-1A6A5BE6C8F4}" destId="{5117B3F5-E23B-4A4B-8935-F263FB475B86}" srcOrd="0" destOrd="1" presId="urn:microsoft.com/office/officeart/2005/8/layout/hList6"/>
    <dgm:cxn modelId="{4FA3184E-2DC3-4480-A786-A97435181BA1}" type="presOf" srcId="{70B5EC80-BB22-4B08-BA92-DB1B956C0174}" destId="{DC68ADAE-AA7D-4338-89F5-9A7A1D4A9B9D}" srcOrd="0" destOrd="1" presId="urn:microsoft.com/office/officeart/2005/8/layout/hList6"/>
    <dgm:cxn modelId="{FAAB3ED9-E98D-4F47-9AFF-57CE81E3D96A}" type="presOf" srcId="{4D0B2E59-0332-4AEB-99B2-8C034450C993}" destId="{5117B3F5-E23B-4A4B-8935-F263FB475B86}" srcOrd="0" destOrd="0" presId="urn:microsoft.com/office/officeart/2005/8/layout/hList6"/>
    <dgm:cxn modelId="{B5A5A5A5-D173-4650-9D70-10ED6A65C8AC}" srcId="{4072CE19-41F1-40F6-A2A0-EACA5A7E21C2}" destId="{3C957DE9-753B-4DD1-9CD4-113CCE406B4B}" srcOrd="0" destOrd="0" parTransId="{E7730061-AB72-443C-9388-85EB5DB5BEAC}" sibTransId="{DEC4E8C0-7830-4B83-9971-73765C027049}"/>
    <dgm:cxn modelId="{9541C1C3-2C20-4DDF-8AC3-01FFDF6A9CC3}" srcId="{4C1294D4-5268-40ED-AD4A-A384E55A5629}" destId="{563FAC91-30BE-48BB-A627-9A4C06D69754}" srcOrd="2" destOrd="0" parTransId="{1F76E46E-EFB1-4A75-B60A-4E1AA295C334}" sibTransId="{28D8FF5A-00D8-453C-8DB9-D084723A8C3D}"/>
    <dgm:cxn modelId="{56E852AA-0512-4B77-8A85-9BC4A6CF9BEF}" type="presOf" srcId="{BC822CD0-C319-4EC8-907D-1CE4DF7AAAC6}" destId="{DC68ADAE-AA7D-4338-89F5-9A7A1D4A9B9D}" srcOrd="0" destOrd="7" presId="urn:microsoft.com/office/officeart/2005/8/layout/hList6"/>
    <dgm:cxn modelId="{0A2C151B-0D92-4DA4-85CE-56E1C8DD99A3}" type="presOf" srcId="{712CEAD4-71D5-4242-B8A6-5D4707A029E9}" destId="{EFBE647E-0284-4DBA-97A1-E9066C8F9161}" srcOrd="0" destOrd="1" presId="urn:microsoft.com/office/officeart/2005/8/layout/hList6"/>
    <dgm:cxn modelId="{C4CC1D83-41A1-4808-8D5A-892A27097694}" type="presOf" srcId="{CACC9E8E-045E-490B-B82C-7350BA7FF513}" destId="{EFBE647E-0284-4DBA-97A1-E9066C8F9161}" srcOrd="0" destOrd="3" presId="urn:microsoft.com/office/officeart/2005/8/layout/hList6"/>
    <dgm:cxn modelId="{DF3FE0BC-465D-4EDF-8347-18ACC8BDC5EF}" type="presOf" srcId="{294BDC6A-DB03-4A19-815C-1DA695662E4F}" destId="{5117B3F5-E23B-4A4B-8935-F263FB475B86}" srcOrd="0" destOrd="3" presId="urn:microsoft.com/office/officeart/2005/8/layout/hList6"/>
    <dgm:cxn modelId="{39F3ACE1-3954-451A-BACD-998C683CCC86}" type="presOf" srcId="{E219FAE0-80E2-486A-B72D-49AACE7CFF03}" destId="{DC68ADAE-AA7D-4338-89F5-9A7A1D4A9B9D}" srcOrd="0" destOrd="5" presId="urn:microsoft.com/office/officeart/2005/8/layout/hList6"/>
    <dgm:cxn modelId="{53CACA6B-7B07-40C7-865A-0E252FE58727}" srcId="{D70BF006-6EB9-46A7-845E-A679EED07C05}" destId="{8936353D-ED05-4FEA-A869-D00F4114903F}" srcOrd="1" destOrd="0" parTransId="{B5EE8DE9-128F-4928-A53D-DDE5EEE16898}" sibTransId="{C1F782D5-9B68-41A6-9AEF-2AC103433366}"/>
    <dgm:cxn modelId="{E9A3DEFD-DB15-4A60-88E5-E448E3A548E2}" srcId="{4D0B2E59-0332-4AEB-99B2-8C034450C993}" destId="{781DCE26-C553-4BE7-B015-87D95040D738}" srcOrd="4" destOrd="0" parTransId="{040D33C7-9C63-4F1E-A364-A21E2D1E3733}" sibTransId="{44DBAD54-AF29-4467-A423-7FDD1F8A1FED}"/>
    <dgm:cxn modelId="{2E5E4897-DD67-4BEE-9DBF-37BCB1380826}" type="presOf" srcId="{6CBB2D59-BE22-45E0-8E5E-2288D6C3E035}" destId="{5117B3F5-E23B-4A4B-8935-F263FB475B86}" srcOrd="0" destOrd="2" presId="urn:microsoft.com/office/officeart/2005/8/layout/hList6"/>
    <dgm:cxn modelId="{DE09D380-4467-4491-BFB8-568CB8DC537D}" srcId="{563FAC91-30BE-48BB-A627-9A4C06D69754}" destId="{28AF5D27-2ABD-4DA6-834A-D0DA7CBA7564}" srcOrd="1" destOrd="0" parTransId="{5826A7CD-3381-4D5E-84F7-27EF7CE52D52}" sibTransId="{26813B42-B3DE-4512-A1FD-140C0672EBDC}"/>
    <dgm:cxn modelId="{07776258-495F-4260-96F0-B5E6CEB82031}" srcId="{563FAC91-30BE-48BB-A627-9A4C06D69754}" destId="{712CEAD4-71D5-4242-B8A6-5D4707A029E9}" srcOrd="0" destOrd="0" parTransId="{C8108C25-E5D5-4E87-8276-F2B27927D429}" sibTransId="{DB2F7DD9-1CF2-4567-8E66-47E1EDB52C32}"/>
    <dgm:cxn modelId="{77FD0DFD-6126-45A2-995F-92B3ACFA73C0}" srcId="{4D0B2E59-0332-4AEB-99B2-8C034450C993}" destId="{294BDC6A-DB03-4A19-815C-1DA695662E4F}" srcOrd="2" destOrd="0" parTransId="{85FC59B6-4540-4DB8-A461-9CD1B239AC3D}" sibTransId="{1B8FF61A-F137-4845-BC37-3245F580B531}"/>
    <dgm:cxn modelId="{808931A4-94AC-40F3-BCE1-4E29D8CA55BE}" srcId="{4C1294D4-5268-40ED-AD4A-A384E55A5629}" destId="{4072CE19-41F1-40F6-A2A0-EACA5A7E21C2}" srcOrd="1" destOrd="0" parTransId="{99C94FAF-DA60-4C6E-BAC0-43827660824B}" sibTransId="{587A58B8-075B-42FD-8872-588B1DE477EF}"/>
    <dgm:cxn modelId="{C82423A0-5B05-4D40-94E5-DAD1CBC21CA7}" srcId="{563FAC91-30BE-48BB-A627-9A4C06D69754}" destId="{CACC9E8E-045E-490B-B82C-7350BA7FF513}" srcOrd="2" destOrd="0" parTransId="{49253E7F-46B6-4866-BF8B-17AF81FE985D}" sibTransId="{88CB6855-9AAA-4879-AC97-110AD69DB32E}"/>
    <dgm:cxn modelId="{4F05DF2A-3A9D-46DB-B448-A27CBCC033C6}" type="presOf" srcId="{28AF5D27-2ABD-4DA6-834A-D0DA7CBA7564}" destId="{EFBE647E-0284-4DBA-97A1-E9066C8F9161}" srcOrd="0" destOrd="2" presId="urn:microsoft.com/office/officeart/2005/8/layout/hList6"/>
    <dgm:cxn modelId="{4F384CB0-AC3D-4920-9110-333DD3655B62}" type="presOf" srcId="{D70BF006-6EB9-46A7-845E-A679EED07C05}" destId="{DC68ADAE-AA7D-4338-89F5-9A7A1D4A9B9D}" srcOrd="0" destOrd="0" presId="urn:microsoft.com/office/officeart/2005/8/layout/hList6"/>
    <dgm:cxn modelId="{42434306-A3F4-44C7-A966-6D5BE50E538C}" srcId="{4072CE19-41F1-40F6-A2A0-EACA5A7E21C2}" destId="{9670C03A-88E2-4FB2-8D78-9F8B0BD1641F}" srcOrd="2" destOrd="0" parTransId="{DCD9BD97-341A-4BF5-BA38-FE307A9C4311}" sibTransId="{D3C08323-4A3B-4132-8B38-5100D2924AF5}"/>
    <dgm:cxn modelId="{C8C7002E-EFA2-46C7-AF49-628A221A0AA3}" type="presOf" srcId="{4C1294D4-5268-40ED-AD4A-A384E55A5629}" destId="{469D1767-C566-44F4-8619-E3C18ADF3CD8}" srcOrd="0" destOrd="0" presId="urn:microsoft.com/office/officeart/2005/8/layout/hList6"/>
    <dgm:cxn modelId="{F1DA277C-D158-458F-9F82-38FCDC0394E1}" type="presOf" srcId="{0CFC2586-273D-424F-95B0-D53BF43886A4}" destId="{DC68ADAE-AA7D-4338-89F5-9A7A1D4A9B9D}" srcOrd="0" destOrd="3" presId="urn:microsoft.com/office/officeart/2005/8/layout/hList6"/>
    <dgm:cxn modelId="{DA00D48C-B3A4-4060-AD19-89A9B948028A}" type="presOf" srcId="{31CC6CCA-0723-41DF-8613-B87B770ABC03}" destId="{5117B3F5-E23B-4A4B-8935-F263FB475B86}" srcOrd="0" destOrd="4" presId="urn:microsoft.com/office/officeart/2005/8/layout/hList6"/>
    <dgm:cxn modelId="{FDC6CB6C-10EE-4813-8206-844986553DAF}" srcId="{D70BF006-6EB9-46A7-845E-A679EED07C05}" destId="{0CFC2586-273D-424F-95B0-D53BF43886A4}" srcOrd="2" destOrd="0" parTransId="{C63F956C-C94B-4738-A7B2-D3F5E65490F5}" sibTransId="{B269FDB5-3072-4965-B38D-2402CB9676AE}"/>
    <dgm:cxn modelId="{CCBEB7D6-9AFF-4041-B609-343F0C35FCFA}" srcId="{4C1294D4-5268-40ED-AD4A-A384E55A5629}" destId="{4D0B2E59-0332-4AEB-99B2-8C034450C993}" srcOrd="3" destOrd="0" parTransId="{97F5A2A1-C378-4880-9D57-4F5816ECC0C4}" sibTransId="{6C7DB4BB-1B2C-4BCC-938C-FFF8E2C6C5E3}"/>
    <dgm:cxn modelId="{122CEA18-D770-4A18-8B97-9186DADCD5D9}" srcId="{D70BF006-6EB9-46A7-845E-A679EED07C05}" destId="{BC822CD0-C319-4EC8-907D-1CE4DF7AAAC6}" srcOrd="6" destOrd="0" parTransId="{A52D4C3A-4820-4BF0-AB8C-D3749B46F42A}" sibTransId="{D1C15785-6E17-4539-9636-3BAB53536877}"/>
    <dgm:cxn modelId="{BB150B17-6BB9-447D-8B5D-D3E2D20766DA}" srcId="{D70BF006-6EB9-46A7-845E-A679EED07C05}" destId="{A7D5EABF-5E3D-4EF4-A3DB-0496EAC0A489}" srcOrd="3" destOrd="0" parTransId="{2C53B20B-E5AF-4BFD-8E7A-D97013F5FD25}" sibTransId="{242A69BD-7C9E-4F3F-BB4D-C38F122837D4}"/>
    <dgm:cxn modelId="{A9B41706-77AE-41F6-9BF2-11C2D02E6EE4}" srcId="{4072CE19-41F1-40F6-A2A0-EACA5A7E21C2}" destId="{97454C30-595B-4432-9A61-837ACF49A0BA}" srcOrd="1" destOrd="0" parTransId="{AD05F1DF-D006-4977-9B3A-3A415B6CF4DD}" sibTransId="{25FFCC53-B40A-4E0D-B903-5377DC7382E3}"/>
    <dgm:cxn modelId="{23146A4B-514A-40BD-88D5-8927A29FFCA0}" type="presOf" srcId="{163B715F-A418-44E4-8CDB-FD8435B150F2}" destId="{DC68ADAE-AA7D-4338-89F5-9A7A1D4A9B9D}" srcOrd="0" destOrd="6" presId="urn:microsoft.com/office/officeart/2005/8/layout/hList6"/>
    <dgm:cxn modelId="{1C08E110-569E-4880-8688-3B1E9C94A155}" srcId="{4D0B2E59-0332-4AEB-99B2-8C034450C993}" destId="{EBA682CD-8C37-471A-B888-1A6A5BE6C8F4}" srcOrd="0" destOrd="0" parTransId="{9DCD1268-4C45-4B81-AEBA-E82C1F917A0D}" sibTransId="{EF369A8C-98CB-4FA0-B7BE-7445E3A1ACA2}"/>
    <dgm:cxn modelId="{36B7567E-EB3A-4A61-8A64-179F274276EA}" srcId="{4C1294D4-5268-40ED-AD4A-A384E55A5629}" destId="{D70BF006-6EB9-46A7-845E-A679EED07C05}" srcOrd="0" destOrd="0" parTransId="{02736003-8BAC-487E-880A-1155F1731978}" sibTransId="{CFFFF4A8-95ED-4908-B2D3-CF3F7C9893B6}"/>
    <dgm:cxn modelId="{01959F5D-60D0-4627-B8D2-7D85B81E3B49}" type="presOf" srcId="{4072CE19-41F1-40F6-A2A0-EACA5A7E21C2}" destId="{D6B86577-9CAC-4441-B79E-BFFC5DEED617}" srcOrd="0" destOrd="0" presId="urn:microsoft.com/office/officeart/2005/8/layout/hList6"/>
    <dgm:cxn modelId="{46126A2A-454D-496F-8AA2-52BEE6933970}" srcId="{D70BF006-6EB9-46A7-845E-A679EED07C05}" destId="{E219FAE0-80E2-486A-B72D-49AACE7CFF03}" srcOrd="4" destOrd="0" parTransId="{1F8B429F-D2EE-4FDC-A617-A8A5571B473A}" sibTransId="{4A52CFE5-C748-4F04-B6AC-B79DFC21173D}"/>
    <dgm:cxn modelId="{2C0A343E-186A-43A5-899B-B001778FE66D}" type="presOf" srcId="{781DCE26-C553-4BE7-B015-87D95040D738}" destId="{5117B3F5-E23B-4A4B-8935-F263FB475B86}" srcOrd="0" destOrd="5" presId="urn:microsoft.com/office/officeart/2005/8/layout/hList6"/>
    <dgm:cxn modelId="{D62433B4-01E6-45DD-881D-C48AE9E82434}" type="presOf" srcId="{8936353D-ED05-4FEA-A869-D00F4114903F}" destId="{DC68ADAE-AA7D-4338-89F5-9A7A1D4A9B9D}" srcOrd="0" destOrd="2" presId="urn:microsoft.com/office/officeart/2005/8/layout/hList6"/>
    <dgm:cxn modelId="{47209321-A14D-426D-B1C0-DF37A6BCC8AA}" srcId="{4D0B2E59-0332-4AEB-99B2-8C034450C993}" destId="{31CC6CCA-0723-41DF-8613-B87B770ABC03}" srcOrd="3" destOrd="0" parTransId="{E5CD3BAF-0CA1-4B03-A271-8ADAC7ED20E1}" sibTransId="{4D142F70-5E91-4895-8302-6FE1A25406DB}"/>
    <dgm:cxn modelId="{81D079AB-CA73-4D08-85E6-B59E48282838}" type="presOf" srcId="{9670C03A-88E2-4FB2-8D78-9F8B0BD1641F}" destId="{D6B86577-9CAC-4441-B79E-BFFC5DEED617}" srcOrd="0" destOrd="3" presId="urn:microsoft.com/office/officeart/2005/8/layout/hList6"/>
    <dgm:cxn modelId="{1C5F7DA3-7401-41D7-BD4A-7770C55F4C52}" srcId="{4D0B2E59-0332-4AEB-99B2-8C034450C993}" destId="{6CBB2D59-BE22-45E0-8E5E-2288D6C3E035}" srcOrd="1" destOrd="0" parTransId="{B19CFDB7-905F-415B-BF9D-79FC4E77EAD8}" sibTransId="{3C10718C-5070-4A4A-984B-2136B92F1F96}"/>
    <dgm:cxn modelId="{2A5B524D-E5F8-4D7A-9C1E-EA74F260F831}" type="presOf" srcId="{97454C30-595B-4432-9A61-837ACF49A0BA}" destId="{D6B86577-9CAC-4441-B79E-BFFC5DEED617}" srcOrd="0" destOrd="2" presId="urn:microsoft.com/office/officeart/2005/8/layout/hList6"/>
    <dgm:cxn modelId="{CABE9574-4BBF-4D00-AA08-95986E7E76AA}" type="presOf" srcId="{3C957DE9-753B-4DD1-9CD4-113CCE406B4B}" destId="{D6B86577-9CAC-4441-B79E-BFFC5DEED617}" srcOrd="0" destOrd="1" presId="urn:microsoft.com/office/officeart/2005/8/layout/hList6"/>
    <dgm:cxn modelId="{5240D318-451B-4D4E-81FA-78097C8B32D3}" type="presParOf" srcId="{469D1767-C566-44F4-8619-E3C18ADF3CD8}" destId="{DC68ADAE-AA7D-4338-89F5-9A7A1D4A9B9D}" srcOrd="0" destOrd="0" presId="urn:microsoft.com/office/officeart/2005/8/layout/hList6"/>
    <dgm:cxn modelId="{8F9DD626-A40A-40EF-892F-1646E8125F87}" type="presParOf" srcId="{469D1767-C566-44F4-8619-E3C18ADF3CD8}" destId="{839BDBC1-4401-40A7-9DA4-4BBF4762A0FF}" srcOrd="1" destOrd="0" presId="urn:microsoft.com/office/officeart/2005/8/layout/hList6"/>
    <dgm:cxn modelId="{19AC2453-DA18-4817-86EA-B477D9B5E1F3}" type="presParOf" srcId="{469D1767-C566-44F4-8619-E3C18ADF3CD8}" destId="{D6B86577-9CAC-4441-B79E-BFFC5DEED617}" srcOrd="2" destOrd="0" presId="urn:microsoft.com/office/officeart/2005/8/layout/hList6"/>
    <dgm:cxn modelId="{529E13CE-04DC-494C-9F72-CB86AC979379}" type="presParOf" srcId="{469D1767-C566-44F4-8619-E3C18ADF3CD8}" destId="{FD0495B4-FA08-4CFA-A03B-6313514F9502}" srcOrd="3" destOrd="0" presId="urn:microsoft.com/office/officeart/2005/8/layout/hList6"/>
    <dgm:cxn modelId="{36FD1838-7024-4ED1-B074-DB4741382F04}" type="presParOf" srcId="{469D1767-C566-44F4-8619-E3C18ADF3CD8}" destId="{EFBE647E-0284-4DBA-97A1-E9066C8F9161}" srcOrd="4" destOrd="0" presId="urn:microsoft.com/office/officeart/2005/8/layout/hList6"/>
    <dgm:cxn modelId="{3D13AC85-84FD-42A4-A3DD-973D0C5FADBB}" type="presParOf" srcId="{469D1767-C566-44F4-8619-E3C18ADF3CD8}" destId="{FD9374D9-CF4F-45E2-B4D8-370604A91BCC}" srcOrd="5" destOrd="0" presId="urn:microsoft.com/office/officeart/2005/8/layout/hList6"/>
    <dgm:cxn modelId="{F26176AB-214B-4E8E-968A-0D09F251A764}" type="presParOf" srcId="{469D1767-C566-44F4-8619-E3C18ADF3CD8}" destId="{5117B3F5-E23B-4A4B-8935-F263FB475B86}" srcOrd="6"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3518031-8BA6-4A2A-80B7-846AD3D364BD}"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DAA7A027-512B-4299-A980-4C18D2E12305}">
      <dgm:prSet phldrT="[Text]" custT="1"/>
      <dgm:spPr>
        <a:solidFill>
          <a:srgbClr val="FF0066"/>
        </a:solidFill>
      </dgm:spPr>
      <dgm:t>
        <a:bodyPr/>
        <a:lstStyle/>
        <a:p>
          <a:r>
            <a:rPr lang="en-US" sz="1800" dirty="0" smtClean="0">
              <a:solidFill>
                <a:schemeClr val="tx1"/>
              </a:solidFill>
              <a:latin typeface="Raleway"/>
            </a:rPr>
            <a:t>January 15 – 31 2018</a:t>
          </a:r>
          <a:endParaRPr lang="en-US" sz="1800" dirty="0">
            <a:solidFill>
              <a:schemeClr val="tx1"/>
            </a:solidFill>
            <a:latin typeface="Raleway"/>
          </a:endParaRPr>
        </a:p>
      </dgm:t>
    </dgm:pt>
    <dgm:pt modelId="{0FC0CCA8-5A3A-486A-9ACD-CD4AEE65958B}" type="parTrans" cxnId="{0F70C7BD-50F2-4C83-AFC9-A2646D6632C0}">
      <dgm:prSet/>
      <dgm:spPr/>
      <dgm:t>
        <a:bodyPr/>
        <a:lstStyle/>
        <a:p>
          <a:endParaRPr lang="en-US"/>
        </a:p>
      </dgm:t>
    </dgm:pt>
    <dgm:pt modelId="{1464F452-C242-4CA6-9C4B-07F0AAB9BAB8}" type="sibTrans" cxnId="{0F70C7BD-50F2-4C83-AFC9-A2646D6632C0}">
      <dgm:prSet/>
      <dgm:spPr/>
      <dgm:t>
        <a:bodyPr/>
        <a:lstStyle/>
        <a:p>
          <a:endParaRPr lang="en-US"/>
        </a:p>
      </dgm:t>
    </dgm:pt>
    <dgm:pt modelId="{83176DA3-85D1-4A98-AE3B-688CFC4F5CAD}">
      <dgm:prSet phldrT="[Text]" custT="1"/>
      <dgm:spPr/>
      <dgm:t>
        <a:bodyPr/>
        <a:lstStyle/>
        <a:p>
          <a:r>
            <a:rPr lang="en-US" sz="1600" dirty="0" smtClean="0"/>
            <a:t>12 phone call interviews among 8 nursing staff in a 2 week period</a:t>
          </a:r>
          <a:endParaRPr lang="en-US" sz="1600" dirty="0"/>
        </a:p>
      </dgm:t>
    </dgm:pt>
    <dgm:pt modelId="{8BE079C9-90BA-4C2F-8808-1A7099FF4978}" type="parTrans" cxnId="{26C972DD-5282-40EC-927E-082C9B3D459D}">
      <dgm:prSet/>
      <dgm:spPr/>
      <dgm:t>
        <a:bodyPr/>
        <a:lstStyle/>
        <a:p>
          <a:endParaRPr lang="en-US"/>
        </a:p>
      </dgm:t>
    </dgm:pt>
    <dgm:pt modelId="{77FA539F-E9EF-420A-A69B-E4378EE71366}" type="sibTrans" cxnId="{26C972DD-5282-40EC-927E-082C9B3D459D}">
      <dgm:prSet/>
      <dgm:spPr/>
      <dgm:t>
        <a:bodyPr/>
        <a:lstStyle/>
        <a:p>
          <a:endParaRPr lang="en-US"/>
        </a:p>
      </dgm:t>
    </dgm:pt>
    <dgm:pt modelId="{2C0DDFAE-8807-493F-9EAE-16E0C721C345}">
      <dgm:prSet phldrT="[Text]" custT="1"/>
      <dgm:spPr>
        <a:solidFill>
          <a:srgbClr val="FFC000"/>
        </a:solidFill>
      </dgm:spPr>
      <dgm:t>
        <a:bodyPr/>
        <a:lstStyle/>
        <a:p>
          <a:r>
            <a:rPr lang="en-US" sz="1800" dirty="0" smtClean="0">
              <a:solidFill>
                <a:schemeClr val="tx1"/>
              </a:solidFill>
            </a:rPr>
            <a:t>Feb 1 – 14 2018</a:t>
          </a:r>
          <a:endParaRPr lang="en-US" sz="1800" dirty="0">
            <a:solidFill>
              <a:schemeClr val="tx1"/>
            </a:solidFill>
          </a:endParaRPr>
        </a:p>
      </dgm:t>
    </dgm:pt>
    <dgm:pt modelId="{AB2B0D49-639B-4302-8212-E33939941732}" type="parTrans" cxnId="{7A64041B-FE2B-49E1-91B3-CFE615BD4635}">
      <dgm:prSet/>
      <dgm:spPr/>
      <dgm:t>
        <a:bodyPr/>
        <a:lstStyle/>
        <a:p>
          <a:endParaRPr lang="en-US"/>
        </a:p>
      </dgm:t>
    </dgm:pt>
    <dgm:pt modelId="{764F3B5E-04A7-4AFD-BCEA-277A02B306B4}" type="sibTrans" cxnId="{7A64041B-FE2B-49E1-91B3-CFE615BD4635}">
      <dgm:prSet/>
      <dgm:spPr/>
      <dgm:t>
        <a:bodyPr/>
        <a:lstStyle/>
        <a:p>
          <a:endParaRPr lang="en-US"/>
        </a:p>
      </dgm:t>
    </dgm:pt>
    <dgm:pt modelId="{D8CF94B3-1E2F-425C-AE9A-CF1FDEB35651}">
      <dgm:prSet phldrT="[Text]" custT="1"/>
      <dgm:spPr/>
      <dgm:t>
        <a:bodyPr/>
        <a:lstStyle/>
        <a:p>
          <a:r>
            <a:rPr lang="en-US" sz="1600" dirty="0" smtClean="0"/>
            <a:t>4 emails to nursing team inbox of 12 staff in a 2 week period</a:t>
          </a:r>
          <a:endParaRPr lang="en-US" sz="1600" dirty="0"/>
        </a:p>
      </dgm:t>
    </dgm:pt>
    <dgm:pt modelId="{F34D9AC3-18E6-47C0-8382-B1A34A569917}" type="parTrans" cxnId="{7D54EBB9-D533-4599-B6D5-2F2D4C0B1B63}">
      <dgm:prSet/>
      <dgm:spPr/>
      <dgm:t>
        <a:bodyPr/>
        <a:lstStyle/>
        <a:p>
          <a:endParaRPr lang="en-US"/>
        </a:p>
      </dgm:t>
    </dgm:pt>
    <dgm:pt modelId="{25C2D722-4F9D-48CD-A1B2-E3A84C57CFAB}" type="sibTrans" cxnId="{7D54EBB9-D533-4599-B6D5-2F2D4C0B1B63}">
      <dgm:prSet/>
      <dgm:spPr/>
      <dgm:t>
        <a:bodyPr/>
        <a:lstStyle/>
        <a:p>
          <a:endParaRPr lang="en-US"/>
        </a:p>
      </dgm:t>
    </dgm:pt>
    <dgm:pt modelId="{45BD495F-D612-406D-9BC7-0493917546EF}">
      <dgm:prSet phldrT="[Text]" custT="1"/>
      <dgm:spPr/>
      <dgm:t>
        <a:bodyPr/>
        <a:lstStyle/>
        <a:p>
          <a:r>
            <a:rPr lang="en-US" sz="1800" dirty="0" smtClean="0">
              <a:solidFill>
                <a:schemeClr val="tx1"/>
              </a:solidFill>
            </a:rPr>
            <a:t>Feb 15 – Feb 23 2018</a:t>
          </a:r>
          <a:endParaRPr lang="en-US" sz="1800" dirty="0">
            <a:solidFill>
              <a:schemeClr val="tx1"/>
            </a:solidFill>
          </a:endParaRPr>
        </a:p>
      </dgm:t>
    </dgm:pt>
    <dgm:pt modelId="{ACFFF3A4-A9DA-4DD4-B1FD-C29865DB086E}" type="parTrans" cxnId="{CD3F112E-938A-4FB8-81B2-A6B0D2254E86}">
      <dgm:prSet/>
      <dgm:spPr/>
      <dgm:t>
        <a:bodyPr/>
        <a:lstStyle/>
        <a:p>
          <a:endParaRPr lang="en-US"/>
        </a:p>
      </dgm:t>
    </dgm:pt>
    <dgm:pt modelId="{A6A96AAE-AC4E-483E-B0A6-794E58D94BCD}" type="sibTrans" cxnId="{CD3F112E-938A-4FB8-81B2-A6B0D2254E86}">
      <dgm:prSet/>
      <dgm:spPr/>
      <dgm:t>
        <a:bodyPr/>
        <a:lstStyle/>
        <a:p>
          <a:endParaRPr lang="en-US"/>
        </a:p>
      </dgm:t>
    </dgm:pt>
    <dgm:pt modelId="{37E0ED4E-4F99-4073-AD3B-716204AB6BB3}">
      <dgm:prSet phldrT="[Text]" custT="1"/>
      <dgm:spPr/>
      <dgm:t>
        <a:bodyPr/>
        <a:lstStyle/>
        <a:p>
          <a:r>
            <a:rPr lang="en-US" sz="1600" dirty="0" smtClean="0"/>
            <a:t>2 text messages, plus 2 emails sent to nursing team inbox of 12 staff in a 1 week period</a:t>
          </a:r>
          <a:endParaRPr lang="en-US" sz="1600" dirty="0"/>
        </a:p>
      </dgm:t>
    </dgm:pt>
    <dgm:pt modelId="{188FDF64-1DC3-44F6-8E91-0C0F9DA2A672}" type="parTrans" cxnId="{B8AD9BDF-2544-4725-B4C1-4DC6752A47D6}">
      <dgm:prSet/>
      <dgm:spPr/>
      <dgm:t>
        <a:bodyPr/>
        <a:lstStyle/>
        <a:p>
          <a:endParaRPr lang="en-US"/>
        </a:p>
      </dgm:t>
    </dgm:pt>
    <dgm:pt modelId="{BD7170D4-BDB0-4BD5-9F97-AC45051CC099}" type="sibTrans" cxnId="{B8AD9BDF-2544-4725-B4C1-4DC6752A47D6}">
      <dgm:prSet/>
      <dgm:spPr/>
      <dgm:t>
        <a:bodyPr/>
        <a:lstStyle/>
        <a:p>
          <a:endParaRPr lang="en-US"/>
        </a:p>
      </dgm:t>
    </dgm:pt>
    <dgm:pt modelId="{B6C264BF-C1B7-4566-93CC-5F1690D60663}">
      <dgm:prSet phldrT="[Text]" custT="1"/>
      <dgm:spPr/>
      <dgm:t>
        <a:bodyPr/>
        <a:lstStyle/>
        <a:p>
          <a:endParaRPr lang="en-US" sz="1600" dirty="0"/>
        </a:p>
      </dgm:t>
    </dgm:pt>
    <dgm:pt modelId="{ACDB9145-7884-4F94-B594-118B503A3416}" type="parTrans" cxnId="{94193A0E-AF4C-4F58-BFAF-F3FA7A49E9B2}">
      <dgm:prSet/>
      <dgm:spPr/>
      <dgm:t>
        <a:bodyPr/>
        <a:lstStyle/>
        <a:p>
          <a:endParaRPr lang="en-US"/>
        </a:p>
      </dgm:t>
    </dgm:pt>
    <dgm:pt modelId="{E47EC750-496F-4F45-8C75-764FFB2DE08C}" type="sibTrans" cxnId="{94193A0E-AF4C-4F58-BFAF-F3FA7A49E9B2}">
      <dgm:prSet/>
      <dgm:spPr/>
      <dgm:t>
        <a:bodyPr/>
        <a:lstStyle/>
        <a:p>
          <a:endParaRPr lang="en-US"/>
        </a:p>
      </dgm:t>
    </dgm:pt>
    <dgm:pt modelId="{46D95C14-34C7-4E5F-AB32-6D0C4937AB80}" type="pres">
      <dgm:prSet presAssocID="{63518031-8BA6-4A2A-80B7-846AD3D364BD}" presName="rootnode" presStyleCnt="0">
        <dgm:presLayoutVars>
          <dgm:chMax/>
          <dgm:chPref/>
          <dgm:dir/>
          <dgm:animLvl val="lvl"/>
        </dgm:presLayoutVars>
      </dgm:prSet>
      <dgm:spPr/>
      <dgm:t>
        <a:bodyPr/>
        <a:lstStyle/>
        <a:p>
          <a:endParaRPr lang="en-US"/>
        </a:p>
      </dgm:t>
    </dgm:pt>
    <dgm:pt modelId="{545169DA-507C-4069-B6B3-0ACCC649639E}" type="pres">
      <dgm:prSet presAssocID="{DAA7A027-512B-4299-A980-4C18D2E12305}" presName="composite" presStyleCnt="0"/>
      <dgm:spPr/>
    </dgm:pt>
    <dgm:pt modelId="{91B4A569-A263-4A46-A90B-CD05F8624003}" type="pres">
      <dgm:prSet presAssocID="{DAA7A027-512B-4299-A980-4C18D2E12305}" presName="bentUpArrow1" presStyleLbl="alignImgPlace1" presStyleIdx="0" presStyleCnt="2" custLinFactNeighborX="-6482" custLinFactNeighborY="2117"/>
      <dgm:spPr/>
    </dgm:pt>
    <dgm:pt modelId="{792C4067-B940-4110-95E8-BCAACA17CE81}" type="pres">
      <dgm:prSet presAssocID="{DAA7A027-512B-4299-A980-4C18D2E12305}" presName="ParentText" presStyleLbl="node1" presStyleIdx="0" presStyleCnt="3">
        <dgm:presLayoutVars>
          <dgm:chMax val="1"/>
          <dgm:chPref val="1"/>
          <dgm:bulletEnabled val="1"/>
        </dgm:presLayoutVars>
      </dgm:prSet>
      <dgm:spPr/>
      <dgm:t>
        <a:bodyPr/>
        <a:lstStyle/>
        <a:p>
          <a:endParaRPr lang="en-US"/>
        </a:p>
      </dgm:t>
    </dgm:pt>
    <dgm:pt modelId="{8FC35E2F-FAB4-4596-811F-6D128F63870C}" type="pres">
      <dgm:prSet presAssocID="{DAA7A027-512B-4299-A980-4C18D2E12305}" presName="ChildText" presStyleLbl="revTx" presStyleIdx="0" presStyleCnt="3" custScaleX="332771" custLinFactX="27321" custLinFactNeighborX="100000" custLinFactNeighborY="-4160">
        <dgm:presLayoutVars>
          <dgm:chMax val="0"/>
          <dgm:chPref val="0"/>
          <dgm:bulletEnabled val="1"/>
        </dgm:presLayoutVars>
      </dgm:prSet>
      <dgm:spPr/>
      <dgm:t>
        <a:bodyPr/>
        <a:lstStyle/>
        <a:p>
          <a:endParaRPr lang="en-US"/>
        </a:p>
      </dgm:t>
    </dgm:pt>
    <dgm:pt modelId="{3A4B227B-9AE2-426B-A04D-4AF23C3D23FF}" type="pres">
      <dgm:prSet presAssocID="{1464F452-C242-4CA6-9C4B-07F0AAB9BAB8}" presName="sibTrans" presStyleCnt="0"/>
      <dgm:spPr/>
    </dgm:pt>
    <dgm:pt modelId="{8CB9B7F2-DDF9-42BC-96CC-D7191E026DB7}" type="pres">
      <dgm:prSet presAssocID="{2C0DDFAE-8807-493F-9EAE-16E0C721C345}" presName="composite" presStyleCnt="0"/>
      <dgm:spPr/>
    </dgm:pt>
    <dgm:pt modelId="{2CA4C308-83AB-481B-9B32-E4CE760E2CAA}" type="pres">
      <dgm:prSet presAssocID="{2C0DDFAE-8807-493F-9EAE-16E0C721C345}" presName="bentUpArrow1" presStyleLbl="alignImgPlace1" presStyleIdx="1" presStyleCnt="2" custLinFactNeighborX="-63067" custLinFactNeighborY="8356"/>
      <dgm:spPr/>
    </dgm:pt>
    <dgm:pt modelId="{739D1037-C141-4516-86CA-9FF40D246895}" type="pres">
      <dgm:prSet presAssocID="{2C0DDFAE-8807-493F-9EAE-16E0C721C345}" presName="ParentText" presStyleLbl="node1" presStyleIdx="1" presStyleCnt="3" custLinFactNeighborX="-49234" custLinFactNeighborY="1630">
        <dgm:presLayoutVars>
          <dgm:chMax val="1"/>
          <dgm:chPref val="1"/>
          <dgm:bulletEnabled val="1"/>
        </dgm:presLayoutVars>
      </dgm:prSet>
      <dgm:spPr/>
      <dgm:t>
        <a:bodyPr/>
        <a:lstStyle/>
        <a:p>
          <a:endParaRPr lang="en-US"/>
        </a:p>
      </dgm:t>
    </dgm:pt>
    <dgm:pt modelId="{FAEA54BA-42BC-4D71-BE6C-FA52AE84A013}" type="pres">
      <dgm:prSet presAssocID="{2C0DDFAE-8807-493F-9EAE-16E0C721C345}" presName="ChildText" presStyleLbl="revTx" presStyleIdx="1" presStyleCnt="3" custScaleX="308007" custLinFactNeighborX="40254" custLinFactNeighborY="-642">
        <dgm:presLayoutVars>
          <dgm:chMax val="0"/>
          <dgm:chPref val="0"/>
          <dgm:bulletEnabled val="1"/>
        </dgm:presLayoutVars>
      </dgm:prSet>
      <dgm:spPr/>
      <dgm:t>
        <a:bodyPr/>
        <a:lstStyle/>
        <a:p>
          <a:endParaRPr lang="en-US"/>
        </a:p>
      </dgm:t>
    </dgm:pt>
    <dgm:pt modelId="{72A4D444-7E62-4B3F-BA1A-CA17278F04D5}" type="pres">
      <dgm:prSet presAssocID="{764F3B5E-04A7-4AFD-BCEA-277A02B306B4}" presName="sibTrans" presStyleCnt="0"/>
      <dgm:spPr/>
    </dgm:pt>
    <dgm:pt modelId="{33D6A407-AE52-42F8-8F5C-84EE79C8CB2D}" type="pres">
      <dgm:prSet presAssocID="{45BD495F-D612-406D-9BC7-0493917546EF}" presName="composite" presStyleCnt="0"/>
      <dgm:spPr/>
    </dgm:pt>
    <dgm:pt modelId="{BFC0EE5C-FA89-4304-9B52-811D4638D413}" type="pres">
      <dgm:prSet presAssocID="{45BD495F-D612-406D-9BC7-0493917546EF}" presName="ParentText" presStyleLbl="node1" presStyleIdx="2" presStyleCnt="3" custLinFactNeighborX="-83415" custLinFactNeighborY="-7735">
        <dgm:presLayoutVars>
          <dgm:chMax val="1"/>
          <dgm:chPref val="1"/>
          <dgm:bulletEnabled val="1"/>
        </dgm:presLayoutVars>
      </dgm:prSet>
      <dgm:spPr/>
      <dgm:t>
        <a:bodyPr/>
        <a:lstStyle/>
        <a:p>
          <a:endParaRPr lang="en-US"/>
        </a:p>
      </dgm:t>
    </dgm:pt>
    <dgm:pt modelId="{97C9D49A-64C7-478F-95E4-379F5E760B8D}" type="pres">
      <dgm:prSet presAssocID="{45BD495F-D612-406D-9BC7-0493917546EF}" presName="FinalChildText" presStyleLbl="revTx" presStyleIdx="2" presStyleCnt="3" custScaleX="326138" custLinFactNeighborX="-698" custLinFactNeighborY="16217">
        <dgm:presLayoutVars>
          <dgm:chMax val="0"/>
          <dgm:chPref val="0"/>
          <dgm:bulletEnabled val="1"/>
        </dgm:presLayoutVars>
      </dgm:prSet>
      <dgm:spPr/>
      <dgm:t>
        <a:bodyPr/>
        <a:lstStyle/>
        <a:p>
          <a:endParaRPr lang="en-US"/>
        </a:p>
      </dgm:t>
    </dgm:pt>
  </dgm:ptLst>
  <dgm:cxnLst>
    <dgm:cxn modelId="{CD3F112E-938A-4FB8-81B2-A6B0D2254E86}" srcId="{63518031-8BA6-4A2A-80B7-846AD3D364BD}" destId="{45BD495F-D612-406D-9BC7-0493917546EF}" srcOrd="2" destOrd="0" parTransId="{ACFFF3A4-A9DA-4DD4-B1FD-C29865DB086E}" sibTransId="{A6A96AAE-AC4E-483E-B0A6-794E58D94BCD}"/>
    <dgm:cxn modelId="{7A64041B-FE2B-49E1-91B3-CFE615BD4635}" srcId="{63518031-8BA6-4A2A-80B7-846AD3D364BD}" destId="{2C0DDFAE-8807-493F-9EAE-16E0C721C345}" srcOrd="1" destOrd="0" parTransId="{AB2B0D49-639B-4302-8212-E33939941732}" sibTransId="{764F3B5E-04A7-4AFD-BCEA-277A02B306B4}"/>
    <dgm:cxn modelId="{CD659017-2C6A-4E41-8392-C7834D1373BD}" type="presOf" srcId="{2C0DDFAE-8807-493F-9EAE-16E0C721C345}" destId="{739D1037-C141-4516-86CA-9FF40D246895}" srcOrd="0" destOrd="0" presId="urn:microsoft.com/office/officeart/2005/8/layout/StepDownProcess"/>
    <dgm:cxn modelId="{B5FD0871-9F15-47D8-89A5-47FA2374F65E}" type="presOf" srcId="{45BD495F-D612-406D-9BC7-0493917546EF}" destId="{BFC0EE5C-FA89-4304-9B52-811D4638D413}" srcOrd="0" destOrd="0" presId="urn:microsoft.com/office/officeart/2005/8/layout/StepDownProcess"/>
    <dgm:cxn modelId="{936F7B7C-1F51-45B8-81B5-9FF83964357F}" type="presOf" srcId="{37E0ED4E-4F99-4073-AD3B-716204AB6BB3}" destId="{97C9D49A-64C7-478F-95E4-379F5E760B8D}" srcOrd="0" destOrd="0" presId="urn:microsoft.com/office/officeart/2005/8/layout/StepDownProcess"/>
    <dgm:cxn modelId="{AF9CA77F-61F5-49C3-A17F-4D683244B739}" type="presOf" srcId="{83176DA3-85D1-4A98-AE3B-688CFC4F5CAD}" destId="{8FC35E2F-FAB4-4596-811F-6D128F63870C}" srcOrd="0" destOrd="0" presId="urn:microsoft.com/office/officeart/2005/8/layout/StepDownProcess"/>
    <dgm:cxn modelId="{1123AC2F-8923-43FA-B38D-456506D255A4}" type="presOf" srcId="{B6C264BF-C1B7-4566-93CC-5F1690D60663}" destId="{97C9D49A-64C7-478F-95E4-379F5E760B8D}" srcOrd="0" destOrd="1" presId="urn:microsoft.com/office/officeart/2005/8/layout/StepDownProcess"/>
    <dgm:cxn modelId="{3A6ADBE9-920A-4F92-88F3-F6D57859EDA2}" type="presOf" srcId="{D8CF94B3-1E2F-425C-AE9A-CF1FDEB35651}" destId="{FAEA54BA-42BC-4D71-BE6C-FA52AE84A013}" srcOrd="0" destOrd="0" presId="urn:microsoft.com/office/officeart/2005/8/layout/StepDownProcess"/>
    <dgm:cxn modelId="{49BEEBE1-AEA2-48EB-BA40-488867564989}" type="presOf" srcId="{DAA7A027-512B-4299-A980-4C18D2E12305}" destId="{792C4067-B940-4110-95E8-BCAACA17CE81}" srcOrd="0" destOrd="0" presId="urn:microsoft.com/office/officeart/2005/8/layout/StepDownProcess"/>
    <dgm:cxn modelId="{94193A0E-AF4C-4F58-BFAF-F3FA7A49E9B2}" srcId="{45BD495F-D612-406D-9BC7-0493917546EF}" destId="{B6C264BF-C1B7-4566-93CC-5F1690D60663}" srcOrd="1" destOrd="0" parTransId="{ACDB9145-7884-4F94-B594-118B503A3416}" sibTransId="{E47EC750-496F-4F45-8C75-764FFB2DE08C}"/>
    <dgm:cxn modelId="{26C972DD-5282-40EC-927E-082C9B3D459D}" srcId="{DAA7A027-512B-4299-A980-4C18D2E12305}" destId="{83176DA3-85D1-4A98-AE3B-688CFC4F5CAD}" srcOrd="0" destOrd="0" parTransId="{8BE079C9-90BA-4C2F-8808-1A7099FF4978}" sibTransId="{77FA539F-E9EF-420A-A69B-E4378EE71366}"/>
    <dgm:cxn modelId="{0F70C7BD-50F2-4C83-AFC9-A2646D6632C0}" srcId="{63518031-8BA6-4A2A-80B7-846AD3D364BD}" destId="{DAA7A027-512B-4299-A980-4C18D2E12305}" srcOrd="0" destOrd="0" parTransId="{0FC0CCA8-5A3A-486A-9ACD-CD4AEE65958B}" sibTransId="{1464F452-C242-4CA6-9C4B-07F0AAB9BAB8}"/>
    <dgm:cxn modelId="{B8AD9BDF-2544-4725-B4C1-4DC6752A47D6}" srcId="{45BD495F-D612-406D-9BC7-0493917546EF}" destId="{37E0ED4E-4F99-4073-AD3B-716204AB6BB3}" srcOrd="0" destOrd="0" parTransId="{188FDF64-1DC3-44F6-8E91-0C0F9DA2A672}" sibTransId="{BD7170D4-BDB0-4BD5-9F97-AC45051CC099}"/>
    <dgm:cxn modelId="{60B28004-7057-4A23-AB72-1D415A2DBAB8}" type="presOf" srcId="{63518031-8BA6-4A2A-80B7-846AD3D364BD}" destId="{46D95C14-34C7-4E5F-AB32-6D0C4937AB80}" srcOrd="0" destOrd="0" presId="urn:microsoft.com/office/officeart/2005/8/layout/StepDownProcess"/>
    <dgm:cxn modelId="{7D54EBB9-D533-4599-B6D5-2F2D4C0B1B63}" srcId="{2C0DDFAE-8807-493F-9EAE-16E0C721C345}" destId="{D8CF94B3-1E2F-425C-AE9A-CF1FDEB35651}" srcOrd="0" destOrd="0" parTransId="{F34D9AC3-18E6-47C0-8382-B1A34A569917}" sibTransId="{25C2D722-4F9D-48CD-A1B2-E3A84C57CFAB}"/>
    <dgm:cxn modelId="{0711981E-DC96-42D8-8EA8-F5976585D415}" type="presParOf" srcId="{46D95C14-34C7-4E5F-AB32-6D0C4937AB80}" destId="{545169DA-507C-4069-B6B3-0ACCC649639E}" srcOrd="0" destOrd="0" presId="urn:microsoft.com/office/officeart/2005/8/layout/StepDownProcess"/>
    <dgm:cxn modelId="{2474FE1D-1637-48AA-81E2-7B3D0CCA0314}" type="presParOf" srcId="{545169DA-507C-4069-B6B3-0ACCC649639E}" destId="{91B4A569-A263-4A46-A90B-CD05F8624003}" srcOrd="0" destOrd="0" presId="urn:microsoft.com/office/officeart/2005/8/layout/StepDownProcess"/>
    <dgm:cxn modelId="{1821F43A-FD33-4BDE-B161-94027BD5528C}" type="presParOf" srcId="{545169DA-507C-4069-B6B3-0ACCC649639E}" destId="{792C4067-B940-4110-95E8-BCAACA17CE81}" srcOrd="1" destOrd="0" presId="urn:microsoft.com/office/officeart/2005/8/layout/StepDownProcess"/>
    <dgm:cxn modelId="{515B4513-9880-457E-B421-A37389059E8E}" type="presParOf" srcId="{545169DA-507C-4069-B6B3-0ACCC649639E}" destId="{8FC35E2F-FAB4-4596-811F-6D128F63870C}" srcOrd="2" destOrd="0" presId="urn:microsoft.com/office/officeart/2005/8/layout/StepDownProcess"/>
    <dgm:cxn modelId="{586CC74B-FCF2-4E97-B963-9E27A7DD7D36}" type="presParOf" srcId="{46D95C14-34C7-4E5F-AB32-6D0C4937AB80}" destId="{3A4B227B-9AE2-426B-A04D-4AF23C3D23FF}" srcOrd="1" destOrd="0" presId="urn:microsoft.com/office/officeart/2005/8/layout/StepDownProcess"/>
    <dgm:cxn modelId="{04F84904-C4E9-4F5C-87F1-B736A3258585}" type="presParOf" srcId="{46D95C14-34C7-4E5F-AB32-6D0C4937AB80}" destId="{8CB9B7F2-DDF9-42BC-96CC-D7191E026DB7}" srcOrd="2" destOrd="0" presId="urn:microsoft.com/office/officeart/2005/8/layout/StepDownProcess"/>
    <dgm:cxn modelId="{3CA864C5-10A6-4212-BE15-A4A14D7CB6D0}" type="presParOf" srcId="{8CB9B7F2-DDF9-42BC-96CC-D7191E026DB7}" destId="{2CA4C308-83AB-481B-9B32-E4CE760E2CAA}" srcOrd="0" destOrd="0" presId="urn:microsoft.com/office/officeart/2005/8/layout/StepDownProcess"/>
    <dgm:cxn modelId="{F7606BAE-9770-4D97-A41A-492482169EA0}" type="presParOf" srcId="{8CB9B7F2-DDF9-42BC-96CC-D7191E026DB7}" destId="{739D1037-C141-4516-86CA-9FF40D246895}" srcOrd="1" destOrd="0" presId="urn:microsoft.com/office/officeart/2005/8/layout/StepDownProcess"/>
    <dgm:cxn modelId="{B4F846E3-3239-483A-9885-70327606FD73}" type="presParOf" srcId="{8CB9B7F2-DDF9-42BC-96CC-D7191E026DB7}" destId="{FAEA54BA-42BC-4D71-BE6C-FA52AE84A013}" srcOrd="2" destOrd="0" presId="urn:microsoft.com/office/officeart/2005/8/layout/StepDownProcess"/>
    <dgm:cxn modelId="{E2795B2B-D52F-4F02-A9FD-F90F759384E1}" type="presParOf" srcId="{46D95C14-34C7-4E5F-AB32-6D0C4937AB80}" destId="{72A4D444-7E62-4B3F-BA1A-CA17278F04D5}" srcOrd="3" destOrd="0" presId="urn:microsoft.com/office/officeart/2005/8/layout/StepDownProcess"/>
    <dgm:cxn modelId="{A573FE43-9515-4107-8E33-A0C21AF492C2}" type="presParOf" srcId="{46D95C14-34C7-4E5F-AB32-6D0C4937AB80}" destId="{33D6A407-AE52-42F8-8F5C-84EE79C8CB2D}" srcOrd="4" destOrd="0" presId="urn:microsoft.com/office/officeart/2005/8/layout/StepDownProcess"/>
    <dgm:cxn modelId="{880A4767-651D-414F-9B2E-1A343B0D2714}" type="presParOf" srcId="{33D6A407-AE52-42F8-8F5C-84EE79C8CB2D}" destId="{BFC0EE5C-FA89-4304-9B52-811D4638D413}" srcOrd="0" destOrd="0" presId="urn:microsoft.com/office/officeart/2005/8/layout/StepDownProcess"/>
    <dgm:cxn modelId="{42DA532A-14EB-4115-8012-F112B1591BDD}" type="presParOf" srcId="{33D6A407-AE52-42F8-8F5C-84EE79C8CB2D}" destId="{97C9D49A-64C7-478F-95E4-379F5E760B8D}" srcOrd="1"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568168-2710-4F10-B28B-551F9AEE8879}">
      <dsp:nvSpPr>
        <dsp:cNvPr id="0" name=""/>
        <dsp:cNvSpPr/>
      </dsp:nvSpPr>
      <dsp:spPr>
        <a:xfrm>
          <a:off x="0" y="0"/>
          <a:ext cx="6096000" cy="631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smtClean="0"/>
            <a:t>Chart audit</a:t>
          </a:r>
          <a:endParaRPr lang="en-US" sz="2700" kern="1200" dirty="0"/>
        </a:p>
      </dsp:txBody>
      <dsp:txXfrm>
        <a:off x="30842" y="30842"/>
        <a:ext cx="6034316" cy="570116"/>
      </dsp:txXfrm>
    </dsp:sp>
    <dsp:sp modelId="{7158F3E5-0979-49B8-80F6-74B373BD7CD9}">
      <dsp:nvSpPr>
        <dsp:cNvPr id="0" name=""/>
        <dsp:cNvSpPr/>
      </dsp:nvSpPr>
      <dsp:spPr>
        <a:xfrm>
          <a:off x="0" y="662694"/>
          <a:ext cx="6096000" cy="13693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dirty="0" smtClean="0"/>
            <a:t>Analyzed 20 palliative care nursing charts</a:t>
          </a:r>
          <a:endParaRPr lang="en-US" sz="2100" kern="1200" dirty="0"/>
        </a:p>
        <a:p>
          <a:pPr marL="228600" lvl="1" indent="-228600" algn="l" defTabSz="933450">
            <a:lnSpc>
              <a:spcPct val="90000"/>
            </a:lnSpc>
            <a:spcBef>
              <a:spcPct val="0"/>
            </a:spcBef>
            <a:spcAft>
              <a:spcPct val="20000"/>
            </a:spcAft>
            <a:buChar char="••"/>
          </a:pPr>
          <a:r>
            <a:rPr lang="en-US" sz="2100" kern="1200" dirty="0" smtClean="0"/>
            <a:t>Utilization of pain tools:</a:t>
          </a:r>
          <a:endParaRPr lang="en-US" sz="2100" kern="1200" dirty="0"/>
        </a:p>
        <a:p>
          <a:pPr marL="457200" lvl="2" indent="-228600" algn="l" defTabSz="933450">
            <a:lnSpc>
              <a:spcPct val="90000"/>
            </a:lnSpc>
            <a:spcBef>
              <a:spcPct val="0"/>
            </a:spcBef>
            <a:spcAft>
              <a:spcPct val="20000"/>
            </a:spcAft>
            <a:buChar char="••"/>
          </a:pPr>
          <a:r>
            <a:rPr lang="en-US" sz="2100" kern="1200" dirty="0" smtClean="0"/>
            <a:t>Pain assessment tool 15%</a:t>
          </a:r>
          <a:endParaRPr lang="en-US" sz="2100" kern="1200" dirty="0"/>
        </a:p>
        <a:p>
          <a:pPr marL="457200" lvl="2" indent="-228600" algn="l" defTabSz="933450">
            <a:lnSpc>
              <a:spcPct val="90000"/>
            </a:lnSpc>
            <a:spcBef>
              <a:spcPct val="0"/>
            </a:spcBef>
            <a:spcAft>
              <a:spcPct val="20000"/>
            </a:spcAft>
            <a:buChar char="••"/>
          </a:pPr>
          <a:r>
            <a:rPr lang="en-US" sz="2100" kern="1200" dirty="0" smtClean="0"/>
            <a:t>Palliative assessment tool 10%</a:t>
          </a:r>
          <a:endParaRPr lang="en-US" sz="2100" kern="1200" dirty="0"/>
        </a:p>
      </dsp:txBody>
      <dsp:txXfrm>
        <a:off x="0" y="662694"/>
        <a:ext cx="6096000" cy="1369305"/>
      </dsp:txXfrm>
    </dsp:sp>
    <dsp:sp modelId="{C082FED8-FF65-41C3-A332-DD71D088D99A}">
      <dsp:nvSpPr>
        <dsp:cNvPr id="0" name=""/>
        <dsp:cNvSpPr/>
      </dsp:nvSpPr>
      <dsp:spPr>
        <a:xfrm>
          <a:off x="0" y="2032000"/>
          <a:ext cx="6096000" cy="631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smtClean="0"/>
            <a:t>Communication strategies</a:t>
          </a:r>
          <a:endParaRPr lang="en-US" sz="2700" kern="1200" dirty="0"/>
        </a:p>
      </dsp:txBody>
      <dsp:txXfrm>
        <a:off x="30842" y="2062842"/>
        <a:ext cx="6034316" cy="570116"/>
      </dsp:txXfrm>
    </dsp:sp>
    <dsp:sp modelId="{F554D0F3-436C-4B17-9323-78F2566DFA3E}">
      <dsp:nvSpPr>
        <dsp:cNvPr id="0" name=""/>
        <dsp:cNvSpPr/>
      </dsp:nvSpPr>
      <dsp:spPr>
        <a:xfrm>
          <a:off x="0" y="2663800"/>
          <a:ext cx="6096000" cy="13693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dirty="0" smtClean="0"/>
            <a:t>One-on-one interviews</a:t>
          </a:r>
          <a:endParaRPr lang="en-US" sz="2100" kern="1200" dirty="0"/>
        </a:p>
        <a:p>
          <a:pPr marL="228600" lvl="1" indent="-228600" algn="l" defTabSz="933450">
            <a:lnSpc>
              <a:spcPct val="90000"/>
            </a:lnSpc>
            <a:spcBef>
              <a:spcPct val="0"/>
            </a:spcBef>
            <a:spcAft>
              <a:spcPct val="20000"/>
            </a:spcAft>
            <a:buChar char="••"/>
          </a:pPr>
          <a:r>
            <a:rPr lang="en-US" sz="2100" kern="1200" dirty="0" smtClean="0"/>
            <a:t>Phone calls</a:t>
          </a:r>
          <a:endParaRPr lang="en-US" sz="2100" kern="1200" dirty="0"/>
        </a:p>
        <a:p>
          <a:pPr marL="228600" lvl="1" indent="-228600" algn="l" defTabSz="933450">
            <a:lnSpc>
              <a:spcPct val="90000"/>
            </a:lnSpc>
            <a:spcBef>
              <a:spcPct val="0"/>
            </a:spcBef>
            <a:spcAft>
              <a:spcPct val="20000"/>
            </a:spcAft>
            <a:buChar char="••"/>
          </a:pPr>
          <a:r>
            <a:rPr lang="en-US" sz="2100" kern="1200" dirty="0" smtClean="0"/>
            <a:t>Emails</a:t>
          </a:r>
          <a:endParaRPr lang="en-US" sz="2100" kern="1200" dirty="0"/>
        </a:p>
        <a:p>
          <a:pPr marL="228600" lvl="1" indent="-228600" algn="l" defTabSz="933450">
            <a:lnSpc>
              <a:spcPct val="90000"/>
            </a:lnSpc>
            <a:spcBef>
              <a:spcPct val="0"/>
            </a:spcBef>
            <a:spcAft>
              <a:spcPct val="20000"/>
            </a:spcAft>
            <a:buChar char="••"/>
          </a:pPr>
          <a:r>
            <a:rPr lang="en-US" sz="2100" kern="1200" dirty="0" smtClean="0"/>
            <a:t>Text messages</a:t>
          </a:r>
          <a:endParaRPr lang="en-US" sz="2100" kern="1200" dirty="0"/>
        </a:p>
      </dsp:txBody>
      <dsp:txXfrm>
        <a:off x="0" y="2663800"/>
        <a:ext cx="6096000" cy="13693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204913" y="704850"/>
            <a:ext cx="4694237" cy="35194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710248" y="4459526"/>
            <a:ext cx="5681979" cy="4224814"/>
          </a:xfrm>
          <a:prstGeom prst="rect">
            <a:avLst/>
          </a:prstGeom>
          <a:noFill/>
          <a:ln>
            <a:noFill/>
          </a:ln>
        </p:spPr>
        <p:txBody>
          <a:bodyPr lIns="94213" tIns="94213" rIns="94213" bIns="94213"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2188776115"/>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Hello,</a:t>
            </a:r>
            <a:r>
              <a:rPr lang="en-US" baseline="0" dirty="0" smtClean="0"/>
              <a:t> my name is Olivia Logan, and I am a visiting palliative care nurse with </a:t>
            </a:r>
            <a:r>
              <a:rPr lang="en-US" baseline="0" dirty="0" err="1" smtClean="0"/>
              <a:t>vha</a:t>
            </a:r>
            <a:r>
              <a:rPr lang="en-US" baseline="0" dirty="0" smtClean="0"/>
              <a:t> home healthcare in the Scarborough region. VHA home healthcare is a not-for-profit organization that offers 24/7 health care and support services to people of all ages </a:t>
            </a:r>
            <a:r>
              <a:rPr lang="en-US" baseline="0" dirty="0" smtClean="0"/>
              <a:t>in the comfort of their own home. </a:t>
            </a:r>
            <a:r>
              <a:rPr lang="en-US" baseline="0" dirty="0" smtClean="0"/>
              <a:t>On the palliative team</a:t>
            </a:r>
            <a:r>
              <a:rPr lang="en-US" baseline="0" dirty="0" smtClean="0"/>
              <a:t>, </a:t>
            </a:r>
            <a:r>
              <a:rPr lang="en-US" baseline="0" dirty="0" smtClean="0"/>
              <a:t>where I’ve spent the majority of my practice at VHA, I saw an opportunity for quality improvement within the palliative care nursing charts. This is where the </a:t>
            </a:r>
            <a:r>
              <a:rPr lang="en-US" baseline="0" dirty="0" smtClean="0"/>
              <a:t>idea of the project </a:t>
            </a:r>
            <a:r>
              <a:rPr lang="en-US" baseline="0" dirty="0" smtClean="0"/>
              <a:t>of total pain documentation </a:t>
            </a:r>
            <a:r>
              <a:rPr lang="en-US" baseline="0" dirty="0" smtClean="0"/>
              <a:t>for the palliative care team </a:t>
            </a:r>
            <a:r>
              <a:rPr lang="en-US" baseline="0" smtClean="0"/>
              <a:t>was realized.</a:t>
            </a:r>
            <a:endParaRPr lang="en-US" dirty="0"/>
          </a:p>
        </p:txBody>
      </p:sp>
    </p:spTree>
    <p:extLst>
      <p:ext uri="{BB962C8B-B14F-4D97-AF65-F5344CB8AC3E}">
        <p14:creationId xmlns:p14="http://schemas.microsoft.com/office/powerpoint/2010/main" val="10867159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4850"/>
            <a:ext cx="4692650" cy="3519488"/>
          </a:xfrm>
        </p:spPr>
      </p:sp>
      <p:sp>
        <p:nvSpPr>
          <p:cNvPr id="3" name="Notes Placeholder 2"/>
          <p:cNvSpPr>
            <a:spLocks noGrp="1"/>
          </p:cNvSpPr>
          <p:nvPr>
            <p:ph type="body" idx="1"/>
          </p:nvPr>
        </p:nvSpPr>
        <p:spPr/>
        <p:txBody>
          <a:bodyPr/>
          <a:lstStyle/>
          <a:p>
            <a:r>
              <a:rPr lang="en-US" dirty="0" smtClean="0"/>
              <a:t>There</a:t>
            </a:r>
            <a:r>
              <a:rPr lang="en-US" baseline="0" dirty="0" smtClean="0"/>
              <a:t> was a variety of implementation strategies used to increase the completion of the pain and palliative assessment tools. I created an educational video where the palliative focused education is delivered under 10 minutes, changed the color of the forms from white to pink to increase the visibility and awareness, placed bright neon reminder stickers within the chart, and I used a variety of communication strategies during the implementation phase to follow up with the ongoing use of the total pain assessment tools.</a:t>
            </a:r>
            <a:endParaRPr lang="en-US" dirty="0"/>
          </a:p>
        </p:txBody>
      </p:sp>
    </p:spTree>
    <p:extLst>
      <p:ext uri="{BB962C8B-B14F-4D97-AF65-F5344CB8AC3E}">
        <p14:creationId xmlns:p14="http://schemas.microsoft.com/office/powerpoint/2010/main" val="2835291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4850"/>
            <a:ext cx="4692650" cy="3519488"/>
          </a:xfrm>
        </p:spPr>
      </p:sp>
      <p:sp>
        <p:nvSpPr>
          <p:cNvPr id="3" name="Notes Placeholder 2"/>
          <p:cNvSpPr>
            <a:spLocks noGrp="1"/>
          </p:cNvSpPr>
          <p:nvPr>
            <p:ph type="body" idx="1"/>
          </p:nvPr>
        </p:nvSpPr>
        <p:spPr/>
        <p:txBody>
          <a:bodyPr/>
          <a:lstStyle/>
          <a:p>
            <a:pPr defTabSz="942289"/>
            <a:r>
              <a:rPr lang="en-US" dirty="0" smtClean="0"/>
              <a:t>The educational video explains</a:t>
            </a:r>
            <a:r>
              <a:rPr lang="en-US" baseline="0" dirty="0" smtClean="0"/>
              <a:t> the differences between pain and total pain, guides how to use the palliative assessment tool effectively, the content was delivered under 10 minutes, and it was posted on VHA’s online learning platform, </a:t>
            </a:r>
            <a:r>
              <a:rPr lang="en-US" baseline="0" dirty="0" err="1" smtClean="0"/>
              <a:t>iLearn</a:t>
            </a:r>
            <a:r>
              <a:rPr lang="en-US" baseline="0" dirty="0" smtClean="0"/>
              <a:t>, to facilitate tracking for analysis purposes.  </a:t>
            </a:r>
            <a:endParaRPr lang="en-US" dirty="0" smtClean="0"/>
          </a:p>
        </p:txBody>
      </p:sp>
    </p:spTree>
    <p:extLst>
      <p:ext uri="{BB962C8B-B14F-4D97-AF65-F5344CB8AC3E}">
        <p14:creationId xmlns:p14="http://schemas.microsoft.com/office/powerpoint/2010/main" val="4257803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4850"/>
            <a:ext cx="4692650" cy="3519488"/>
          </a:xfrm>
        </p:spPr>
      </p:sp>
      <p:sp>
        <p:nvSpPr>
          <p:cNvPr id="3" name="Notes Placeholder 2"/>
          <p:cNvSpPr>
            <a:spLocks noGrp="1"/>
          </p:cNvSpPr>
          <p:nvPr>
            <p:ph type="body" idx="1"/>
          </p:nvPr>
        </p:nvSpPr>
        <p:spPr/>
        <p:txBody>
          <a:bodyPr/>
          <a:lstStyle/>
          <a:p>
            <a:r>
              <a:rPr lang="en-US" baseline="0" dirty="0" smtClean="0"/>
              <a:t>The colored forms were implemented on January 15</a:t>
            </a:r>
            <a:r>
              <a:rPr lang="en-US" baseline="30000" dirty="0" smtClean="0"/>
              <a:t>th</a:t>
            </a:r>
            <a:r>
              <a:rPr lang="en-US" baseline="0" dirty="0" smtClean="0"/>
              <a:t> 2018, to increase the visibility of the pain tools within the chart. </a:t>
            </a:r>
            <a:endParaRPr lang="en-US" dirty="0"/>
          </a:p>
        </p:txBody>
      </p:sp>
    </p:spTree>
    <p:extLst>
      <p:ext uri="{BB962C8B-B14F-4D97-AF65-F5344CB8AC3E}">
        <p14:creationId xmlns:p14="http://schemas.microsoft.com/office/powerpoint/2010/main" val="1710481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4850"/>
            <a:ext cx="4692650" cy="3519488"/>
          </a:xfrm>
        </p:spPr>
      </p:sp>
      <p:sp>
        <p:nvSpPr>
          <p:cNvPr id="3" name="Notes Placeholder 2"/>
          <p:cNvSpPr>
            <a:spLocks noGrp="1"/>
          </p:cNvSpPr>
          <p:nvPr>
            <p:ph type="body" idx="1"/>
          </p:nvPr>
        </p:nvSpPr>
        <p:spPr/>
        <p:txBody>
          <a:bodyPr/>
          <a:lstStyle/>
          <a:p>
            <a:r>
              <a:rPr lang="en-US" dirty="0" smtClean="0"/>
              <a:t>The third</a:t>
            </a:r>
            <a:r>
              <a:rPr lang="en-US" baseline="0" dirty="0" smtClean="0"/>
              <a:t> method used was to gently remind the nurses to review the pain and palliative assessment tools prior to the end of their nursing visit. This was done by placing bright neon colored stickers on frequently used forms in the nursing chart.</a:t>
            </a:r>
            <a:endParaRPr lang="en-US" dirty="0"/>
          </a:p>
        </p:txBody>
      </p:sp>
    </p:spTree>
    <p:extLst>
      <p:ext uri="{BB962C8B-B14F-4D97-AF65-F5344CB8AC3E}">
        <p14:creationId xmlns:p14="http://schemas.microsoft.com/office/powerpoint/2010/main" val="1708331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4850"/>
            <a:ext cx="4692650" cy="3519488"/>
          </a:xfrm>
        </p:spPr>
      </p:sp>
      <p:sp>
        <p:nvSpPr>
          <p:cNvPr id="3" name="Notes Placeholder 2"/>
          <p:cNvSpPr>
            <a:spLocks noGrp="1"/>
          </p:cNvSpPr>
          <p:nvPr>
            <p:ph type="body" idx="1"/>
          </p:nvPr>
        </p:nvSpPr>
        <p:spPr/>
        <p:txBody>
          <a:bodyPr/>
          <a:lstStyle/>
          <a:p>
            <a:pPr defTabSz="942289"/>
            <a:r>
              <a:rPr lang="en-US" sz="1200" kern="0" dirty="0" smtClean="0">
                <a:solidFill>
                  <a:srgbClr val="000000"/>
                </a:solidFill>
                <a:cs typeface="Arial"/>
                <a:sym typeface="Arial"/>
              </a:rPr>
              <a:t>The 4</a:t>
            </a:r>
            <a:r>
              <a:rPr lang="en-US" sz="1200" kern="0" baseline="30000" dirty="0" smtClean="0">
                <a:solidFill>
                  <a:srgbClr val="000000"/>
                </a:solidFill>
                <a:cs typeface="Arial"/>
                <a:sym typeface="Arial"/>
              </a:rPr>
              <a:t>th</a:t>
            </a:r>
            <a:r>
              <a:rPr lang="en-US" sz="1200" kern="0" dirty="0" smtClean="0">
                <a:solidFill>
                  <a:srgbClr val="000000"/>
                </a:solidFill>
                <a:cs typeface="Arial"/>
                <a:sym typeface="Arial"/>
              </a:rPr>
              <a:t> method used was to</a:t>
            </a:r>
            <a:r>
              <a:rPr lang="en-US" sz="1200" kern="0" baseline="0" dirty="0" smtClean="0">
                <a:solidFill>
                  <a:srgbClr val="000000"/>
                </a:solidFill>
                <a:cs typeface="Arial"/>
                <a:sym typeface="Arial"/>
              </a:rPr>
              <a:t> create a communication strategy that encouraged maximum feedback from the nurses at the point of care. </a:t>
            </a:r>
            <a:r>
              <a:rPr lang="en-US" sz="1200" kern="0" dirty="0" smtClean="0">
                <a:solidFill>
                  <a:srgbClr val="000000"/>
                </a:solidFill>
                <a:cs typeface="Arial"/>
                <a:sym typeface="Arial"/>
              </a:rPr>
              <a:t>I </a:t>
            </a:r>
            <a:r>
              <a:rPr lang="en-US" sz="1200" kern="0" dirty="0">
                <a:solidFill>
                  <a:srgbClr val="000000"/>
                </a:solidFill>
                <a:cs typeface="Arial"/>
                <a:sym typeface="Arial"/>
              </a:rPr>
              <a:t>had monitored the use of the forms as well as the comfort to use them </a:t>
            </a:r>
            <a:r>
              <a:rPr lang="en-US" sz="1200" kern="0" dirty="0" smtClean="0">
                <a:solidFill>
                  <a:srgbClr val="000000"/>
                </a:solidFill>
                <a:cs typeface="Arial"/>
                <a:sym typeface="Arial"/>
              </a:rPr>
              <a:t>through</a:t>
            </a:r>
            <a:r>
              <a:rPr lang="en-US" sz="1200" kern="0" baseline="0" dirty="0" smtClean="0">
                <a:solidFill>
                  <a:srgbClr val="000000"/>
                </a:solidFill>
                <a:cs typeface="Arial"/>
                <a:sym typeface="Arial"/>
              </a:rPr>
              <a:t> </a:t>
            </a:r>
            <a:r>
              <a:rPr lang="en-US" sz="1200" kern="0" dirty="0" smtClean="0">
                <a:solidFill>
                  <a:srgbClr val="000000"/>
                </a:solidFill>
                <a:cs typeface="Arial"/>
                <a:sym typeface="Arial"/>
              </a:rPr>
              <a:t>follow-up </a:t>
            </a:r>
            <a:r>
              <a:rPr lang="en-US" sz="1200" kern="0" dirty="0">
                <a:solidFill>
                  <a:srgbClr val="000000"/>
                </a:solidFill>
                <a:cs typeface="Arial"/>
                <a:sym typeface="Arial"/>
              </a:rPr>
              <a:t>phone </a:t>
            </a:r>
            <a:r>
              <a:rPr lang="en-US" sz="1200" kern="0" dirty="0" smtClean="0">
                <a:solidFill>
                  <a:srgbClr val="000000"/>
                </a:solidFill>
                <a:cs typeface="Arial"/>
                <a:sym typeface="Arial"/>
              </a:rPr>
              <a:t>calls done on</a:t>
            </a:r>
            <a:r>
              <a:rPr lang="en-US" sz="1200" kern="0" baseline="0" dirty="0" smtClean="0">
                <a:solidFill>
                  <a:srgbClr val="000000"/>
                </a:solidFill>
                <a:cs typeface="Arial"/>
                <a:sym typeface="Arial"/>
              </a:rPr>
              <a:t> average once a day for 2 weeks between 8 nurses</a:t>
            </a:r>
            <a:r>
              <a:rPr lang="en-US" sz="1200" kern="0" dirty="0" smtClean="0">
                <a:solidFill>
                  <a:srgbClr val="000000"/>
                </a:solidFill>
                <a:cs typeface="Arial"/>
                <a:sym typeface="Arial"/>
              </a:rPr>
              <a:t>, 4 emails sent to the nursing team inbox</a:t>
            </a:r>
            <a:r>
              <a:rPr lang="en-US" sz="1200" kern="0" baseline="0" dirty="0" smtClean="0">
                <a:solidFill>
                  <a:srgbClr val="000000"/>
                </a:solidFill>
                <a:cs typeface="Arial"/>
                <a:sym typeface="Arial"/>
              </a:rPr>
              <a:t> for a total of 12 nurses in a 2 week period,</a:t>
            </a:r>
            <a:r>
              <a:rPr lang="en-US" sz="1200" kern="0" dirty="0" smtClean="0">
                <a:solidFill>
                  <a:srgbClr val="000000"/>
                </a:solidFill>
                <a:cs typeface="Arial"/>
                <a:sym typeface="Arial"/>
              </a:rPr>
              <a:t> </a:t>
            </a:r>
            <a:r>
              <a:rPr lang="en-US" sz="1200" kern="0" dirty="0">
                <a:solidFill>
                  <a:srgbClr val="000000"/>
                </a:solidFill>
                <a:cs typeface="Arial"/>
                <a:sym typeface="Arial"/>
              </a:rPr>
              <a:t>and </a:t>
            </a:r>
            <a:r>
              <a:rPr lang="en-US" sz="1200" kern="0" dirty="0" smtClean="0">
                <a:solidFill>
                  <a:srgbClr val="000000"/>
                </a:solidFill>
                <a:cs typeface="Arial"/>
                <a:sym typeface="Arial"/>
              </a:rPr>
              <a:t>2 text messages</a:t>
            </a:r>
            <a:r>
              <a:rPr lang="en-US" sz="1200" kern="0" baseline="0" dirty="0" smtClean="0">
                <a:solidFill>
                  <a:srgbClr val="000000"/>
                </a:solidFill>
                <a:cs typeface="Arial"/>
                <a:sym typeface="Arial"/>
              </a:rPr>
              <a:t> plus 2 emails sent to nursing team inbox of 12 staff in a 1 week period.</a:t>
            </a:r>
            <a:r>
              <a:rPr lang="en-US" sz="1200" kern="0" dirty="0" smtClean="0">
                <a:solidFill>
                  <a:srgbClr val="000000"/>
                </a:solidFill>
                <a:cs typeface="Arial"/>
                <a:sym typeface="Arial"/>
              </a:rPr>
              <a:t>  </a:t>
            </a:r>
            <a:endParaRPr lang="en-US" sz="1200" kern="0" dirty="0">
              <a:solidFill>
                <a:srgbClr val="000000"/>
              </a:solidFill>
              <a:cs typeface="Arial"/>
              <a:sym typeface="Arial"/>
            </a:endParaRPr>
          </a:p>
          <a:p>
            <a:pPr defTabSz="942289"/>
            <a:endParaRPr lang="en-US" sz="1200" kern="0" dirty="0">
              <a:solidFill>
                <a:srgbClr val="000000"/>
              </a:solidFill>
              <a:cs typeface="Arial"/>
              <a:sym typeface="Arial"/>
            </a:endParaRPr>
          </a:p>
          <a:p>
            <a:pPr marL="471145" indent="-471145" defTabSz="942289">
              <a:buFont typeface="Arial" charset="0"/>
              <a:buChar char="•"/>
            </a:pPr>
            <a:r>
              <a:rPr lang="en-US" sz="1200" kern="0" dirty="0">
                <a:solidFill>
                  <a:srgbClr val="000000"/>
                </a:solidFill>
                <a:cs typeface="Arial"/>
                <a:sym typeface="Arial"/>
              </a:rPr>
              <a:t>Weekly phone calls to nurses from Jan 15 – Jan 31 2018 (12 days of phone calls between 8 nurses)</a:t>
            </a:r>
          </a:p>
          <a:p>
            <a:pPr marL="471145" indent="-471145" defTabSz="942289">
              <a:buFont typeface="Arial" charset="0"/>
              <a:buChar char="•"/>
            </a:pPr>
            <a:r>
              <a:rPr lang="en-US" sz="1200" kern="0" dirty="0">
                <a:solidFill>
                  <a:srgbClr val="000000"/>
                </a:solidFill>
                <a:cs typeface="Arial"/>
                <a:sym typeface="Arial"/>
              </a:rPr>
              <a:t>Weekly emails to nursing team from Feb 1 – Feb 14 2018 (2 emails/week to all 12 nurses on the team)</a:t>
            </a:r>
          </a:p>
          <a:p>
            <a:pPr marL="471145" indent="-471145" defTabSz="942289">
              <a:buFont typeface="Arial" charset="0"/>
              <a:buChar char="•"/>
            </a:pPr>
            <a:r>
              <a:rPr lang="en-US" sz="1200" kern="0" dirty="0">
                <a:solidFill>
                  <a:srgbClr val="000000"/>
                </a:solidFill>
                <a:cs typeface="Arial"/>
                <a:sym typeface="Arial"/>
              </a:rPr>
              <a:t>Text messages twice a week to nursing team from Feb 15 – Feb 23 2018, along with 2 emails with deadline reminders (2 texts, 1 response. 2 emails with supervisor encouragement, due date written in red)</a:t>
            </a:r>
          </a:p>
          <a:p>
            <a:endParaRPr lang="en-US" dirty="0"/>
          </a:p>
        </p:txBody>
      </p:sp>
    </p:spTree>
    <p:extLst>
      <p:ext uri="{BB962C8B-B14F-4D97-AF65-F5344CB8AC3E}">
        <p14:creationId xmlns:p14="http://schemas.microsoft.com/office/powerpoint/2010/main" val="19375101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4850"/>
            <a:ext cx="4692650" cy="3519488"/>
          </a:xfrm>
        </p:spPr>
      </p:sp>
      <p:sp>
        <p:nvSpPr>
          <p:cNvPr id="3" name="Notes Placeholder 2"/>
          <p:cNvSpPr>
            <a:spLocks noGrp="1"/>
          </p:cNvSpPr>
          <p:nvPr>
            <p:ph type="body" idx="1"/>
          </p:nvPr>
        </p:nvSpPr>
        <p:spPr/>
        <p:txBody>
          <a:bodyPr/>
          <a:lstStyle/>
          <a:p>
            <a:pPr defTabSz="942289"/>
            <a:r>
              <a:rPr lang="en-US" baseline="0" dirty="0" smtClean="0"/>
              <a:t>Near the end of February 2018, I was able to gather the results of the use of both pain tools. The pain assessment tool was increased from 15% usage, to 73% usage, and the palliative assessment tool was increased from 10% usage, to 65% usage. This is a direct reflection of the impact the combination of the educational video, reminder strategies, and communication strategies all had towards improving the quality of total pain documentation.</a:t>
            </a:r>
            <a:endParaRPr lang="en-US" dirty="0"/>
          </a:p>
        </p:txBody>
      </p:sp>
    </p:spTree>
    <p:extLst>
      <p:ext uri="{BB962C8B-B14F-4D97-AF65-F5344CB8AC3E}">
        <p14:creationId xmlns:p14="http://schemas.microsoft.com/office/powerpoint/2010/main" val="14438251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4850"/>
            <a:ext cx="4692650" cy="3519488"/>
          </a:xfrm>
        </p:spPr>
      </p:sp>
      <p:sp>
        <p:nvSpPr>
          <p:cNvPr id="3" name="Notes Placeholder 2"/>
          <p:cNvSpPr>
            <a:spLocks noGrp="1"/>
          </p:cNvSpPr>
          <p:nvPr>
            <p:ph type="body" idx="1"/>
          </p:nvPr>
        </p:nvSpPr>
        <p:spPr/>
        <p:txBody>
          <a:bodyPr/>
          <a:lstStyle/>
          <a:p>
            <a:r>
              <a:rPr lang="en-US" sz="1100" dirty="0" smtClean="0"/>
              <a:t>The</a:t>
            </a:r>
            <a:r>
              <a:rPr lang="en-US" sz="1100" baseline="0" dirty="0" smtClean="0"/>
              <a:t> feedback received from the visiting nursing staff provided some great insight on their thoughts of these tools. These are some examples of the feedback received during the follow up phone calls:</a:t>
            </a:r>
          </a:p>
          <a:p>
            <a:r>
              <a:rPr lang="en-US" sz="1100" baseline="0" dirty="0" smtClean="0"/>
              <a:t>The facilitators:</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100" b="0" i="0" u="none" strike="noStrike" kern="0" cap="none" spc="0" normalizeH="0" baseline="0" noProof="0" dirty="0" smtClean="0">
                <a:ln>
                  <a:noFill/>
                </a:ln>
                <a:solidFill>
                  <a:srgbClr val="0070C0"/>
                </a:solidFill>
                <a:effectLst/>
                <a:uLnTx/>
                <a:uFillTx/>
                <a:latin typeface="+mn-lt"/>
                <a:cs typeface="Arial"/>
                <a:sym typeface="Arial"/>
              </a:rPr>
              <a:t>Pink forms easy to locate and stands out</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100" b="0" i="0" u="none" strike="noStrike" kern="0" cap="none" spc="0" normalizeH="0" baseline="0" noProof="0" dirty="0" smtClean="0">
                <a:ln>
                  <a:noFill/>
                </a:ln>
                <a:solidFill>
                  <a:srgbClr val="0070C0"/>
                </a:solidFill>
                <a:effectLst/>
                <a:uLnTx/>
                <a:uFillTx/>
                <a:latin typeface="+mn-lt"/>
                <a:cs typeface="Arial"/>
                <a:sym typeface="Arial"/>
              </a:rPr>
              <a:t>Able to retrieve specific details in a structured format</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100" b="0" i="0" u="none" strike="noStrike" kern="0" cap="none" spc="0" normalizeH="0" baseline="0" noProof="0" dirty="0" smtClean="0">
                <a:ln>
                  <a:noFill/>
                </a:ln>
                <a:solidFill>
                  <a:srgbClr val="0070C0"/>
                </a:solidFill>
                <a:effectLst/>
                <a:uLnTx/>
                <a:uFillTx/>
                <a:latin typeface="+mn-lt"/>
                <a:cs typeface="Arial"/>
                <a:sym typeface="Arial"/>
              </a:rPr>
              <a:t>Educational video is remotely accessible</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1100" b="0" i="0" u="none" strike="noStrike" kern="0" cap="none" spc="0" normalizeH="0" baseline="0" noProof="0" dirty="0" smtClean="0">
              <a:ln>
                <a:noFill/>
              </a:ln>
              <a:solidFill>
                <a:srgbClr val="0070C0"/>
              </a:solidFill>
              <a:effectLst/>
              <a:uLnTx/>
              <a:uFillTx/>
              <a:latin typeface="+mn-lt"/>
              <a:cs typeface="Arial"/>
              <a:sym typeface="Arial"/>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100" b="0" i="0" u="none" strike="noStrike" kern="0" cap="none" spc="0" normalizeH="0" baseline="0" noProof="0" dirty="0" smtClean="0">
                <a:ln>
                  <a:noFill/>
                </a:ln>
                <a:solidFill>
                  <a:srgbClr val="0070C0"/>
                </a:solidFill>
                <a:effectLst/>
                <a:uLnTx/>
                <a:uFillTx/>
                <a:latin typeface="+mn-lt"/>
                <a:cs typeface="Arial"/>
                <a:sym typeface="Arial"/>
              </a:rPr>
              <a:t>The barriers:</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000" b="0" i="0" u="none" strike="noStrike" kern="0" cap="none" spc="0" normalizeH="0" baseline="0" noProof="0" dirty="0" smtClean="0">
                <a:ln>
                  <a:noFill/>
                </a:ln>
                <a:solidFill>
                  <a:srgbClr val="0070C0"/>
                </a:solidFill>
                <a:effectLst/>
                <a:uLnTx/>
                <a:uFillTx/>
                <a:latin typeface="+mn-lt"/>
                <a:cs typeface="Arial"/>
                <a:sym typeface="Arial"/>
              </a:rPr>
              <a:t>Time restriction to complete both forms upon first nursing admission assessment</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000" b="0" i="0" u="none" strike="noStrike" kern="0" cap="none" spc="0" normalizeH="0" baseline="0" noProof="0" dirty="0" smtClean="0">
                <a:ln>
                  <a:noFill/>
                </a:ln>
                <a:solidFill>
                  <a:srgbClr val="0070C0"/>
                </a:solidFill>
                <a:effectLst/>
                <a:uLnTx/>
                <a:uFillTx/>
                <a:latin typeface="+mn-lt"/>
                <a:cs typeface="Arial"/>
                <a:sym typeface="Arial"/>
              </a:rPr>
              <a:t>Confusion where to locate educational video</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000" b="0" i="0" u="none" strike="noStrike" kern="0" cap="none" spc="0" normalizeH="0" baseline="0" noProof="0" dirty="0" smtClean="0">
                <a:ln>
                  <a:noFill/>
                </a:ln>
                <a:solidFill>
                  <a:srgbClr val="0070C0"/>
                </a:solidFill>
                <a:effectLst/>
                <a:uLnTx/>
                <a:uFillTx/>
                <a:latin typeface="+mn-lt"/>
                <a:cs typeface="Arial"/>
                <a:sym typeface="Arial"/>
              </a:rPr>
              <a:t>Difficulty accessing forgotten username and password to enter </a:t>
            </a:r>
            <a:r>
              <a:rPr kumimoji="0" lang="en-US" sz="2000" b="0" i="0" u="none" strike="noStrike" kern="0" cap="none" spc="0" normalizeH="0" baseline="0" noProof="0" dirty="0" err="1" smtClean="0">
                <a:ln>
                  <a:noFill/>
                </a:ln>
                <a:solidFill>
                  <a:srgbClr val="0070C0"/>
                </a:solidFill>
                <a:effectLst/>
                <a:uLnTx/>
                <a:uFillTx/>
                <a:latin typeface="+mn-lt"/>
                <a:cs typeface="Arial"/>
                <a:sym typeface="Arial"/>
              </a:rPr>
              <a:t>iLearn</a:t>
            </a:r>
            <a:endParaRPr kumimoji="0" lang="en-US" sz="2000" b="0" i="0" u="none" strike="noStrike" kern="0" cap="none" spc="0" normalizeH="0" baseline="0" noProof="0" dirty="0" smtClean="0">
              <a:ln>
                <a:noFill/>
              </a:ln>
              <a:solidFill>
                <a:srgbClr val="0070C0"/>
              </a:solidFill>
              <a:effectLst/>
              <a:uLnTx/>
              <a:uFillTx/>
              <a:latin typeface="+mn-lt"/>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1100" b="0" i="0" u="none" strike="noStrike" kern="0" cap="none" spc="0" normalizeH="0" baseline="0" noProof="0" dirty="0" smtClean="0">
              <a:ln>
                <a:noFill/>
              </a:ln>
              <a:solidFill>
                <a:srgbClr val="0070C0"/>
              </a:solidFill>
              <a:effectLst/>
              <a:uLnTx/>
              <a:uFillTx/>
              <a:latin typeface="+mn-lt"/>
              <a:cs typeface="Arial"/>
              <a:sym typeface="Arial"/>
            </a:endParaRPr>
          </a:p>
          <a:p>
            <a:endParaRPr lang="en-US" dirty="0"/>
          </a:p>
        </p:txBody>
      </p:sp>
    </p:spTree>
    <p:extLst>
      <p:ext uri="{BB962C8B-B14F-4D97-AF65-F5344CB8AC3E}">
        <p14:creationId xmlns:p14="http://schemas.microsoft.com/office/powerpoint/2010/main" val="19584376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rgbClr val="000000"/>
                </a:solidFill>
                <a:effectLst/>
                <a:uLnTx/>
                <a:uFillTx/>
                <a:latin typeface="+mn-lt"/>
                <a:ea typeface="+mn-ea"/>
                <a:cs typeface="+mn-cs"/>
              </a:rPr>
              <a:t>Next Steps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rgbClr val="000000"/>
                </a:solidFill>
                <a:effectLst/>
                <a:uLnTx/>
                <a:uFillTx/>
                <a:latin typeface="+mn-lt"/>
                <a:ea typeface="+mn-ea"/>
                <a:cs typeface="+mn-cs"/>
              </a:rPr>
              <a:t>Organize with external printing source to continue using pink paper for printing the Pain and Palliative Assessment Tools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rgbClr val="000000"/>
                </a:solidFill>
                <a:effectLst/>
                <a:uLnTx/>
                <a:uFillTx/>
                <a:latin typeface="+mn-lt"/>
                <a:ea typeface="+mn-ea"/>
                <a:cs typeface="+mn-cs"/>
              </a:rPr>
              <a:t>Continue collaborating with the Clinical Lead and Supervisor in rolling out the newly organized palliative chart structure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smtClean="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rgbClr val="000000"/>
                </a:solidFill>
                <a:effectLst/>
                <a:uLnTx/>
                <a:uFillTx/>
                <a:latin typeface="+mn-lt"/>
                <a:ea typeface="+mn-ea"/>
                <a:cs typeface="+mn-cs"/>
              </a:rPr>
              <a:t>Further Recommendations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rgbClr val="000000"/>
                </a:solidFill>
                <a:effectLst/>
                <a:uLnTx/>
                <a:uFillTx/>
                <a:latin typeface="+mn-lt"/>
                <a:ea typeface="+mn-ea"/>
                <a:cs typeface="+mn-cs"/>
              </a:rPr>
              <a:t>Clinical Lead is to expose new hires to use these forms while training, and continue to encourage the ongoing use of the forms throughout practice.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rgbClr val="000000"/>
                </a:solidFill>
                <a:effectLst/>
                <a:uLnTx/>
                <a:uFillTx/>
                <a:latin typeface="+mn-lt"/>
                <a:ea typeface="+mn-ea"/>
                <a:cs typeface="+mn-cs"/>
              </a:rPr>
              <a:t>Create a “part 2” case scenario video, as there was a high interest of this section displayed amongst nurses, and revealed a positive learning experience was expressed.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smtClean="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rgbClr val="000000"/>
                </a:solidFill>
                <a:effectLst/>
                <a:uLnTx/>
                <a:uFillTx/>
                <a:latin typeface="+mn-lt"/>
                <a:ea typeface="+mn-ea"/>
                <a:cs typeface="+mn-cs"/>
              </a:rPr>
              <a:t>Sustainability Plan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rgbClr val="000000"/>
                </a:solidFill>
                <a:effectLst/>
                <a:uLnTx/>
                <a:uFillTx/>
                <a:latin typeface="+mn-lt"/>
                <a:ea typeface="+mn-ea"/>
                <a:cs typeface="+mn-cs"/>
              </a:rPr>
              <a:t>Pink forms to remain as they are financially feasible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rgbClr val="000000"/>
                </a:solidFill>
                <a:effectLst/>
                <a:uLnTx/>
                <a:uFillTx/>
                <a:latin typeface="+mn-lt"/>
                <a:ea typeface="+mn-ea"/>
                <a:cs typeface="+mn-cs"/>
              </a:rPr>
              <a:t>Educational video now mandatory for all new palliative care team members, and annual review also set to be automated.</a:t>
            </a:r>
          </a:p>
          <a:p>
            <a:endParaRPr lang="en-US" dirty="0"/>
          </a:p>
        </p:txBody>
      </p:sp>
    </p:spTree>
    <p:extLst>
      <p:ext uri="{BB962C8B-B14F-4D97-AF65-F5344CB8AC3E}">
        <p14:creationId xmlns:p14="http://schemas.microsoft.com/office/powerpoint/2010/main" val="13557781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incorporating</a:t>
            </a:r>
            <a:r>
              <a:rPr lang="en-US" baseline="0" dirty="0" smtClean="0"/>
              <a:t> these practice changes, VHA can ensure a best-practice assessment strategy to conducting a total pain assessment with the palliative population. By using the pain and palliative assessment tools, the nurses will be able to sustain concise and consistent flow of information and communication throughout the clients services, and ultimately, </a:t>
            </a:r>
            <a:r>
              <a:rPr lang="en-US" baseline="0" smtClean="0"/>
              <a:t>improve client-centered </a:t>
            </a:r>
            <a:r>
              <a:rPr lang="en-US" baseline="0" dirty="0" smtClean="0"/>
              <a:t>care. </a:t>
            </a:r>
            <a:endParaRPr lang="en-US" dirty="0"/>
          </a:p>
        </p:txBody>
      </p:sp>
    </p:spTree>
    <p:extLst>
      <p:ext uri="{BB962C8B-B14F-4D97-AF65-F5344CB8AC3E}">
        <p14:creationId xmlns:p14="http://schemas.microsoft.com/office/powerpoint/2010/main" val="24737174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1204913" y="704850"/>
            <a:ext cx="4692650" cy="35194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 name="Shape 81"/>
          <p:cNvSpPr txBox="1">
            <a:spLocks noGrp="1"/>
          </p:cNvSpPr>
          <p:nvPr>
            <p:ph type="body" idx="1"/>
          </p:nvPr>
        </p:nvSpPr>
        <p:spPr>
          <a:xfrm>
            <a:off x="710248" y="4459526"/>
            <a:ext cx="5681979" cy="4224814"/>
          </a:xfrm>
          <a:prstGeom prst="rect">
            <a:avLst/>
          </a:prstGeom>
        </p:spPr>
        <p:txBody>
          <a:bodyPr lIns="94213" tIns="94213" rIns="94213" bIns="94213" anchor="t" anchorCtr="0">
            <a:noAutofit/>
          </a:bodyPr>
          <a:lstStyle/>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Background of the project</a:t>
            </a:r>
          </a:p>
          <a:p>
            <a:r>
              <a:rPr lang="en-US" dirty="0" smtClean="0"/>
              <a:t>The aim that I had set to achieve</a:t>
            </a:r>
            <a:r>
              <a:rPr lang="en-US" baseline="0" dirty="0" smtClean="0"/>
              <a:t> with the team</a:t>
            </a:r>
          </a:p>
          <a:p>
            <a:r>
              <a:rPr lang="en-US" baseline="0" dirty="0" smtClean="0"/>
              <a:t>The methods used</a:t>
            </a:r>
          </a:p>
          <a:p>
            <a:r>
              <a:rPr lang="en-US" baseline="0" dirty="0" smtClean="0"/>
              <a:t>Process measures</a:t>
            </a:r>
          </a:p>
          <a:p>
            <a:r>
              <a:rPr lang="en-US" baseline="0" dirty="0" smtClean="0"/>
              <a:t>Results</a:t>
            </a:r>
          </a:p>
          <a:p>
            <a:r>
              <a:rPr lang="en-US" baseline="0" dirty="0" smtClean="0"/>
              <a:t>Barriers and Facilitators</a:t>
            </a:r>
          </a:p>
          <a:p>
            <a:r>
              <a:rPr lang="en-US" baseline="0" dirty="0" smtClean="0"/>
              <a:t>Next Steps, Recommendations, and sustainability plan</a:t>
            </a:r>
          </a:p>
          <a:p>
            <a:r>
              <a:rPr lang="en-US" baseline="0" dirty="0" smtClean="0"/>
              <a:t>Acknowledgements</a:t>
            </a:r>
          </a:p>
          <a:p>
            <a:r>
              <a:rPr lang="en-US" baseline="0" dirty="0" smtClean="0"/>
              <a:t>References</a:t>
            </a:r>
            <a:endParaRPr lang="en-US" dirty="0"/>
          </a:p>
        </p:txBody>
      </p:sp>
    </p:spTree>
    <p:extLst>
      <p:ext uri="{BB962C8B-B14F-4D97-AF65-F5344CB8AC3E}">
        <p14:creationId xmlns:p14="http://schemas.microsoft.com/office/powerpoint/2010/main" val="3218803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63610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4850"/>
            <a:ext cx="4692650" cy="3519488"/>
          </a:xfrm>
        </p:spPr>
      </p:sp>
      <p:sp>
        <p:nvSpPr>
          <p:cNvPr id="3" name="Notes Placeholder 2"/>
          <p:cNvSpPr>
            <a:spLocks noGrp="1"/>
          </p:cNvSpPr>
          <p:nvPr>
            <p:ph type="body" idx="1"/>
          </p:nvPr>
        </p:nvSpPr>
        <p:spPr/>
        <p:txBody>
          <a:bodyPr/>
          <a:lstStyle/>
          <a:p>
            <a:pPr defTabSz="942289"/>
            <a:r>
              <a:rPr lang="en-US" dirty="0" smtClean="0"/>
              <a:t>Community palliative care nurses strive to attain exceptional pain and symptom management skills to capture quality client-centered care. In order to capture this in a concise and consistent format, it is strongly recommended to combine the use of the pain and palliative assessment tools,</a:t>
            </a:r>
            <a:r>
              <a:rPr lang="en-US" baseline="0" dirty="0" smtClean="0"/>
              <a:t> which are conveniently located </a:t>
            </a:r>
            <a:r>
              <a:rPr lang="en-US" dirty="0" smtClean="0"/>
              <a:t>in the palliative care nursing chart. These 2</a:t>
            </a:r>
            <a:r>
              <a:rPr lang="en-US" baseline="0" dirty="0" smtClean="0"/>
              <a:t> tools used combined will allow the nurse to explore all 8 domains of total pain during the nursing pain assessment. </a:t>
            </a:r>
            <a:endParaRPr lang="en-US" dirty="0"/>
          </a:p>
        </p:txBody>
      </p:sp>
    </p:spTree>
    <p:extLst>
      <p:ext uri="{BB962C8B-B14F-4D97-AF65-F5344CB8AC3E}">
        <p14:creationId xmlns:p14="http://schemas.microsoft.com/office/powerpoint/2010/main" val="3854053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are the current pain tools found in the nursing chart. The Pain Assessment Tool focuses primarily on physical pain, while the Palliative Assessment Tool is a more comprehensive tool of the other components involved in total pain, such as social, and psychological pain</a:t>
            </a:r>
            <a:r>
              <a:rPr lang="en-US" dirty="0" smtClean="0"/>
              <a:t>. </a:t>
            </a:r>
            <a:endParaRPr lang="en-US" dirty="0"/>
          </a:p>
        </p:txBody>
      </p:sp>
    </p:spTree>
    <p:extLst>
      <p:ext uri="{BB962C8B-B14F-4D97-AF65-F5344CB8AC3E}">
        <p14:creationId xmlns:p14="http://schemas.microsoft.com/office/powerpoint/2010/main" val="547690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rgbClr val="000000"/>
                </a:solidFill>
                <a:effectLst/>
                <a:uLnTx/>
                <a:uFillTx/>
                <a:latin typeface="+mn-lt"/>
                <a:ea typeface="+mn-ea"/>
                <a:cs typeface="+mn-cs"/>
              </a:rPr>
              <a:t>These are all 8 domains of the total pain assessment. By completing both of these pain tools, the nurse is able to deepen their understanding of what is most important to the client in their perspective, and adjust their care plan accordingly.</a:t>
            </a:r>
          </a:p>
        </p:txBody>
      </p:sp>
    </p:spTree>
    <p:extLst>
      <p:ext uri="{BB962C8B-B14F-4D97-AF65-F5344CB8AC3E}">
        <p14:creationId xmlns:p14="http://schemas.microsoft.com/office/powerpoint/2010/main" val="2563275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4850"/>
            <a:ext cx="4692650" cy="3519488"/>
          </a:xfrm>
        </p:spPr>
      </p:sp>
      <p:sp>
        <p:nvSpPr>
          <p:cNvPr id="3" name="Notes Placeholder 2"/>
          <p:cNvSpPr>
            <a:spLocks noGrp="1"/>
          </p:cNvSpPr>
          <p:nvPr>
            <p:ph type="body" idx="1"/>
          </p:nvPr>
        </p:nvSpPr>
        <p:spPr/>
        <p:txBody>
          <a:bodyPr/>
          <a:lstStyle/>
          <a:p>
            <a:r>
              <a:rPr lang="en-US" dirty="0" smtClean="0"/>
              <a:t>Next,</a:t>
            </a:r>
            <a:r>
              <a:rPr lang="en-US" baseline="0" dirty="0" smtClean="0"/>
              <a:t> I was able to determine the depth of education and frequency of communication reminders strategies required to increase the awareness and utilization of the pain tools by analyzing the chart audit data. The results demonstrated that there was little awareness of the palliative assessment tool, and there was some acknowledgement to use the pain assessment tool. The communication strategies used to gather the nurses feedback was done by one-on-one interviews, phone calls, emails, and text messaging. </a:t>
            </a:r>
            <a:endParaRPr lang="en-US" dirty="0"/>
          </a:p>
        </p:txBody>
      </p:sp>
    </p:spTree>
    <p:extLst>
      <p:ext uri="{BB962C8B-B14F-4D97-AF65-F5344CB8AC3E}">
        <p14:creationId xmlns:p14="http://schemas.microsoft.com/office/powerpoint/2010/main" val="14973772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0" dirty="0">
                <a:solidFill>
                  <a:srgbClr val="000000"/>
                </a:solidFill>
                <a:cs typeface="Arial"/>
                <a:sym typeface="Arial"/>
              </a:rPr>
              <a:t>So in other words, I’m hearing that the nursing staff are conducting total pain </a:t>
            </a:r>
            <a:r>
              <a:rPr lang="en-US" sz="1100" kern="0" dirty="0" smtClean="0">
                <a:solidFill>
                  <a:srgbClr val="000000"/>
                </a:solidFill>
                <a:cs typeface="Arial"/>
                <a:sym typeface="Arial"/>
              </a:rPr>
              <a:t>assessments,</a:t>
            </a:r>
            <a:r>
              <a:rPr lang="en-US" sz="1100" kern="0" baseline="0" dirty="0" smtClean="0">
                <a:solidFill>
                  <a:srgbClr val="000000"/>
                </a:solidFill>
                <a:cs typeface="Arial"/>
                <a:sym typeface="Arial"/>
              </a:rPr>
              <a:t> however </a:t>
            </a:r>
            <a:r>
              <a:rPr lang="en-US" sz="1100" kern="0" dirty="0" smtClean="0">
                <a:solidFill>
                  <a:srgbClr val="000000"/>
                </a:solidFill>
                <a:cs typeface="Arial"/>
                <a:sym typeface="Arial"/>
              </a:rPr>
              <a:t>this </a:t>
            </a:r>
            <a:r>
              <a:rPr lang="en-US" sz="1100" kern="0" dirty="0">
                <a:solidFill>
                  <a:srgbClr val="000000"/>
                </a:solidFill>
                <a:cs typeface="Arial"/>
                <a:sym typeface="Arial"/>
              </a:rPr>
              <a:t>information </a:t>
            </a:r>
            <a:r>
              <a:rPr lang="en-US" sz="1100" kern="0" dirty="0" smtClean="0">
                <a:solidFill>
                  <a:srgbClr val="000000"/>
                </a:solidFill>
                <a:cs typeface="Arial"/>
                <a:sym typeface="Arial"/>
              </a:rPr>
              <a:t>appears</a:t>
            </a:r>
            <a:r>
              <a:rPr lang="en-US" sz="1100" kern="0" baseline="0" dirty="0" smtClean="0">
                <a:solidFill>
                  <a:srgbClr val="000000"/>
                </a:solidFill>
                <a:cs typeface="Arial"/>
                <a:sym typeface="Arial"/>
              </a:rPr>
              <a:t> to be</a:t>
            </a:r>
            <a:r>
              <a:rPr lang="en-US" sz="1100" kern="0" dirty="0" smtClean="0">
                <a:solidFill>
                  <a:srgbClr val="000000"/>
                </a:solidFill>
                <a:cs typeface="Arial"/>
                <a:sym typeface="Arial"/>
              </a:rPr>
              <a:t> </a:t>
            </a:r>
            <a:r>
              <a:rPr lang="en-US" sz="1100" kern="0" dirty="0">
                <a:solidFill>
                  <a:srgbClr val="000000"/>
                </a:solidFill>
                <a:cs typeface="Arial"/>
                <a:sym typeface="Arial"/>
              </a:rPr>
              <a:t>captured in various </a:t>
            </a:r>
            <a:r>
              <a:rPr lang="en-US" sz="1100" kern="0" dirty="0" smtClean="0">
                <a:solidFill>
                  <a:srgbClr val="000000"/>
                </a:solidFill>
                <a:cs typeface="Arial"/>
                <a:sym typeface="Arial"/>
              </a:rPr>
              <a:t>places, in</a:t>
            </a:r>
            <a:r>
              <a:rPr lang="en-US" sz="1100" kern="0" baseline="0" dirty="0" smtClean="0">
                <a:solidFill>
                  <a:srgbClr val="000000"/>
                </a:solidFill>
                <a:cs typeface="Arial"/>
                <a:sym typeface="Arial"/>
              </a:rPr>
              <a:t> a in</a:t>
            </a:r>
            <a:r>
              <a:rPr lang="en-US" sz="1100" kern="0" dirty="0" smtClean="0">
                <a:solidFill>
                  <a:srgbClr val="000000"/>
                </a:solidFill>
                <a:cs typeface="Arial"/>
                <a:sym typeface="Arial"/>
              </a:rPr>
              <a:t>consistent </a:t>
            </a:r>
            <a:r>
              <a:rPr lang="en-US" sz="1100" kern="0" dirty="0">
                <a:solidFill>
                  <a:srgbClr val="000000"/>
                </a:solidFill>
                <a:cs typeface="Arial"/>
                <a:sym typeface="Arial"/>
              </a:rPr>
              <a:t>format. </a:t>
            </a:r>
            <a:r>
              <a:rPr kumimoji="0" lang="en-US" sz="1100" b="0" i="0" u="none" strike="noStrike" kern="1200" cap="none" spc="0" normalizeH="0" baseline="0" noProof="0" dirty="0" smtClean="0">
                <a:ln>
                  <a:noFill/>
                </a:ln>
                <a:solidFill>
                  <a:srgbClr val="000000"/>
                </a:solidFill>
                <a:effectLst/>
                <a:uLnTx/>
                <a:uFillTx/>
                <a:latin typeface="+mn-lt"/>
                <a:ea typeface="+mn-ea"/>
                <a:cs typeface="+mn-cs"/>
              </a:rPr>
              <a:t>Some total pain components such as social and psychological pain, were often documented in the progress notes rather than the palliative assessment tool.</a:t>
            </a:r>
          </a:p>
          <a:p>
            <a:pPr defTabSz="942289"/>
            <a:endParaRPr lang="en-US" sz="1400" kern="0" dirty="0">
              <a:solidFill>
                <a:srgbClr val="000000"/>
              </a:solidFill>
              <a:cs typeface="Arial"/>
              <a:sym typeface="Arial"/>
            </a:endParaRPr>
          </a:p>
          <a:p>
            <a:endParaRPr lang="en-US" dirty="0"/>
          </a:p>
        </p:txBody>
      </p:sp>
    </p:spTree>
    <p:extLst>
      <p:ext uri="{BB962C8B-B14F-4D97-AF65-F5344CB8AC3E}">
        <p14:creationId xmlns:p14="http://schemas.microsoft.com/office/powerpoint/2010/main" val="626874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 I’ve listened to how these nurses conduct their assessments, I realize</a:t>
            </a:r>
            <a:r>
              <a:rPr lang="en-US" baseline="0" dirty="0" smtClean="0"/>
              <a:t> there’s a need to educate and remind these individuals to search for the palliative assessment tool. I’ve created an anonymous survey with reminder strategies from an evidence-based literature review.  There, I was able to see what method the staff would prefer to use the most. I received 5 responses out of 12 staff.</a:t>
            </a:r>
            <a:endParaRPr lang="en-US" dirty="0"/>
          </a:p>
        </p:txBody>
      </p:sp>
    </p:spTree>
    <p:extLst>
      <p:ext uri="{BB962C8B-B14F-4D97-AF65-F5344CB8AC3E}">
        <p14:creationId xmlns:p14="http://schemas.microsoft.com/office/powerpoint/2010/main" val="15431336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4850"/>
            <a:ext cx="4692650" cy="3519488"/>
          </a:xfrm>
        </p:spPr>
      </p:sp>
      <p:sp>
        <p:nvSpPr>
          <p:cNvPr id="3" name="Notes Placeholder 2"/>
          <p:cNvSpPr>
            <a:spLocks noGrp="1"/>
          </p:cNvSpPr>
          <p:nvPr>
            <p:ph type="body" idx="1"/>
          </p:nvPr>
        </p:nvSpPr>
        <p:spPr/>
        <p:txBody>
          <a:bodyPr/>
          <a:lstStyle/>
          <a:p>
            <a:r>
              <a:rPr lang="en-US" dirty="0" smtClean="0"/>
              <a:t>Knowing this</a:t>
            </a:r>
            <a:r>
              <a:rPr lang="en-US" baseline="0" dirty="0" smtClean="0"/>
              <a:t>, I created an aim:</a:t>
            </a:r>
          </a:p>
          <a:p>
            <a:r>
              <a:rPr lang="en-US" baseline="0" dirty="0" smtClean="0"/>
              <a:t>To improve the quality of total pain documentation by adhering to the completion of the pain and palliative assessment tools 15% by march 2018.</a:t>
            </a:r>
          </a:p>
          <a:p>
            <a:endParaRPr lang="en-US" baseline="0" dirty="0" smtClean="0"/>
          </a:p>
          <a:p>
            <a:endParaRPr lang="en-US" baseline="0" dirty="0" smtClean="0"/>
          </a:p>
        </p:txBody>
      </p:sp>
    </p:spTree>
    <p:extLst>
      <p:ext uri="{BB962C8B-B14F-4D97-AF65-F5344CB8AC3E}">
        <p14:creationId xmlns:p14="http://schemas.microsoft.com/office/powerpoint/2010/main" val="641557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893700" y="274650"/>
            <a:ext cx="6462600" cy="11430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0" name="Shape 30"/>
          <p:cNvSpPr txBox="1">
            <a:spLocks noGrp="1"/>
          </p:cNvSpPr>
          <p:nvPr>
            <p:ph type="body" idx="1"/>
          </p:nvPr>
        </p:nvSpPr>
        <p:spPr>
          <a:xfrm>
            <a:off x="893700" y="1831450"/>
            <a:ext cx="6462600" cy="47363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1" name="Shape 31"/>
          <p:cNvSpPr/>
          <p:nvPr/>
        </p:nvSpPr>
        <p:spPr>
          <a:xfrm>
            <a:off x="7356366" y="6755100"/>
            <a:ext cx="893699" cy="102899"/>
          </a:xfrm>
          <a:prstGeom prst="rect">
            <a:avLst/>
          </a:prstGeom>
          <a:solidFill>
            <a:srgbClr val="FF9715"/>
          </a:solidFill>
          <a:ln>
            <a:noFill/>
          </a:ln>
        </p:spPr>
        <p:txBody>
          <a:bodyPr lIns="91425" tIns="91425" rIns="91425" bIns="91425" anchor="ctr" anchorCtr="0">
            <a:noAutofit/>
          </a:bodyPr>
          <a:lstStyle/>
          <a:p>
            <a:pPr lvl="0">
              <a:spcBef>
                <a:spcPts val="0"/>
              </a:spcBef>
              <a:buNone/>
            </a:pPr>
            <a:endParaRPr/>
          </a:p>
        </p:txBody>
      </p:sp>
      <p:sp>
        <p:nvSpPr>
          <p:cNvPr id="32" name="Shape 32"/>
          <p:cNvSpPr/>
          <p:nvPr/>
        </p:nvSpPr>
        <p:spPr>
          <a:xfrm>
            <a:off x="8250311" y="6755100"/>
            <a:ext cx="893699" cy="102899"/>
          </a:xfrm>
          <a:prstGeom prst="rect">
            <a:avLst/>
          </a:prstGeom>
          <a:solidFill>
            <a:srgbClr val="F20253"/>
          </a:solidFill>
          <a:ln>
            <a:noFill/>
          </a:ln>
        </p:spPr>
        <p:txBody>
          <a:bodyPr lIns="91425" tIns="91425" rIns="91425" bIns="91425" anchor="ctr" anchorCtr="0">
            <a:noAutofit/>
          </a:bodyPr>
          <a:lstStyle/>
          <a:p>
            <a:pPr lvl="0">
              <a:spcBef>
                <a:spcPts val="0"/>
              </a:spcBef>
              <a:buNone/>
            </a:pPr>
            <a:endParaRPr/>
          </a:p>
        </p:txBody>
      </p:sp>
      <p:sp>
        <p:nvSpPr>
          <p:cNvPr id="33" name="Shape 33"/>
          <p:cNvSpPr/>
          <p:nvPr/>
        </p:nvSpPr>
        <p:spPr>
          <a:xfrm>
            <a:off x="0" y="6755100"/>
            <a:ext cx="893699" cy="102899"/>
          </a:xfrm>
          <a:prstGeom prst="rect">
            <a:avLst/>
          </a:prstGeom>
          <a:solidFill>
            <a:srgbClr val="7ECEFD"/>
          </a:solidFill>
          <a:ln>
            <a:noFill/>
          </a:ln>
        </p:spPr>
        <p:txBody>
          <a:bodyPr lIns="91425" tIns="91425" rIns="91425" bIns="91425" anchor="ctr" anchorCtr="0">
            <a:noAutofit/>
          </a:bodyPr>
          <a:lstStyle/>
          <a:p>
            <a:pPr lvl="0">
              <a:spcBef>
                <a:spcPts val="0"/>
              </a:spcBef>
              <a:buNone/>
            </a:pPr>
            <a:endParaRPr/>
          </a:p>
        </p:txBody>
      </p:sp>
      <p:sp>
        <p:nvSpPr>
          <p:cNvPr id="34" name="Shape 34"/>
          <p:cNvSpPr/>
          <p:nvPr/>
        </p:nvSpPr>
        <p:spPr>
          <a:xfrm>
            <a:off x="893709" y="6755100"/>
            <a:ext cx="6462600" cy="102899"/>
          </a:xfrm>
          <a:prstGeom prst="rect">
            <a:avLst/>
          </a:prstGeom>
          <a:solidFill>
            <a:srgbClr val="2185C5"/>
          </a:solidFill>
          <a:ln>
            <a:noFill/>
          </a:ln>
        </p:spPr>
        <p:txBody>
          <a:bodyPr lIns="91425" tIns="91425" rIns="91425" bIns="91425" anchor="ctr" anchorCtr="0">
            <a:noAutofit/>
          </a:bodyPr>
          <a:lstStyle/>
          <a:p>
            <a:pPr lvl="0">
              <a:spcBef>
                <a:spcPts val="0"/>
              </a:spcBef>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893700" y="274650"/>
            <a:ext cx="6462600" cy="11430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7" name="Shape 37"/>
          <p:cNvSpPr txBox="1">
            <a:spLocks noGrp="1"/>
          </p:cNvSpPr>
          <p:nvPr>
            <p:ph type="body" idx="1"/>
          </p:nvPr>
        </p:nvSpPr>
        <p:spPr>
          <a:xfrm>
            <a:off x="893625" y="1600200"/>
            <a:ext cx="3136800" cy="4967700"/>
          </a:xfrm>
          <a:prstGeom prst="rect">
            <a:avLst/>
          </a:prstGeom>
        </p:spPr>
        <p:txBody>
          <a:bodyPr lIns="91425" tIns="91425" rIns="91425" bIns="91425" anchor="t" anchorCtr="0"/>
          <a:lstStyle>
            <a:lvl1pPr lvl="0">
              <a:spcBef>
                <a:spcPts val="0"/>
              </a:spcBef>
              <a:buSzPct val="100000"/>
              <a:defRPr sz="1800"/>
            </a:lvl1pPr>
            <a:lvl2pPr lvl="1">
              <a:spcBef>
                <a:spcPts val="0"/>
              </a:spcBef>
              <a:buSzPct val="100000"/>
              <a:defRPr sz="1800"/>
            </a:lvl2pPr>
            <a:lvl3pPr lvl="2">
              <a:spcBef>
                <a:spcPts val="0"/>
              </a:spcBef>
              <a:buSzPct val="100000"/>
              <a:defRPr sz="1800"/>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8" name="Shape 38"/>
          <p:cNvSpPr txBox="1">
            <a:spLocks noGrp="1"/>
          </p:cNvSpPr>
          <p:nvPr>
            <p:ph type="body" idx="2"/>
          </p:nvPr>
        </p:nvSpPr>
        <p:spPr>
          <a:xfrm>
            <a:off x="4219455" y="1600200"/>
            <a:ext cx="3136800" cy="4967700"/>
          </a:xfrm>
          <a:prstGeom prst="rect">
            <a:avLst/>
          </a:prstGeom>
        </p:spPr>
        <p:txBody>
          <a:bodyPr lIns="91425" tIns="91425" rIns="91425" bIns="91425" anchor="t" anchorCtr="0"/>
          <a:lstStyle>
            <a:lvl1pPr lvl="0">
              <a:spcBef>
                <a:spcPts val="0"/>
              </a:spcBef>
              <a:buSzPct val="100000"/>
              <a:defRPr sz="1800"/>
            </a:lvl1pPr>
            <a:lvl2pPr lvl="1">
              <a:spcBef>
                <a:spcPts val="0"/>
              </a:spcBef>
              <a:buSzPct val="100000"/>
              <a:defRPr sz="1800"/>
            </a:lvl2pPr>
            <a:lvl3pPr lvl="2">
              <a:spcBef>
                <a:spcPts val="0"/>
              </a:spcBef>
              <a:buSzPct val="100000"/>
              <a:defRPr sz="1800"/>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9" name="Shape 39"/>
          <p:cNvSpPr/>
          <p:nvPr/>
        </p:nvSpPr>
        <p:spPr>
          <a:xfrm>
            <a:off x="7356366" y="6755100"/>
            <a:ext cx="893699" cy="102899"/>
          </a:xfrm>
          <a:prstGeom prst="rect">
            <a:avLst/>
          </a:prstGeom>
          <a:solidFill>
            <a:srgbClr val="FF9715"/>
          </a:solidFill>
          <a:ln>
            <a:noFill/>
          </a:ln>
        </p:spPr>
        <p:txBody>
          <a:bodyPr lIns="91425" tIns="91425" rIns="91425" bIns="91425" anchor="ctr" anchorCtr="0">
            <a:noAutofit/>
          </a:bodyPr>
          <a:lstStyle/>
          <a:p>
            <a:pPr lvl="0">
              <a:spcBef>
                <a:spcPts val="0"/>
              </a:spcBef>
              <a:buNone/>
            </a:pPr>
            <a:endParaRPr/>
          </a:p>
        </p:txBody>
      </p:sp>
      <p:sp>
        <p:nvSpPr>
          <p:cNvPr id="40" name="Shape 40"/>
          <p:cNvSpPr/>
          <p:nvPr/>
        </p:nvSpPr>
        <p:spPr>
          <a:xfrm>
            <a:off x="8250311" y="6755100"/>
            <a:ext cx="893699" cy="102899"/>
          </a:xfrm>
          <a:prstGeom prst="rect">
            <a:avLst/>
          </a:prstGeom>
          <a:solidFill>
            <a:srgbClr val="F20253"/>
          </a:solidFill>
          <a:ln>
            <a:noFill/>
          </a:ln>
        </p:spPr>
        <p:txBody>
          <a:bodyPr lIns="91425" tIns="91425" rIns="91425" bIns="91425" anchor="ctr" anchorCtr="0">
            <a:noAutofit/>
          </a:bodyPr>
          <a:lstStyle/>
          <a:p>
            <a:pPr lvl="0">
              <a:spcBef>
                <a:spcPts val="0"/>
              </a:spcBef>
              <a:buNone/>
            </a:pPr>
            <a:endParaRPr/>
          </a:p>
        </p:txBody>
      </p:sp>
      <p:sp>
        <p:nvSpPr>
          <p:cNvPr id="41" name="Shape 41"/>
          <p:cNvSpPr/>
          <p:nvPr/>
        </p:nvSpPr>
        <p:spPr>
          <a:xfrm>
            <a:off x="0" y="6755100"/>
            <a:ext cx="893699" cy="102899"/>
          </a:xfrm>
          <a:prstGeom prst="rect">
            <a:avLst/>
          </a:prstGeom>
          <a:solidFill>
            <a:srgbClr val="7ECEFD"/>
          </a:solidFill>
          <a:ln>
            <a:noFill/>
          </a:ln>
        </p:spPr>
        <p:txBody>
          <a:bodyPr lIns="91425" tIns="91425" rIns="91425" bIns="91425" anchor="ctr" anchorCtr="0">
            <a:noAutofit/>
          </a:bodyPr>
          <a:lstStyle/>
          <a:p>
            <a:pPr lvl="0">
              <a:spcBef>
                <a:spcPts val="0"/>
              </a:spcBef>
              <a:buNone/>
            </a:pPr>
            <a:endParaRPr/>
          </a:p>
        </p:txBody>
      </p:sp>
      <p:sp>
        <p:nvSpPr>
          <p:cNvPr id="42" name="Shape 42"/>
          <p:cNvSpPr/>
          <p:nvPr/>
        </p:nvSpPr>
        <p:spPr>
          <a:xfrm>
            <a:off x="893709" y="6755100"/>
            <a:ext cx="6462600" cy="102899"/>
          </a:xfrm>
          <a:prstGeom prst="rect">
            <a:avLst/>
          </a:prstGeom>
          <a:solidFill>
            <a:srgbClr val="2185C5"/>
          </a:solidFill>
          <a:ln>
            <a:noFill/>
          </a:ln>
        </p:spPr>
        <p:txBody>
          <a:bodyPr lIns="91425" tIns="91425" rIns="91425" bIns="91425" anchor="ctr" anchorCtr="0">
            <a:noAutofit/>
          </a:bodyPr>
          <a:lstStyle/>
          <a:p>
            <a:pPr lvl="0">
              <a:spcBef>
                <a:spcPts val="0"/>
              </a:spcBef>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2"/>
        <p:cNvGrpSpPr/>
        <p:nvPr/>
      </p:nvGrpSpPr>
      <p:grpSpPr>
        <a:xfrm>
          <a:off x="0" y="0"/>
          <a:ext cx="0" cy="0"/>
          <a:chOff x="0" y="0"/>
          <a:chExt cx="0" cy="0"/>
        </a:xfrm>
      </p:grpSpPr>
      <p:sp>
        <p:nvSpPr>
          <p:cNvPr id="53" name="Shape 53"/>
          <p:cNvSpPr txBox="1">
            <a:spLocks noGrp="1"/>
          </p:cNvSpPr>
          <p:nvPr>
            <p:ph type="title"/>
          </p:nvPr>
        </p:nvSpPr>
        <p:spPr>
          <a:xfrm>
            <a:off x="893700" y="274650"/>
            <a:ext cx="6462600" cy="11430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54" name="Shape 54"/>
          <p:cNvSpPr/>
          <p:nvPr/>
        </p:nvSpPr>
        <p:spPr>
          <a:xfrm>
            <a:off x="7356366" y="6755100"/>
            <a:ext cx="893699" cy="102899"/>
          </a:xfrm>
          <a:prstGeom prst="rect">
            <a:avLst/>
          </a:prstGeom>
          <a:solidFill>
            <a:srgbClr val="FF9715"/>
          </a:solidFill>
          <a:ln>
            <a:noFill/>
          </a:ln>
        </p:spPr>
        <p:txBody>
          <a:bodyPr lIns="91425" tIns="91425" rIns="91425" bIns="91425" anchor="ctr" anchorCtr="0">
            <a:noAutofit/>
          </a:bodyPr>
          <a:lstStyle/>
          <a:p>
            <a:pPr lvl="0">
              <a:spcBef>
                <a:spcPts val="0"/>
              </a:spcBef>
              <a:buNone/>
            </a:pPr>
            <a:endParaRPr/>
          </a:p>
        </p:txBody>
      </p:sp>
      <p:sp>
        <p:nvSpPr>
          <p:cNvPr id="55" name="Shape 55"/>
          <p:cNvSpPr/>
          <p:nvPr/>
        </p:nvSpPr>
        <p:spPr>
          <a:xfrm>
            <a:off x="8250311" y="6755100"/>
            <a:ext cx="893699" cy="102899"/>
          </a:xfrm>
          <a:prstGeom prst="rect">
            <a:avLst/>
          </a:prstGeom>
          <a:solidFill>
            <a:srgbClr val="F20253"/>
          </a:solidFill>
          <a:ln>
            <a:noFill/>
          </a:ln>
        </p:spPr>
        <p:txBody>
          <a:bodyPr lIns="91425" tIns="91425" rIns="91425" bIns="91425" anchor="ctr" anchorCtr="0">
            <a:noAutofit/>
          </a:bodyPr>
          <a:lstStyle/>
          <a:p>
            <a:pPr lvl="0">
              <a:spcBef>
                <a:spcPts val="0"/>
              </a:spcBef>
              <a:buNone/>
            </a:pPr>
            <a:endParaRPr/>
          </a:p>
        </p:txBody>
      </p:sp>
      <p:sp>
        <p:nvSpPr>
          <p:cNvPr id="56" name="Shape 56"/>
          <p:cNvSpPr/>
          <p:nvPr/>
        </p:nvSpPr>
        <p:spPr>
          <a:xfrm>
            <a:off x="0" y="6755100"/>
            <a:ext cx="893699" cy="102899"/>
          </a:xfrm>
          <a:prstGeom prst="rect">
            <a:avLst/>
          </a:prstGeom>
          <a:solidFill>
            <a:srgbClr val="7ECEFD"/>
          </a:solidFill>
          <a:ln>
            <a:noFill/>
          </a:ln>
        </p:spPr>
        <p:txBody>
          <a:bodyPr lIns="91425" tIns="91425" rIns="91425" bIns="91425" anchor="ctr" anchorCtr="0">
            <a:noAutofit/>
          </a:bodyPr>
          <a:lstStyle/>
          <a:p>
            <a:pPr lvl="0">
              <a:spcBef>
                <a:spcPts val="0"/>
              </a:spcBef>
              <a:buNone/>
            </a:pPr>
            <a:endParaRPr/>
          </a:p>
        </p:txBody>
      </p:sp>
      <p:sp>
        <p:nvSpPr>
          <p:cNvPr id="57" name="Shape 57"/>
          <p:cNvSpPr/>
          <p:nvPr/>
        </p:nvSpPr>
        <p:spPr>
          <a:xfrm>
            <a:off x="893709" y="6755100"/>
            <a:ext cx="6462600" cy="102899"/>
          </a:xfrm>
          <a:prstGeom prst="rect">
            <a:avLst/>
          </a:prstGeom>
          <a:solidFill>
            <a:srgbClr val="2185C5"/>
          </a:solidFill>
          <a:ln>
            <a:noFill/>
          </a:ln>
        </p:spPr>
        <p:txBody>
          <a:bodyPr lIns="91425" tIns="91425" rIns="91425" bIns="91425" anchor="ctr" anchorCtr="0">
            <a:noAutofit/>
          </a:bodyPr>
          <a:lstStyle/>
          <a:p>
            <a:pPr lvl="0">
              <a:spcBef>
                <a:spcPts val="0"/>
              </a:spcBef>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Caption">
    <p:spTree>
      <p:nvGrpSpPr>
        <p:cNvPr id="1" name="Shape 58"/>
        <p:cNvGrpSpPr/>
        <p:nvPr/>
      </p:nvGrpSpPr>
      <p:grpSpPr>
        <a:xfrm>
          <a:off x="0" y="0"/>
          <a:ext cx="0" cy="0"/>
          <a:chOff x="0" y="0"/>
          <a:chExt cx="0" cy="0"/>
        </a:xfrm>
      </p:grpSpPr>
      <p:sp>
        <p:nvSpPr>
          <p:cNvPr id="59" name="Shape 59"/>
          <p:cNvSpPr txBox="1">
            <a:spLocks noGrp="1"/>
          </p:cNvSpPr>
          <p:nvPr>
            <p:ph type="body" idx="1"/>
          </p:nvPr>
        </p:nvSpPr>
        <p:spPr>
          <a:xfrm>
            <a:off x="893700" y="6199950"/>
            <a:ext cx="6462600" cy="467700"/>
          </a:xfrm>
          <a:prstGeom prst="rect">
            <a:avLst/>
          </a:prstGeom>
        </p:spPr>
        <p:txBody>
          <a:bodyPr lIns="91425" tIns="91425" rIns="91425" bIns="91425" anchor="b" anchorCtr="0"/>
          <a:lstStyle>
            <a:lvl1pPr lvl="0">
              <a:spcBef>
                <a:spcPts val="360"/>
              </a:spcBef>
              <a:buClr>
                <a:srgbClr val="2185C5"/>
              </a:buClr>
              <a:buSzPct val="100000"/>
              <a:buNone/>
              <a:defRPr sz="1400">
                <a:solidFill>
                  <a:srgbClr val="2185C5"/>
                </a:solidFill>
              </a:defRPr>
            </a:lvl1pPr>
          </a:lstStyle>
          <a:p>
            <a:endParaRPr/>
          </a:p>
        </p:txBody>
      </p:sp>
      <p:sp>
        <p:nvSpPr>
          <p:cNvPr id="60" name="Shape 60"/>
          <p:cNvSpPr/>
          <p:nvPr/>
        </p:nvSpPr>
        <p:spPr>
          <a:xfrm>
            <a:off x="7356366" y="6755100"/>
            <a:ext cx="893699" cy="102899"/>
          </a:xfrm>
          <a:prstGeom prst="rect">
            <a:avLst/>
          </a:prstGeom>
          <a:solidFill>
            <a:srgbClr val="FF9715"/>
          </a:solidFill>
          <a:ln>
            <a:noFill/>
          </a:ln>
        </p:spPr>
        <p:txBody>
          <a:bodyPr lIns="91425" tIns="91425" rIns="91425" bIns="91425" anchor="ctr" anchorCtr="0">
            <a:noAutofit/>
          </a:bodyPr>
          <a:lstStyle/>
          <a:p>
            <a:pPr lvl="0">
              <a:spcBef>
                <a:spcPts val="0"/>
              </a:spcBef>
              <a:buNone/>
            </a:pPr>
            <a:endParaRPr/>
          </a:p>
        </p:txBody>
      </p:sp>
      <p:sp>
        <p:nvSpPr>
          <p:cNvPr id="61" name="Shape 61"/>
          <p:cNvSpPr/>
          <p:nvPr/>
        </p:nvSpPr>
        <p:spPr>
          <a:xfrm>
            <a:off x="8250311" y="6755100"/>
            <a:ext cx="893699" cy="102899"/>
          </a:xfrm>
          <a:prstGeom prst="rect">
            <a:avLst/>
          </a:prstGeom>
          <a:solidFill>
            <a:srgbClr val="F20253"/>
          </a:solidFill>
          <a:ln>
            <a:noFill/>
          </a:ln>
        </p:spPr>
        <p:txBody>
          <a:bodyPr lIns="91425" tIns="91425" rIns="91425" bIns="91425" anchor="ctr" anchorCtr="0">
            <a:noAutofit/>
          </a:bodyPr>
          <a:lstStyle/>
          <a:p>
            <a:pPr lvl="0">
              <a:spcBef>
                <a:spcPts val="0"/>
              </a:spcBef>
              <a:buNone/>
            </a:pPr>
            <a:endParaRPr/>
          </a:p>
        </p:txBody>
      </p:sp>
      <p:sp>
        <p:nvSpPr>
          <p:cNvPr id="62" name="Shape 62"/>
          <p:cNvSpPr/>
          <p:nvPr/>
        </p:nvSpPr>
        <p:spPr>
          <a:xfrm>
            <a:off x="0" y="6755100"/>
            <a:ext cx="893699" cy="102899"/>
          </a:xfrm>
          <a:prstGeom prst="rect">
            <a:avLst/>
          </a:prstGeom>
          <a:solidFill>
            <a:srgbClr val="7ECEFD"/>
          </a:solidFill>
          <a:ln>
            <a:noFill/>
          </a:ln>
        </p:spPr>
        <p:txBody>
          <a:bodyPr lIns="91425" tIns="91425" rIns="91425" bIns="91425" anchor="ctr" anchorCtr="0">
            <a:noAutofit/>
          </a:bodyPr>
          <a:lstStyle/>
          <a:p>
            <a:pPr lvl="0">
              <a:spcBef>
                <a:spcPts val="0"/>
              </a:spcBef>
              <a:buNone/>
            </a:pPr>
            <a:endParaRPr/>
          </a:p>
        </p:txBody>
      </p:sp>
      <p:sp>
        <p:nvSpPr>
          <p:cNvPr id="63" name="Shape 63"/>
          <p:cNvSpPr/>
          <p:nvPr/>
        </p:nvSpPr>
        <p:spPr>
          <a:xfrm>
            <a:off x="893709" y="6755100"/>
            <a:ext cx="6462600" cy="102899"/>
          </a:xfrm>
          <a:prstGeom prst="rect">
            <a:avLst/>
          </a:prstGeom>
          <a:solidFill>
            <a:srgbClr val="2185C5"/>
          </a:solidFill>
          <a:ln>
            <a:noFill/>
          </a:ln>
        </p:spPr>
        <p:txBody>
          <a:bodyPr lIns="91425" tIns="91425" rIns="91425" bIns="91425" anchor="ctr" anchorCtr="0">
            <a:noAutofit/>
          </a:bodyPr>
          <a:lstStyle/>
          <a:p>
            <a:pPr lvl="0">
              <a:spcBef>
                <a:spcPts val="0"/>
              </a:spcBef>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893700" y="274650"/>
            <a:ext cx="6462600" cy="1143000"/>
          </a:xfrm>
          <a:prstGeom prst="rect">
            <a:avLst/>
          </a:prstGeom>
          <a:noFill/>
          <a:ln>
            <a:noFill/>
          </a:ln>
        </p:spPr>
        <p:txBody>
          <a:bodyPr lIns="91425" tIns="91425" rIns="91425" bIns="91425" anchor="b" anchorCtr="0"/>
          <a:lstStyle>
            <a:lvl1pPr lvl="0">
              <a:spcBef>
                <a:spcPts val="0"/>
              </a:spcBef>
              <a:buClr>
                <a:srgbClr val="97ABBC"/>
              </a:buClr>
              <a:buSzPct val="100000"/>
              <a:buFont typeface="Raleway"/>
              <a:buNone/>
              <a:defRPr sz="3600">
                <a:solidFill>
                  <a:srgbClr val="97ABBC"/>
                </a:solidFill>
                <a:latin typeface="Raleway"/>
                <a:ea typeface="Raleway"/>
                <a:cs typeface="Raleway"/>
                <a:sym typeface="Raleway"/>
              </a:defRPr>
            </a:lvl1pPr>
            <a:lvl2pPr lvl="1">
              <a:spcBef>
                <a:spcPts val="0"/>
              </a:spcBef>
              <a:buClr>
                <a:srgbClr val="97ABBC"/>
              </a:buClr>
              <a:buSzPct val="100000"/>
              <a:buFont typeface="Raleway"/>
              <a:buNone/>
              <a:defRPr sz="3600">
                <a:solidFill>
                  <a:srgbClr val="97ABBC"/>
                </a:solidFill>
                <a:latin typeface="Raleway"/>
                <a:ea typeface="Raleway"/>
                <a:cs typeface="Raleway"/>
                <a:sym typeface="Raleway"/>
              </a:defRPr>
            </a:lvl2pPr>
            <a:lvl3pPr lvl="2">
              <a:spcBef>
                <a:spcPts val="0"/>
              </a:spcBef>
              <a:buClr>
                <a:srgbClr val="97ABBC"/>
              </a:buClr>
              <a:buSzPct val="100000"/>
              <a:buFont typeface="Raleway"/>
              <a:buNone/>
              <a:defRPr sz="3600">
                <a:solidFill>
                  <a:srgbClr val="97ABBC"/>
                </a:solidFill>
                <a:latin typeface="Raleway"/>
                <a:ea typeface="Raleway"/>
                <a:cs typeface="Raleway"/>
                <a:sym typeface="Raleway"/>
              </a:defRPr>
            </a:lvl3pPr>
            <a:lvl4pPr lvl="3">
              <a:spcBef>
                <a:spcPts val="0"/>
              </a:spcBef>
              <a:buClr>
                <a:srgbClr val="97ABBC"/>
              </a:buClr>
              <a:buSzPct val="100000"/>
              <a:buFont typeface="Raleway"/>
              <a:buNone/>
              <a:defRPr sz="3600">
                <a:solidFill>
                  <a:srgbClr val="97ABBC"/>
                </a:solidFill>
                <a:latin typeface="Raleway"/>
                <a:ea typeface="Raleway"/>
                <a:cs typeface="Raleway"/>
                <a:sym typeface="Raleway"/>
              </a:defRPr>
            </a:lvl4pPr>
            <a:lvl5pPr lvl="4">
              <a:spcBef>
                <a:spcPts val="0"/>
              </a:spcBef>
              <a:buClr>
                <a:srgbClr val="97ABBC"/>
              </a:buClr>
              <a:buSzPct val="100000"/>
              <a:buFont typeface="Raleway"/>
              <a:buNone/>
              <a:defRPr sz="3600">
                <a:solidFill>
                  <a:srgbClr val="97ABBC"/>
                </a:solidFill>
                <a:latin typeface="Raleway"/>
                <a:ea typeface="Raleway"/>
                <a:cs typeface="Raleway"/>
                <a:sym typeface="Raleway"/>
              </a:defRPr>
            </a:lvl5pPr>
            <a:lvl6pPr lvl="5">
              <a:spcBef>
                <a:spcPts val="0"/>
              </a:spcBef>
              <a:buClr>
                <a:srgbClr val="97ABBC"/>
              </a:buClr>
              <a:buSzPct val="100000"/>
              <a:buFont typeface="Raleway"/>
              <a:buNone/>
              <a:defRPr sz="3600">
                <a:solidFill>
                  <a:srgbClr val="97ABBC"/>
                </a:solidFill>
                <a:latin typeface="Raleway"/>
                <a:ea typeface="Raleway"/>
                <a:cs typeface="Raleway"/>
                <a:sym typeface="Raleway"/>
              </a:defRPr>
            </a:lvl6pPr>
            <a:lvl7pPr lvl="6">
              <a:spcBef>
                <a:spcPts val="0"/>
              </a:spcBef>
              <a:buClr>
                <a:srgbClr val="97ABBC"/>
              </a:buClr>
              <a:buSzPct val="100000"/>
              <a:buFont typeface="Raleway"/>
              <a:buNone/>
              <a:defRPr sz="3600">
                <a:solidFill>
                  <a:srgbClr val="97ABBC"/>
                </a:solidFill>
                <a:latin typeface="Raleway"/>
                <a:ea typeface="Raleway"/>
                <a:cs typeface="Raleway"/>
                <a:sym typeface="Raleway"/>
              </a:defRPr>
            </a:lvl7pPr>
            <a:lvl8pPr lvl="7">
              <a:spcBef>
                <a:spcPts val="0"/>
              </a:spcBef>
              <a:buClr>
                <a:srgbClr val="97ABBC"/>
              </a:buClr>
              <a:buSzPct val="100000"/>
              <a:buFont typeface="Raleway"/>
              <a:buNone/>
              <a:defRPr sz="3600">
                <a:solidFill>
                  <a:srgbClr val="97ABBC"/>
                </a:solidFill>
                <a:latin typeface="Raleway"/>
                <a:ea typeface="Raleway"/>
                <a:cs typeface="Raleway"/>
                <a:sym typeface="Raleway"/>
              </a:defRPr>
            </a:lvl8pPr>
            <a:lvl9pPr lvl="8">
              <a:spcBef>
                <a:spcPts val="0"/>
              </a:spcBef>
              <a:buClr>
                <a:srgbClr val="97ABBC"/>
              </a:buClr>
              <a:buSzPct val="100000"/>
              <a:buFont typeface="Raleway"/>
              <a:buNone/>
              <a:defRPr sz="3600">
                <a:solidFill>
                  <a:srgbClr val="97ABBC"/>
                </a:solidFill>
                <a:latin typeface="Raleway"/>
                <a:ea typeface="Raleway"/>
                <a:cs typeface="Raleway"/>
                <a:sym typeface="Raleway"/>
              </a:defRPr>
            </a:lvl9pPr>
          </a:lstStyle>
          <a:p>
            <a:endParaRPr/>
          </a:p>
        </p:txBody>
      </p:sp>
      <p:sp>
        <p:nvSpPr>
          <p:cNvPr id="7" name="Shape 7"/>
          <p:cNvSpPr txBox="1">
            <a:spLocks noGrp="1"/>
          </p:cNvSpPr>
          <p:nvPr>
            <p:ph type="body" idx="1"/>
          </p:nvPr>
        </p:nvSpPr>
        <p:spPr>
          <a:xfrm>
            <a:off x="893700" y="1831450"/>
            <a:ext cx="6462600" cy="4736399"/>
          </a:xfrm>
          <a:prstGeom prst="rect">
            <a:avLst/>
          </a:prstGeom>
          <a:noFill/>
          <a:ln>
            <a:noFill/>
          </a:ln>
        </p:spPr>
        <p:txBody>
          <a:bodyPr lIns="91425" tIns="91425" rIns="91425" bIns="91425" anchor="t" anchorCtr="0"/>
          <a:lstStyle>
            <a:lvl1pPr lvl="0">
              <a:spcBef>
                <a:spcPts val="600"/>
              </a:spcBef>
              <a:buClr>
                <a:srgbClr val="677480"/>
              </a:buClr>
              <a:buSzPct val="100000"/>
              <a:buFont typeface="Lato"/>
              <a:buChar char="▷"/>
              <a:defRPr sz="3000">
                <a:solidFill>
                  <a:srgbClr val="677480"/>
                </a:solidFill>
                <a:latin typeface="Lato"/>
                <a:ea typeface="Lato"/>
                <a:cs typeface="Lato"/>
                <a:sym typeface="Lato"/>
              </a:defRPr>
            </a:lvl1pPr>
            <a:lvl2pPr lvl="1">
              <a:spcBef>
                <a:spcPts val="480"/>
              </a:spcBef>
              <a:buClr>
                <a:srgbClr val="677480"/>
              </a:buClr>
              <a:buSzPct val="100000"/>
              <a:buFont typeface="Lato"/>
              <a:defRPr sz="2400">
                <a:solidFill>
                  <a:srgbClr val="677480"/>
                </a:solidFill>
                <a:latin typeface="Lato"/>
                <a:ea typeface="Lato"/>
                <a:cs typeface="Lato"/>
                <a:sym typeface="Lato"/>
              </a:defRPr>
            </a:lvl2pPr>
            <a:lvl3pPr lvl="2">
              <a:spcBef>
                <a:spcPts val="480"/>
              </a:spcBef>
              <a:buClr>
                <a:srgbClr val="677480"/>
              </a:buClr>
              <a:buSzPct val="100000"/>
              <a:buFont typeface="Lato"/>
              <a:defRPr sz="2400">
                <a:solidFill>
                  <a:srgbClr val="677480"/>
                </a:solidFill>
                <a:latin typeface="Lato"/>
                <a:ea typeface="Lato"/>
                <a:cs typeface="Lato"/>
                <a:sym typeface="Lato"/>
              </a:defRPr>
            </a:lvl3pPr>
            <a:lvl4pPr lvl="3">
              <a:spcBef>
                <a:spcPts val="360"/>
              </a:spcBef>
              <a:buClr>
                <a:srgbClr val="677480"/>
              </a:buClr>
              <a:buSzPct val="100000"/>
              <a:buFont typeface="Lato"/>
              <a:defRPr sz="1800">
                <a:solidFill>
                  <a:srgbClr val="677480"/>
                </a:solidFill>
                <a:latin typeface="Lato"/>
                <a:ea typeface="Lato"/>
                <a:cs typeface="Lato"/>
                <a:sym typeface="Lato"/>
              </a:defRPr>
            </a:lvl4pPr>
            <a:lvl5pPr lvl="4">
              <a:spcBef>
                <a:spcPts val="360"/>
              </a:spcBef>
              <a:buClr>
                <a:srgbClr val="677480"/>
              </a:buClr>
              <a:buSzPct val="100000"/>
              <a:buFont typeface="Lato"/>
              <a:defRPr sz="1800">
                <a:solidFill>
                  <a:srgbClr val="677480"/>
                </a:solidFill>
                <a:latin typeface="Lato"/>
                <a:ea typeface="Lato"/>
                <a:cs typeface="Lato"/>
                <a:sym typeface="Lato"/>
              </a:defRPr>
            </a:lvl5pPr>
            <a:lvl6pPr lvl="5">
              <a:spcBef>
                <a:spcPts val="360"/>
              </a:spcBef>
              <a:buClr>
                <a:srgbClr val="677480"/>
              </a:buClr>
              <a:buSzPct val="100000"/>
              <a:buFont typeface="Lato"/>
              <a:defRPr sz="1800">
                <a:solidFill>
                  <a:srgbClr val="677480"/>
                </a:solidFill>
                <a:latin typeface="Lato"/>
                <a:ea typeface="Lato"/>
                <a:cs typeface="Lato"/>
                <a:sym typeface="Lato"/>
              </a:defRPr>
            </a:lvl6pPr>
            <a:lvl7pPr lvl="6">
              <a:spcBef>
                <a:spcPts val="360"/>
              </a:spcBef>
              <a:buClr>
                <a:srgbClr val="677480"/>
              </a:buClr>
              <a:buSzPct val="100000"/>
              <a:buFont typeface="Lato"/>
              <a:defRPr sz="1800">
                <a:solidFill>
                  <a:srgbClr val="677480"/>
                </a:solidFill>
                <a:latin typeface="Lato"/>
                <a:ea typeface="Lato"/>
                <a:cs typeface="Lato"/>
                <a:sym typeface="Lato"/>
              </a:defRPr>
            </a:lvl7pPr>
            <a:lvl8pPr lvl="7">
              <a:spcBef>
                <a:spcPts val="360"/>
              </a:spcBef>
              <a:buClr>
                <a:srgbClr val="677480"/>
              </a:buClr>
              <a:buSzPct val="100000"/>
              <a:buFont typeface="Lato"/>
              <a:defRPr sz="1800">
                <a:solidFill>
                  <a:srgbClr val="677480"/>
                </a:solidFill>
                <a:latin typeface="Lato"/>
                <a:ea typeface="Lato"/>
                <a:cs typeface="Lato"/>
                <a:sym typeface="Lato"/>
              </a:defRPr>
            </a:lvl8pPr>
            <a:lvl9pPr lvl="8">
              <a:spcBef>
                <a:spcPts val="360"/>
              </a:spcBef>
              <a:buClr>
                <a:srgbClr val="677480"/>
              </a:buClr>
              <a:buSzPct val="100000"/>
              <a:buFont typeface="Lato"/>
              <a:defRPr sz="1800">
                <a:solidFill>
                  <a:srgbClr val="677480"/>
                </a:solidFill>
                <a:latin typeface="Lato"/>
                <a:ea typeface="Lato"/>
                <a:cs typeface="Lato"/>
                <a:sym typeface="Lato"/>
              </a:defRPr>
            </a:lvl9pPr>
          </a:lstStyle>
          <a:p>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8400" y="5715000"/>
            <a:ext cx="2438400" cy="812800"/>
          </a:xfrm>
          <a:prstGeom prst="rect">
            <a:avLst/>
          </a:prstGeom>
        </p:spPr>
      </p:pic>
    </p:spTree>
  </p:cSld>
  <p:clrMap bg1="lt1" tx1="dk1" bg2="dk2" tx2="lt2" accent1="accent1" accent2="accent2" accent3="accent3" accent4="accent4" accent5="accent5" accent6="accent6" hlink="hlink" folHlink="folHlink"/>
  <p:sldLayoutIdLst>
    <p:sldLayoutId id="2147483651" r:id="rId1"/>
    <p:sldLayoutId id="2147483652" r:id="rId2"/>
    <p:sldLayoutId id="2147483654" r:id="rId3"/>
    <p:sldLayoutId id="2147483655"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11.jpe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www.dictionary.com/browse/pain"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hyperlink" Target="http://dx.doi.org/10.1002/14651858.CD003030.pub2" TargetMode="External"/><Relationship Id="rId4" Type="http://schemas.openxmlformats.org/officeDocument/2006/relationships/hyperlink" Target="http://www.cfpc.ca/projectassets/templates/resource.aspx?id=1184&amp;langType=4105"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133600"/>
            <a:ext cx="7848600" cy="1143000"/>
          </a:xfrm>
        </p:spPr>
        <p:txBody>
          <a:bodyPr/>
          <a:lstStyle/>
          <a:p>
            <a:pPr algn="ctr"/>
            <a:r>
              <a:rPr lang="en-US" sz="4800" dirty="0" smtClean="0"/>
              <a:t>Total Pain Documentation in a Palliative Care Community Setting</a:t>
            </a:r>
            <a:endParaRPr lang="en-US" sz="4800" dirty="0"/>
          </a:p>
        </p:txBody>
      </p:sp>
      <p:sp>
        <p:nvSpPr>
          <p:cNvPr id="3" name="TextBox 2"/>
          <p:cNvSpPr txBox="1"/>
          <p:nvPr/>
        </p:nvSpPr>
        <p:spPr>
          <a:xfrm>
            <a:off x="3083169" y="3733800"/>
            <a:ext cx="2895600" cy="2462213"/>
          </a:xfrm>
          <a:prstGeom prst="rect">
            <a:avLst/>
          </a:prstGeom>
          <a:noFill/>
        </p:spPr>
        <p:txBody>
          <a:bodyPr wrap="square" rtlCol="0">
            <a:spAutoFit/>
          </a:bodyPr>
          <a:lstStyle/>
          <a:p>
            <a:pPr algn="ctr"/>
            <a:r>
              <a:rPr lang="en-US" dirty="0" smtClean="0"/>
              <a:t>Presented by</a:t>
            </a:r>
          </a:p>
          <a:p>
            <a:pPr algn="ctr"/>
            <a:endParaRPr lang="en-US" dirty="0"/>
          </a:p>
          <a:p>
            <a:pPr algn="ctr"/>
            <a:r>
              <a:rPr lang="en-US" dirty="0" smtClean="0"/>
              <a:t>Olivia Logan</a:t>
            </a:r>
          </a:p>
          <a:p>
            <a:pPr lvl="1" algn="ctr"/>
            <a:r>
              <a:rPr lang="en-US" dirty="0" smtClean="0"/>
              <a:t>Registered Practical Nurse</a:t>
            </a:r>
          </a:p>
          <a:p>
            <a:pPr lvl="1" algn="ctr"/>
            <a:r>
              <a:rPr lang="en-US" dirty="0" smtClean="0"/>
              <a:t>Visiting Palliative Care Team, Scarborough Region</a:t>
            </a:r>
          </a:p>
          <a:p>
            <a:pPr lvl="1" algn="ctr"/>
            <a:r>
              <a:rPr lang="en-US" dirty="0" smtClean="0"/>
              <a:t>VHA Home Healthcare</a:t>
            </a:r>
          </a:p>
          <a:p>
            <a:pPr lvl="1" algn="ctr"/>
            <a:endParaRPr lang="en-US" dirty="0"/>
          </a:p>
          <a:p>
            <a:pPr algn="ctr"/>
            <a:endParaRPr lang="en-US" dirty="0" smtClean="0"/>
          </a:p>
          <a:p>
            <a:pPr algn="ctr"/>
            <a:endParaRPr lang="en-US" dirty="0"/>
          </a:p>
          <a:p>
            <a:pPr algn="ctr"/>
            <a:r>
              <a:rPr lang="en-US" dirty="0" smtClean="0"/>
              <a:t>March 22, 2018</a:t>
            </a:r>
          </a:p>
        </p:txBody>
      </p:sp>
    </p:spTree>
    <p:extLst>
      <p:ext uri="{BB962C8B-B14F-4D97-AF65-F5344CB8AC3E}">
        <p14:creationId xmlns:p14="http://schemas.microsoft.com/office/powerpoint/2010/main" val="25967065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4" name="Rectangle 3"/>
          <p:cNvSpPr/>
          <p:nvPr/>
        </p:nvSpPr>
        <p:spPr>
          <a:xfrm>
            <a:off x="609600" y="457200"/>
            <a:ext cx="5545108" cy="646331"/>
          </a:xfrm>
          <a:prstGeom prst="rect">
            <a:avLst/>
          </a:prstGeom>
        </p:spPr>
        <p:txBody>
          <a:bodyPr wrap="none">
            <a:spAutoFit/>
          </a:bodyPr>
          <a:lstStyle/>
          <a:p>
            <a:pPr lvl="0"/>
            <a:r>
              <a:rPr lang="en-US" sz="3600" dirty="0" smtClean="0">
                <a:solidFill>
                  <a:srgbClr val="3A81BA">
                    <a:lumMod val="75000"/>
                  </a:srgbClr>
                </a:solidFill>
                <a:latin typeface="Raleway"/>
                <a:sym typeface="Raleway"/>
              </a:rPr>
              <a:t>Implementation Strategies</a:t>
            </a:r>
            <a:endParaRPr lang="en-US" dirty="0"/>
          </a:p>
        </p:txBody>
      </p:sp>
      <p:graphicFrame>
        <p:nvGraphicFramePr>
          <p:cNvPr id="5" name="Diagram 4"/>
          <p:cNvGraphicFramePr/>
          <p:nvPr>
            <p:extLst>
              <p:ext uri="{D42A27DB-BD31-4B8C-83A1-F6EECF244321}">
                <p14:modId xmlns:p14="http://schemas.microsoft.com/office/powerpoint/2010/main" val="1986607254"/>
              </p:ext>
            </p:extLst>
          </p:nvPr>
        </p:nvGraphicFramePr>
        <p:xfrm>
          <a:off x="228600" y="1103531"/>
          <a:ext cx="8763000" cy="47638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767499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228835"/>
            <a:ext cx="4038808" cy="2540131"/>
          </a:xfrm>
          <a:prstGeom prst="rect">
            <a:avLst/>
          </a:prstGeom>
        </p:spPr>
      </p:pic>
      <p:sp>
        <p:nvSpPr>
          <p:cNvPr id="5" name="TextBox 4"/>
          <p:cNvSpPr txBox="1"/>
          <p:nvPr/>
        </p:nvSpPr>
        <p:spPr>
          <a:xfrm>
            <a:off x="2327235" y="457200"/>
            <a:ext cx="4343400" cy="1200329"/>
          </a:xfrm>
          <a:prstGeom prst="rect">
            <a:avLst/>
          </a:prstGeom>
          <a:noFill/>
        </p:spPr>
        <p:txBody>
          <a:bodyPr wrap="square" rtlCol="0">
            <a:spAutoFit/>
          </a:bodyPr>
          <a:lstStyle/>
          <a:p>
            <a:pPr algn="ctr"/>
            <a:r>
              <a:rPr lang="en-US" sz="3600" dirty="0" smtClean="0">
                <a:solidFill>
                  <a:schemeClr val="accent1">
                    <a:lumMod val="75000"/>
                  </a:schemeClr>
                </a:solidFill>
                <a:latin typeface="Raleway"/>
              </a:rPr>
              <a:t>Method #1</a:t>
            </a:r>
          </a:p>
          <a:p>
            <a:pPr algn="ctr"/>
            <a:r>
              <a:rPr lang="en-US" sz="3600" dirty="0" smtClean="0">
                <a:solidFill>
                  <a:schemeClr val="accent1">
                    <a:lumMod val="75000"/>
                  </a:schemeClr>
                </a:solidFill>
                <a:latin typeface="Raleway"/>
              </a:rPr>
              <a:t>Educational Video</a:t>
            </a:r>
            <a:endParaRPr lang="en-US" dirty="0">
              <a:solidFill>
                <a:schemeClr val="accent1">
                  <a:lumMod val="75000"/>
                </a:schemeClr>
              </a:solidFill>
            </a:endParaRPr>
          </a:p>
        </p:txBody>
      </p:sp>
      <p:sp>
        <p:nvSpPr>
          <p:cNvPr id="6" name="TextBox 5"/>
          <p:cNvSpPr txBox="1"/>
          <p:nvPr/>
        </p:nvSpPr>
        <p:spPr>
          <a:xfrm>
            <a:off x="4191208" y="2067739"/>
            <a:ext cx="4876800" cy="2862322"/>
          </a:xfrm>
          <a:prstGeom prst="rect">
            <a:avLst/>
          </a:prstGeom>
          <a:noFill/>
        </p:spPr>
        <p:txBody>
          <a:bodyPr wrap="square" rtlCol="0">
            <a:spAutoFit/>
          </a:bodyPr>
          <a:lstStyle/>
          <a:p>
            <a:pPr marL="285750" indent="-285750">
              <a:buFont typeface="Arial" pitchFamily="34" charset="0"/>
              <a:buChar char="•"/>
            </a:pPr>
            <a:r>
              <a:rPr lang="en-US" sz="2000" dirty="0" smtClean="0">
                <a:solidFill>
                  <a:srgbClr val="0070C0"/>
                </a:solidFill>
                <a:latin typeface="Raleway"/>
              </a:rPr>
              <a:t>Explains difference between pain and total pain</a:t>
            </a:r>
          </a:p>
          <a:p>
            <a:pPr marL="285750" indent="-285750">
              <a:buFont typeface="Arial" pitchFamily="34" charset="0"/>
              <a:buChar char="•"/>
            </a:pPr>
            <a:endParaRPr lang="en-US" sz="2000" dirty="0">
              <a:solidFill>
                <a:srgbClr val="0070C0"/>
              </a:solidFill>
              <a:latin typeface="Raleway"/>
            </a:endParaRPr>
          </a:p>
          <a:p>
            <a:pPr marL="285750" indent="-285750">
              <a:buFont typeface="Arial" pitchFamily="34" charset="0"/>
              <a:buChar char="•"/>
            </a:pPr>
            <a:r>
              <a:rPr lang="en-US" sz="2000" dirty="0" smtClean="0">
                <a:solidFill>
                  <a:srgbClr val="0070C0"/>
                </a:solidFill>
                <a:latin typeface="Raleway"/>
              </a:rPr>
              <a:t>Guides how to use the palliative assessment tool effectively</a:t>
            </a:r>
          </a:p>
          <a:p>
            <a:pPr marL="285750" indent="-285750">
              <a:buFont typeface="Arial" pitchFamily="34" charset="0"/>
              <a:buChar char="•"/>
            </a:pPr>
            <a:endParaRPr lang="en-US" sz="2000" dirty="0" smtClean="0">
              <a:solidFill>
                <a:srgbClr val="0070C0"/>
              </a:solidFill>
              <a:latin typeface="Raleway"/>
            </a:endParaRPr>
          </a:p>
          <a:p>
            <a:pPr marL="285750" indent="-285750">
              <a:buFont typeface="Arial" pitchFamily="34" charset="0"/>
              <a:buChar char="•"/>
            </a:pPr>
            <a:r>
              <a:rPr lang="en-US" sz="2000" dirty="0" smtClean="0">
                <a:solidFill>
                  <a:srgbClr val="0070C0"/>
                </a:solidFill>
                <a:latin typeface="Raleway"/>
              </a:rPr>
              <a:t>Under 10 minutes</a:t>
            </a:r>
          </a:p>
          <a:p>
            <a:pPr marL="285750" indent="-285750">
              <a:buFont typeface="Arial" pitchFamily="34" charset="0"/>
              <a:buChar char="•"/>
            </a:pPr>
            <a:endParaRPr lang="en-US" sz="2000" dirty="0" smtClean="0">
              <a:solidFill>
                <a:srgbClr val="0070C0"/>
              </a:solidFill>
              <a:latin typeface="Raleway"/>
            </a:endParaRPr>
          </a:p>
          <a:p>
            <a:pPr marL="285750" indent="-285750">
              <a:buFont typeface="Arial" pitchFamily="34" charset="0"/>
              <a:buChar char="•"/>
            </a:pPr>
            <a:r>
              <a:rPr lang="en-US" sz="2000" dirty="0" err="1" smtClean="0">
                <a:solidFill>
                  <a:srgbClr val="0070C0"/>
                </a:solidFill>
                <a:latin typeface="Raleway"/>
              </a:rPr>
              <a:t>iLearn</a:t>
            </a:r>
            <a:r>
              <a:rPr lang="en-US" sz="2000" dirty="0" smtClean="0">
                <a:solidFill>
                  <a:srgbClr val="0070C0"/>
                </a:solidFill>
                <a:latin typeface="Raleway"/>
              </a:rPr>
              <a:t>, VHA’s online learning platform</a:t>
            </a:r>
            <a:endParaRPr lang="en-US" sz="2000" dirty="0">
              <a:solidFill>
                <a:srgbClr val="0070C0"/>
              </a:solidFill>
              <a:latin typeface="Raleway"/>
            </a:endParaRPr>
          </a:p>
        </p:txBody>
      </p:sp>
    </p:spTree>
    <p:extLst>
      <p:ext uri="{BB962C8B-B14F-4D97-AF65-F5344CB8AC3E}">
        <p14:creationId xmlns:p14="http://schemas.microsoft.com/office/powerpoint/2010/main" val="15794749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extBox 2"/>
          <p:cNvSpPr txBox="1"/>
          <p:nvPr/>
        </p:nvSpPr>
        <p:spPr>
          <a:xfrm>
            <a:off x="533400" y="228600"/>
            <a:ext cx="4343400" cy="523220"/>
          </a:xfrm>
          <a:prstGeom prst="rect">
            <a:avLst/>
          </a:prstGeom>
          <a:noFill/>
        </p:spPr>
        <p:txBody>
          <a:bodyPr wrap="square" rtlCol="0">
            <a:spAutoFit/>
          </a:bodyPr>
          <a:lstStyle/>
          <a:p>
            <a:endParaRPr lang="en-US" dirty="0" smtClean="0"/>
          </a:p>
          <a:p>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9488"/>
          <a:stretch/>
        </p:blipFill>
        <p:spPr>
          <a:xfrm>
            <a:off x="0" y="1378992"/>
            <a:ext cx="3479118" cy="4334572"/>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 r="1824" b="10256"/>
          <a:stretch/>
        </p:blipFill>
        <p:spPr>
          <a:xfrm>
            <a:off x="5584665" y="1351984"/>
            <a:ext cx="3554512" cy="4343401"/>
          </a:xfrm>
          <a:prstGeom prst="rect">
            <a:avLst/>
          </a:prstGeom>
        </p:spPr>
      </p:pic>
      <p:sp>
        <p:nvSpPr>
          <p:cNvPr id="7" name="Rectangle 6"/>
          <p:cNvSpPr/>
          <p:nvPr/>
        </p:nvSpPr>
        <p:spPr>
          <a:xfrm>
            <a:off x="3048000" y="151655"/>
            <a:ext cx="3236784" cy="1200329"/>
          </a:xfrm>
          <a:prstGeom prst="rect">
            <a:avLst/>
          </a:prstGeom>
        </p:spPr>
        <p:txBody>
          <a:bodyPr wrap="none">
            <a:spAutoFit/>
          </a:bodyPr>
          <a:lstStyle/>
          <a:p>
            <a:pPr algn="ctr"/>
            <a:r>
              <a:rPr lang="en-US" sz="3600" dirty="0" smtClean="0">
                <a:solidFill>
                  <a:srgbClr val="3A81BA">
                    <a:lumMod val="75000"/>
                  </a:srgbClr>
                </a:solidFill>
                <a:latin typeface="Raleway"/>
                <a:sym typeface="Raleway"/>
              </a:rPr>
              <a:t>Method #2</a:t>
            </a:r>
          </a:p>
          <a:p>
            <a:pPr algn="ctr"/>
            <a:r>
              <a:rPr lang="en-US" sz="3600" dirty="0" smtClean="0">
                <a:solidFill>
                  <a:srgbClr val="3A81BA">
                    <a:lumMod val="75000"/>
                  </a:srgbClr>
                </a:solidFill>
                <a:latin typeface="Raleway"/>
                <a:sym typeface="Raleway"/>
              </a:rPr>
              <a:t>Colored Forms</a:t>
            </a:r>
            <a:endParaRPr lang="en-US" dirty="0"/>
          </a:p>
        </p:txBody>
      </p:sp>
      <p:sp>
        <p:nvSpPr>
          <p:cNvPr id="8" name="TextBox 7"/>
          <p:cNvSpPr txBox="1"/>
          <p:nvPr/>
        </p:nvSpPr>
        <p:spPr>
          <a:xfrm>
            <a:off x="3519859" y="2133600"/>
            <a:ext cx="2056125" cy="2800767"/>
          </a:xfrm>
          <a:prstGeom prst="rect">
            <a:avLst/>
          </a:prstGeom>
          <a:noFill/>
        </p:spPr>
        <p:txBody>
          <a:bodyPr wrap="square" rtlCol="0">
            <a:spAutoFit/>
          </a:bodyPr>
          <a:lstStyle/>
          <a:p>
            <a:pPr marL="285750" indent="-285750">
              <a:buFont typeface="Arial" pitchFamily="34" charset="0"/>
              <a:buChar char="•"/>
            </a:pPr>
            <a:endParaRPr lang="en-US" sz="1600" dirty="0" smtClean="0">
              <a:solidFill>
                <a:srgbClr val="0070C0"/>
              </a:solidFill>
              <a:latin typeface="Raleway"/>
            </a:endParaRPr>
          </a:p>
          <a:p>
            <a:pPr marL="285750" indent="-285750">
              <a:buFont typeface="Arial" pitchFamily="34" charset="0"/>
              <a:buChar char="•"/>
            </a:pPr>
            <a:r>
              <a:rPr lang="en-US" sz="2000" dirty="0" smtClean="0">
                <a:solidFill>
                  <a:srgbClr val="0070C0"/>
                </a:solidFill>
                <a:latin typeface="Raleway"/>
              </a:rPr>
              <a:t>Implemented January 15</a:t>
            </a:r>
            <a:r>
              <a:rPr lang="en-US" sz="2000" baseline="30000" dirty="0" smtClean="0">
                <a:solidFill>
                  <a:srgbClr val="0070C0"/>
                </a:solidFill>
                <a:latin typeface="Raleway"/>
              </a:rPr>
              <a:t>th</a:t>
            </a:r>
            <a:r>
              <a:rPr lang="en-US" sz="2000" dirty="0" smtClean="0">
                <a:solidFill>
                  <a:srgbClr val="0070C0"/>
                </a:solidFill>
                <a:latin typeface="Raleway"/>
              </a:rPr>
              <a:t> 2018</a:t>
            </a:r>
          </a:p>
          <a:p>
            <a:endParaRPr lang="en-US" sz="2000" dirty="0" smtClean="0">
              <a:solidFill>
                <a:srgbClr val="0070C0"/>
              </a:solidFill>
              <a:latin typeface="Raleway"/>
            </a:endParaRPr>
          </a:p>
          <a:p>
            <a:pPr marL="285750" indent="-285750">
              <a:buFont typeface="Arial" pitchFamily="34" charset="0"/>
              <a:buChar char="•"/>
            </a:pPr>
            <a:endParaRPr lang="en-US" sz="2000" dirty="0">
              <a:solidFill>
                <a:srgbClr val="0070C0"/>
              </a:solidFill>
              <a:latin typeface="Raleway"/>
            </a:endParaRPr>
          </a:p>
          <a:p>
            <a:pPr marL="285750" indent="-285750">
              <a:buFont typeface="Arial" pitchFamily="34" charset="0"/>
              <a:buChar char="•"/>
            </a:pPr>
            <a:r>
              <a:rPr lang="en-US" sz="2000" dirty="0" smtClean="0">
                <a:solidFill>
                  <a:srgbClr val="0070C0"/>
                </a:solidFill>
                <a:latin typeface="Raleway"/>
              </a:rPr>
              <a:t>Increase visibility of the pain tools</a:t>
            </a:r>
            <a:endParaRPr lang="en-US" sz="2000" dirty="0">
              <a:solidFill>
                <a:srgbClr val="0070C0"/>
              </a:solidFill>
              <a:latin typeface="Raleway"/>
            </a:endParaRPr>
          </a:p>
        </p:txBody>
      </p:sp>
    </p:spTree>
    <p:extLst>
      <p:ext uri="{BB962C8B-B14F-4D97-AF65-F5344CB8AC3E}">
        <p14:creationId xmlns:p14="http://schemas.microsoft.com/office/powerpoint/2010/main" val="29314425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447800"/>
            <a:ext cx="2731672" cy="376006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5400" y="2145208"/>
            <a:ext cx="2767949" cy="38100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0600" y="1462454"/>
            <a:ext cx="3031881" cy="4173295"/>
          </a:xfrm>
          <a:prstGeom prst="rect">
            <a:avLst/>
          </a:prstGeom>
        </p:spPr>
      </p:pic>
      <p:sp>
        <p:nvSpPr>
          <p:cNvPr id="7" name="Oval 6"/>
          <p:cNvSpPr/>
          <p:nvPr/>
        </p:nvSpPr>
        <p:spPr>
          <a:xfrm>
            <a:off x="2171700" y="1298441"/>
            <a:ext cx="1624949" cy="6974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8" name="Oval 7"/>
          <p:cNvSpPr/>
          <p:nvPr/>
        </p:nvSpPr>
        <p:spPr>
          <a:xfrm>
            <a:off x="2845125" y="1995849"/>
            <a:ext cx="1624949" cy="6974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9" name="Oval 8"/>
          <p:cNvSpPr/>
          <p:nvPr/>
        </p:nvSpPr>
        <p:spPr>
          <a:xfrm>
            <a:off x="5181600" y="1509399"/>
            <a:ext cx="1624949" cy="6974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0" name="TextBox 9"/>
          <p:cNvSpPr txBox="1"/>
          <p:nvPr/>
        </p:nvSpPr>
        <p:spPr>
          <a:xfrm>
            <a:off x="609600" y="5631173"/>
            <a:ext cx="3657600" cy="338554"/>
          </a:xfrm>
          <a:prstGeom prst="rect">
            <a:avLst/>
          </a:prstGeom>
          <a:noFill/>
        </p:spPr>
        <p:txBody>
          <a:bodyPr wrap="square" rtlCol="0">
            <a:spAutoFit/>
          </a:bodyPr>
          <a:lstStyle/>
          <a:p>
            <a:pPr algn="ctr"/>
            <a:r>
              <a:rPr lang="en-US" sz="1600" b="1" dirty="0" smtClean="0">
                <a:solidFill>
                  <a:srgbClr val="FF0000"/>
                </a:solidFill>
                <a:latin typeface="Raleway"/>
              </a:rPr>
              <a:t>January 15 – 31 2018</a:t>
            </a:r>
            <a:endParaRPr lang="en-US" sz="1600" b="1" dirty="0">
              <a:solidFill>
                <a:srgbClr val="FF0000"/>
              </a:solidFill>
              <a:latin typeface="Raleway"/>
            </a:endParaRPr>
          </a:p>
        </p:txBody>
      </p:sp>
      <p:sp>
        <p:nvSpPr>
          <p:cNvPr id="11" name="TextBox 10"/>
          <p:cNvSpPr txBox="1"/>
          <p:nvPr/>
        </p:nvSpPr>
        <p:spPr>
          <a:xfrm>
            <a:off x="5059240" y="5297195"/>
            <a:ext cx="2514600" cy="338554"/>
          </a:xfrm>
          <a:prstGeom prst="rect">
            <a:avLst/>
          </a:prstGeom>
          <a:noFill/>
        </p:spPr>
        <p:txBody>
          <a:bodyPr wrap="square" rtlCol="0">
            <a:spAutoFit/>
          </a:bodyPr>
          <a:lstStyle/>
          <a:p>
            <a:r>
              <a:rPr lang="en-US" sz="1600" b="1" dirty="0" smtClean="0">
                <a:solidFill>
                  <a:srgbClr val="FF0000"/>
                </a:solidFill>
                <a:latin typeface="Raleway"/>
              </a:rPr>
              <a:t>February 2</a:t>
            </a:r>
            <a:r>
              <a:rPr lang="en-US" sz="1600" b="1" baseline="30000" dirty="0">
                <a:solidFill>
                  <a:srgbClr val="FF0000"/>
                </a:solidFill>
                <a:latin typeface="Raleway"/>
              </a:rPr>
              <a:t> </a:t>
            </a:r>
            <a:r>
              <a:rPr lang="en-US" sz="1600" b="1" dirty="0" smtClean="0">
                <a:solidFill>
                  <a:srgbClr val="FF0000"/>
                </a:solidFill>
                <a:latin typeface="Raleway"/>
              </a:rPr>
              <a:t>– 23 2018 </a:t>
            </a:r>
            <a:endParaRPr lang="en-US" sz="1600" b="1" dirty="0">
              <a:solidFill>
                <a:srgbClr val="FF0000"/>
              </a:solidFill>
              <a:latin typeface="Raleway"/>
            </a:endParaRPr>
          </a:p>
        </p:txBody>
      </p:sp>
      <p:sp>
        <p:nvSpPr>
          <p:cNvPr id="12" name="Rectangle 11"/>
          <p:cNvSpPr/>
          <p:nvPr/>
        </p:nvSpPr>
        <p:spPr>
          <a:xfrm>
            <a:off x="2679374" y="113954"/>
            <a:ext cx="3954929" cy="1200329"/>
          </a:xfrm>
          <a:prstGeom prst="rect">
            <a:avLst/>
          </a:prstGeom>
        </p:spPr>
        <p:txBody>
          <a:bodyPr wrap="none">
            <a:spAutoFit/>
          </a:bodyPr>
          <a:lstStyle/>
          <a:p>
            <a:pPr algn="ctr"/>
            <a:r>
              <a:rPr lang="en-US" sz="3600" dirty="0" smtClean="0">
                <a:solidFill>
                  <a:srgbClr val="3A81BA">
                    <a:lumMod val="75000"/>
                  </a:srgbClr>
                </a:solidFill>
                <a:latin typeface="Raleway"/>
                <a:sym typeface="Raleway"/>
              </a:rPr>
              <a:t>Method #3</a:t>
            </a:r>
          </a:p>
          <a:p>
            <a:pPr algn="ctr"/>
            <a:r>
              <a:rPr lang="en-US" sz="3600" dirty="0" smtClean="0">
                <a:solidFill>
                  <a:srgbClr val="3A81BA">
                    <a:lumMod val="75000"/>
                  </a:srgbClr>
                </a:solidFill>
                <a:latin typeface="Raleway"/>
                <a:sym typeface="Raleway"/>
              </a:rPr>
              <a:t>Reminder Stickers</a:t>
            </a:r>
            <a:endParaRPr lang="en-US" dirty="0"/>
          </a:p>
        </p:txBody>
      </p:sp>
    </p:spTree>
    <p:extLst>
      <p:ext uri="{BB962C8B-B14F-4D97-AF65-F5344CB8AC3E}">
        <p14:creationId xmlns:p14="http://schemas.microsoft.com/office/powerpoint/2010/main" val="6218912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extBox 2"/>
          <p:cNvSpPr txBox="1"/>
          <p:nvPr/>
        </p:nvSpPr>
        <p:spPr>
          <a:xfrm>
            <a:off x="707712" y="3749457"/>
            <a:ext cx="6400800" cy="738664"/>
          </a:xfrm>
          <a:prstGeom prst="rect">
            <a:avLst/>
          </a:prstGeom>
          <a:noFill/>
        </p:spPr>
        <p:txBody>
          <a:bodyPr wrap="square" rtlCol="0">
            <a:spAutoFit/>
          </a:bodyPr>
          <a:lstStyle/>
          <a:p>
            <a:endParaRPr lang="en-US" dirty="0" smtClean="0"/>
          </a:p>
          <a:p>
            <a:endParaRPr lang="en-US" dirty="0"/>
          </a:p>
          <a:p>
            <a:endParaRPr lang="en-US" dirty="0"/>
          </a:p>
        </p:txBody>
      </p:sp>
      <p:sp>
        <p:nvSpPr>
          <p:cNvPr id="4" name="Rectangle 3"/>
          <p:cNvSpPr/>
          <p:nvPr/>
        </p:nvSpPr>
        <p:spPr>
          <a:xfrm>
            <a:off x="2133601" y="381000"/>
            <a:ext cx="5237331" cy="1200329"/>
          </a:xfrm>
          <a:prstGeom prst="rect">
            <a:avLst/>
          </a:prstGeom>
        </p:spPr>
        <p:txBody>
          <a:bodyPr wrap="none">
            <a:spAutoFit/>
          </a:bodyPr>
          <a:lstStyle/>
          <a:p>
            <a:pPr lvl="0" algn="ctr"/>
            <a:r>
              <a:rPr lang="en-US" sz="3600" dirty="0" smtClean="0">
                <a:solidFill>
                  <a:srgbClr val="3A81BA">
                    <a:lumMod val="75000"/>
                  </a:srgbClr>
                </a:solidFill>
                <a:latin typeface="Raleway"/>
              </a:rPr>
              <a:t>Method #4</a:t>
            </a:r>
          </a:p>
          <a:p>
            <a:pPr lvl="0" algn="ctr"/>
            <a:r>
              <a:rPr lang="en-US" sz="3600" dirty="0" smtClean="0">
                <a:solidFill>
                  <a:srgbClr val="3A81BA">
                    <a:lumMod val="75000"/>
                  </a:srgbClr>
                </a:solidFill>
                <a:latin typeface="Raleway"/>
              </a:rPr>
              <a:t>Communication Strategy</a:t>
            </a:r>
            <a:endParaRPr lang="en-US" dirty="0">
              <a:solidFill>
                <a:srgbClr val="3A81BA">
                  <a:lumMod val="75000"/>
                </a:srgbClr>
              </a:solidFill>
            </a:endParaRPr>
          </a:p>
        </p:txBody>
      </p:sp>
      <p:graphicFrame>
        <p:nvGraphicFramePr>
          <p:cNvPr id="5" name="Diagram 4"/>
          <p:cNvGraphicFramePr/>
          <p:nvPr>
            <p:extLst>
              <p:ext uri="{D42A27DB-BD31-4B8C-83A1-F6EECF244321}">
                <p14:modId xmlns:p14="http://schemas.microsoft.com/office/powerpoint/2010/main" val="1221477587"/>
              </p:ext>
            </p:extLst>
          </p:nvPr>
        </p:nvGraphicFramePr>
        <p:xfrm>
          <a:off x="707712" y="1524000"/>
          <a:ext cx="8207688" cy="46876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959859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graphicFrame>
        <p:nvGraphicFramePr>
          <p:cNvPr id="5" name="Chart 4"/>
          <p:cNvGraphicFramePr/>
          <p:nvPr>
            <p:extLst>
              <p:ext uri="{D42A27DB-BD31-4B8C-83A1-F6EECF244321}">
                <p14:modId xmlns:p14="http://schemas.microsoft.com/office/powerpoint/2010/main" val="691421317"/>
              </p:ext>
            </p:extLst>
          </p:nvPr>
        </p:nvGraphicFramePr>
        <p:xfrm>
          <a:off x="14942553" y="8816038"/>
          <a:ext cx="10893258" cy="10661003"/>
        </p:xfrm>
        <a:graphic>
          <a:graphicData uri="http://schemas.openxmlformats.org/drawingml/2006/chart">
            <c:chart xmlns:c="http://schemas.openxmlformats.org/drawingml/2006/chart" xmlns:r="http://schemas.openxmlformats.org/officeDocument/2006/relationships" r:id="rId3"/>
          </a:graphicData>
        </a:graphic>
      </p:graphicFrame>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1582" y="1828800"/>
            <a:ext cx="4381500" cy="4288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533400" y="249701"/>
            <a:ext cx="8366393" cy="646331"/>
          </a:xfrm>
          <a:prstGeom prst="rect">
            <a:avLst/>
          </a:prstGeom>
        </p:spPr>
        <p:txBody>
          <a:bodyPr wrap="none">
            <a:spAutoFit/>
          </a:bodyPr>
          <a:lstStyle/>
          <a:p>
            <a:pPr lvl="0"/>
            <a:r>
              <a:rPr lang="en-US" sz="3600" dirty="0" smtClean="0">
                <a:solidFill>
                  <a:srgbClr val="3A81BA">
                    <a:lumMod val="75000"/>
                  </a:srgbClr>
                </a:solidFill>
                <a:latin typeface="Raleway"/>
              </a:rPr>
              <a:t>Results of Assessment Tool Completion</a:t>
            </a:r>
            <a:endParaRPr lang="en-US" dirty="0">
              <a:solidFill>
                <a:srgbClr val="3A81BA">
                  <a:lumMod val="75000"/>
                </a:srgbClr>
              </a:solidFill>
            </a:endParaRPr>
          </a:p>
        </p:txBody>
      </p:sp>
      <p:sp>
        <p:nvSpPr>
          <p:cNvPr id="8" name="TextBox 7"/>
          <p:cNvSpPr txBox="1"/>
          <p:nvPr/>
        </p:nvSpPr>
        <p:spPr>
          <a:xfrm>
            <a:off x="253624" y="2971800"/>
            <a:ext cx="1524000" cy="1169551"/>
          </a:xfrm>
          <a:prstGeom prst="rect">
            <a:avLst/>
          </a:prstGeom>
          <a:noFill/>
        </p:spPr>
        <p:txBody>
          <a:bodyPr wrap="square" rtlCol="0">
            <a:spAutoFit/>
          </a:bodyPr>
          <a:lstStyle/>
          <a:p>
            <a:r>
              <a:rPr lang="en-US" dirty="0" smtClean="0"/>
              <a:t>Percentage of charts using pain and palliative assessment tools</a:t>
            </a:r>
            <a:endParaRPr lang="en-US" dirty="0"/>
          </a:p>
        </p:txBody>
      </p:sp>
      <p:sp>
        <p:nvSpPr>
          <p:cNvPr id="9" name="TextBox 8"/>
          <p:cNvSpPr txBox="1"/>
          <p:nvPr/>
        </p:nvSpPr>
        <p:spPr>
          <a:xfrm>
            <a:off x="2286000" y="990600"/>
            <a:ext cx="5181600" cy="1323439"/>
          </a:xfrm>
          <a:prstGeom prst="rect">
            <a:avLst/>
          </a:prstGeom>
          <a:noFill/>
        </p:spPr>
        <p:txBody>
          <a:bodyPr wrap="square" rtlCol="0">
            <a:spAutoFit/>
          </a:bodyPr>
          <a:lstStyle/>
          <a:p>
            <a:pPr algn="ctr"/>
            <a:r>
              <a:rPr lang="en-US" sz="2000" b="1" dirty="0" smtClean="0"/>
              <a:t>Percentage of 26 Discharged Palliative Care Nursing Charts from the Scarborough Region using the Pain and Palliative Assessment Tools</a:t>
            </a:r>
            <a:endParaRPr lang="en-US" sz="2000" b="1" dirty="0"/>
          </a:p>
        </p:txBody>
      </p:sp>
    </p:spTree>
    <p:extLst>
      <p:ext uri="{BB962C8B-B14F-4D97-AF65-F5344CB8AC3E}">
        <p14:creationId xmlns:p14="http://schemas.microsoft.com/office/powerpoint/2010/main" val="30830669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4" name="Rectangle 3"/>
          <p:cNvSpPr/>
          <p:nvPr/>
        </p:nvSpPr>
        <p:spPr>
          <a:xfrm>
            <a:off x="1219200" y="652118"/>
            <a:ext cx="6596678" cy="646331"/>
          </a:xfrm>
          <a:prstGeom prst="rect">
            <a:avLst/>
          </a:prstGeom>
        </p:spPr>
        <p:txBody>
          <a:bodyPr wrap="none">
            <a:spAutoFit/>
          </a:bodyPr>
          <a:lstStyle/>
          <a:p>
            <a:r>
              <a:rPr lang="en-US" sz="3600" dirty="0" smtClean="0">
                <a:solidFill>
                  <a:srgbClr val="3A81BA">
                    <a:lumMod val="75000"/>
                  </a:srgbClr>
                </a:solidFill>
                <a:latin typeface="Raleway"/>
              </a:rPr>
              <a:t>Facilitators                    Barriers</a:t>
            </a:r>
            <a:endParaRPr lang="en-US" dirty="0"/>
          </a:p>
        </p:txBody>
      </p:sp>
      <p:sp>
        <p:nvSpPr>
          <p:cNvPr id="5" name="TextBox 4"/>
          <p:cNvSpPr txBox="1"/>
          <p:nvPr/>
        </p:nvSpPr>
        <p:spPr>
          <a:xfrm>
            <a:off x="1219200" y="1562754"/>
            <a:ext cx="4191000" cy="338554"/>
          </a:xfrm>
          <a:prstGeom prst="rect">
            <a:avLst/>
          </a:prstGeom>
          <a:noFill/>
        </p:spPr>
        <p:txBody>
          <a:bodyPr wrap="square" rtlCol="0">
            <a:spAutoFit/>
          </a:bodyPr>
          <a:lstStyle/>
          <a:p>
            <a:pPr marL="285750" indent="-285750">
              <a:buFont typeface="Arial" pitchFamily="34" charset="0"/>
              <a:buChar char="•"/>
            </a:pPr>
            <a:endParaRPr lang="en-US" sz="1600" dirty="0"/>
          </a:p>
        </p:txBody>
      </p:sp>
      <p:sp>
        <p:nvSpPr>
          <p:cNvPr id="3" name="Rectangular Callout 2"/>
          <p:cNvSpPr/>
          <p:nvPr/>
        </p:nvSpPr>
        <p:spPr>
          <a:xfrm>
            <a:off x="230357" y="1562754"/>
            <a:ext cx="4419600" cy="2895600"/>
          </a:xfrm>
          <a:prstGeom prst="wedgeRectCallout">
            <a:avLst>
              <a:gd name="adj1" fmla="val -20833"/>
              <a:gd name="adj2" fmla="val 72493"/>
            </a:avLst>
          </a:prstGeom>
          <a:solidFill>
            <a:srgbClr val="FF00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600" dirty="0" smtClean="0">
              <a:solidFill>
                <a:schemeClr val="bg1"/>
              </a:solidFill>
              <a:cs typeface="Arial"/>
            </a:endParaRPr>
          </a:p>
          <a:p>
            <a:pPr marL="285750" lvl="0" indent="-285750">
              <a:buFont typeface="Arial" pitchFamily="34" charset="0"/>
              <a:buChar char="•"/>
            </a:pPr>
            <a:r>
              <a:rPr lang="en-US" sz="2000" b="1" dirty="0" smtClean="0">
                <a:solidFill>
                  <a:schemeClr val="bg1"/>
                </a:solidFill>
                <a:cs typeface="Arial"/>
              </a:rPr>
              <a:t>Pink forms easy to locate and stands out</a:t>
            </a:r>
          </a:p>
          <a:p>
            <a:pPr lvl="0"/>
            <a:endParaRPr lang="en-US" sz="2000" b="1" dirty="0" smtClean="0">
              <a:solidFill>
                <a:schemeClr val="bg1"/>
              </a:solidFill>
              <a:cs typeface="Arial"/>
            </a:endParaRPr>
          </a:p>
          <a:p>
            <a:pPr marL="285750" lvl="0" indent="-285750">
              <a:buFont typeface="Arial" pitchFamily="34" charset="0"/>
              <a:buChar char="•"/>
            </a:pPr>
            <a:r>
              <a:rPr lang="en-US" sz="2000" b="1" dirty="0" smtClean="0">
                <a:solidFill>
                  <a:schemeClr val="bg1"/>
                </a:solidFill>
                <a:cs typeface="Arial"/>
              </a:rPr>
              <a:t>Able to retrieve specific details in a structured format</a:t>
            </a:r>
          </a:p>
          <a:p>
            <a:pPr marL="285750" lvl="0" indent="-285750">
              <a:buFont typeface="Arial" pitchFamily="34" charset="0"/>
              <a:buChar char="•"/>
            </a:pPr>
            <a:endParaRPr lang="en-US" sz="2000" b="1" dirty="0" smtClean="0">
              <a:solidFill>
                <a:schemeClr val="bg1"/>
              </a:solidFill>
              <a:cs typeface="Arial"/>
            </a:endParaRPr>
          </a:p>
          <a:p>
            <a:pPr marL="285750" lvl="0" indent="-285750">
              <a:buFont typeface="Arial" pitchFamily="34" charset="0"/>
              <a:buChar char="•"/>
            </a:pPr>
            <a:r>
              <a:rPr lang="en-US" sz="2000" b="1" dirty="0" smtClean="0">
                <a:solidFill>
                  <a:schemeClr val="bg1"/>
                </a:solidFill>
                <a:cs typeface="Arial"/>
              </a:rPr>
              <a:t>Educational video is remotely accessible</a:t>
            </a:r>
          </a:p>
          <a:p>
            <a:pPr marL="285750" lvl="0" indent="-285750">
              <a:buFont typeface="Arial" pitchFamily="34" charset="0"/>
              <a:buChar char="•"/>
            </a:pPr>
            <a:endParaRPr lang="en-US" sz="2000" b="1" dirty="0">
              <a:solidFill>
                <a:schemeClr val="bg1"/>
              </a:solidFill>
              <a:cs typeface="Arial"/>
            </a:endParaRPr>
          </a:p>
        </p:txBody>
      </p:sp>
      <p:sp>
        <p:nvSpPr>
          <p:cNvPr id="9" name="Rectangular Callout 8"/>
          <p:cNvSpPr/>
          <p:nvPr/>
        </p:nvSpPr>
        <p:spPr>
          <a:xfrm>
            <a:off x="4662497" y="1870927"/>
            <a:ext cx="4419600" cy="3198680"/>
          </a:xfrm>
          <a:prstGeom prst="wedgeRectCallout">
            <a:avLst>
              <a:gd name="adj1" fmla="val -20571"/>
              <a:gd name="adj2" fmla="val 78889"/>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600" dirty="0">
              <a:solidFill>
                <a:schemeClr val="bg1"/>
              </a:solidFill>
              <a:cs typeface="Arial"/>
            </a:endParaRPr>
          </a:p>
          <a:p>
            <a:pPr marL="285750" lvl="0" indent="-285750">
              <a:buFont typeface="Arial" pitchFamily="34" charset="0"/>
              <a:buChar char="•"/>
            </a:pPr>
            <a:r>
              <a:rPr lang="en-US" sz="2000" b="1" dirty="0">
                <a:solidFill>
                  <a:schemeClr val="bg1"/>
                </a:solidFill>
                <a:cs typeface="Arial"/>
              </a:rPr>
              <a:t>Time restriction to complete both forms upon first nursing admission assessment</a:t>
            </a:r>
          </a:p>
          <a:p>
            <a:pPr marL="285750" lvl="0" indent="-285750">
              <a:buFont typeface="Arial" pitchFamily="34" charset="0"/>
              <a:buChar char="•"/>
            </a:pPr>
            <a:endParaRPr lang="en-US" sz="2000" b="1" dirty="0">
              <a:solidFill>
                <a:schemeClr val="bg1"/>
              </a:solidFill>
              <a:cs typeface="Arial"/>
            </a:endParaRPr>
          </a:p>
          <a:p>
            <a:pPr marL="285750" lvl="0" indent="-285750">
              <a:buFont typeface="Arial" pitchFamily="34" charset="0"/>
              <a:buChar char="•"/>
            </a:pPr>
            <a:r>
              <a:rPr lang="en-US" sz="2000" b="1" dirty="0" smtClean="0">
                <a:solidFill>
                  <a:schemeClr val="bg1"/>
                </a:solidFill>
                <a:cs typeface="Arial"/>
              </a:rPr>
              <a:t>Confusion where to locate educational video</a:t>
            </a:r>
          </a:p>
          <a:p>
            <a:pPr marL="285750" lvl="0" indent="-285750">
              <a:buFont typeface="Arial" pitchFamily="34" charset="0"/>
              <a:buChar char="•"/>
            </a:pPr>
            <a:endParaRPr lang="en-US" sz="2000" b="1" dirty="0">
              <a:solidFill>
                <a:schemeClr val="bg1"/>
              </a:solidFill>
              <a:cs typeface="Arial"/>
            </a:endParaRPr>
          </a:p>
          <a:p>
            <a:pPr marL="285750" lvl="0" indent="-285750">
              <a:buFont typeface="Arial" pitchFamily="34" charset="0"/>
              <a:buChar char="•"/>
            </a:pPr>
            <a:r>
              <a:rPr lang="en-US" sz="2000" b="1" dirty="0">
                <a:solidFill>
                  <a:schemeClr val="bg1"/>
                </a:solidFill>
                <a:cs typeface="Arial"/>
              </a:rPr>
              <a:t>Difficulty accessing forgotten username and password to enter </a:t>
            </a:r>
            <a:r>
              <a:rPr lang="en-US" sz="2000" b="1" dirty="0" err="1" smtClean="0">
                <a:solidFill>
                  <a:schemeClr val="bg1"/>
                </a:solidFill>
                <a:cs typeface="Arial"/>
              </a:rPr>
              <a:t>iLearn</a:t>
            </a:r>
            <a:endParaRPr lang="en-US" sz="2000" b="1" dirty="0" smtClean="0">
              <a:solidFill>
                <a:schemeClr val="bg1"/>
              </a:solidFill>
              <a:cs typeface="Arial"/>
            </a:endParaRPr>
          </a:p>
          <a:p>
            <a:pPr marL="285750" lvl="0" indent="-285750">
              <a:buFont typeface="Arial" pitchFamily="34" charset="0"/>
              <a:buChar char="•"/>
            </a:pPr>
            <a:endParaRPr lang="en-US" sz="2000" b="1" dirty="0">
              <a:solidFill>
                <a:schemeClr val="bg1"/>
              </a:solidFill>
              <a:cs typeface="Arial"/>
            </a:endParaRPr>
          </a:p>
        </p:txBody>
      </p:sp>
    </p:spTree>
    <p:extLst>
      <p:ext uri="{BB962C8B-B14F-4D97-AF65-F5344CB8AC3E}">
        <p14:creationId xmlns:p14="http://schemas.microsoft.com/office/powerpoint/2010/main" val="8540317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Rectangle 2"/>
          <p:cNvSpPr/>
          <p:nvPr/>
        </p:nvSpPr>
        <p:spPr>
          <a:xfrm>
            <a:off x="3200400" y="228600"/>
            <a:ext cx="2467342" cy="646331"/>
          </a:xfrm>
          <a:prstGeom prst="rect">
            <a:avLst/>
          </a:prstGeom>
        </p:spPr>
        <p:txBody>
          <a:bodyPr wrap="none">
            <a:spAutoFit/>
          </a:bodyPr>
          <a:lstStyle/>
          <a:p>
            <a:r>
              <a:rPr lang="en-US" sz="3600" dirty="0" smtClean="0">
                <a:solidFill>
                  <a:srgbClr val="3A81BA">
                    <a:lumMod val="75000"/>
                  </a:srgbClr>
                </a:solidFill>
                <a:latin typeface="Raleway"/>
              </a:rPr>
              <a:t>Conclusion</a:t>
            </a:r>
            <a:endParaRPr lang="en-US" dirty="0"/>
          </a:p>
        </p:txBody>
      </p:sp>
      <p:sp>
        <p:nvSpPr>
          <p:cNvPr id="4" name="Oval 3"/>
          <p:cNvSpPr/>
          <p:nvPr/>
        </p:nvSpPr>
        <p:spPr>
          <a:xfrm>
            <a:off x="104172" y="1143000"/>
            <a:ext cx="2971800" cy="1752600"/>
          </a:xfrm>
          <a:prstGeom prst="ellipse">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66"/>
              </a:solidFill>
            </a:endParaRPr>
          </a:p>
        </p:txBody>
      </p:sp>
      <p:sp>
        <p:nvSpPr>
          <p:cNvPr id="5" name="Oval 4"/>
          <p:cNvSpPr/>
          <p:nvPr/>
        </p:nvSpPr>
        <p:spPr>
          <a:xfrm>
            <a:off x="2936111" y="1201593"/>
            <a:ext cx="3080796" cy="1765622"/>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66"/>
              </a:solidFill>
            </a:endParaRPr>
          </a:p>
        </p:txBody>
      </p:sp>
      <p:sp>
        <p:nvSpPr>
          <p:cNvPr id="6" name="Oval 5"/>
          <p:cNvSpPr/>
          <p:nvPr/>
        </p:nvSpPr>
        <p:spPr>
          <a:xfrm>
            <a:off x="6005332" y="1222091"/>
            <a:ext cx="2986268" cy="1745123"/>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66"/>
              </a:solidFill>
            </a:endParaRPr>
          </a:p>
        </p:txBody>
      </p:sp>
      <p:sp>
        <p:nvSpPr>
          <p:cNvPr id="7" name="TextBox 6"/>
          <p:cNvSpPr txBox="1"/>
          <p:nvPr/>
        </p:nvSpPr>
        <p:spPr>
          <a:xfrm>
            <a:off x="510733" y="1757690"/>
            <a:ext cx="2286000" cy="523220"/>
          </a:xfrm>
          <a:prstGeom prst="rect">
            <a:avLst/>
          </a:prstGeom>
          <a:noFill/>
        </p:spPr>
        <p:txBody>
          <a:bodyPr wrap="square" rtlCol="0">
            <a:spAutoFit/>
          </a:bodyPr>
          <a:lstStyle/>
          <a:p>
            <a:r>
              <a:rPr lang="en-US" sz="2800" dirty="0" smtClean="0"/>
              <a:t>Next Steps</a:t>
            </a:r>
            <a:endParaRPr lang="en-US" sz="2800" dirty="0"/>
          </a:p>
        </p:txBody>
      </p:sp>
      <p:sp>
        <p:nvSpPr>
          <p:cNvPr id="8" name="TextBox 7"/>
          <p:cNvSpPr txBox="1"/>
          <p:nvPr/>
        </p:nvSpPr>
        <p:spPr>
          <a:xfrm>
            <a:off x="2936111" y="1757690"/>
            <a:ext cx="3200400" cy="523220"/>
          </a:xfrm>
          <a:prstGeom prst="rect">
            <a:avLst/>
          </a:prstGeom>
          <a:noFill/>
        </p:spPr>
        <p:txBody>
          <a:bodyPr wrap="square" rtlCol="0">
            <a:spAutoFit/>
          </a:bodyPr>
          <a:lstStyle/>
          <a:p>
            <a:r>
              <a:rPr lang="en-US" sz="2800" dirty="0" smtClean="0"/>
              <a:t>Recommendations</a:t>
            </a:r>
            <a:endParaRPr lang="en-US" sz="2800" dirty="0"/>
          </a:p>
        </p:txBody>
      </p:sp>
      <p:sp>
        <p:nvSpPr>
          <p:cNvPr id="9" name="TextBox 8"/>
          <p:cNvSpPr txBox="1"/>
          <p:nvPr/>
        </p:nvSpPr>
        <p:spPr>
          <a:xfrm>
            <a:off x="6203066" y="1647500"/>
            <a:ext cx="2590800" cy="954107"/>
          </a:xfrm>
          <a:prstGeom prst="rect">
            <a:avLst/>
          </a:prstGeom>
          <a:noFill/>
        </p:spPr>
        <p:txBody>
          <a:bodyPr wrap="square" rtlCol="0">
            <a:spAutoFit/>
          </a:bodyPr>
          <a:lstStyle/>
          <a:p>
            <a:pPr algn="ctr"/>
            <a:r>
              <a:rPr lang="en-US" sz="2800" dirty="0" smtClean="0"/>
              <a:t>Sustainability Plan</a:t>
            </a:r>
            <a:endParaRPr lang="en-US" sz="2800" dirty="0"/>
          </a:p>
        </p:txBody>
      </p:sp>
      <p:sp>
        <p:nvSpPr>
          <p:cNvPr id="10" name="TextBox 9"/>
          <p:cNvSpPr txBox="1"/>
          <p:nvPr/>
        </p:nvSpPr>
        <p:spPr>
          <a:xfrm>
            <a:off x="254643" y="2967215"/>
            <a:ext cx="2542090" cy="2246769"/>
          </a:xfrm>
          <a:prstGeom prst="rect">
            <a:avLst/>
          </a:prstGeom>
          <a:noFill/>
        </p:spPr>
        <p:txBody>
          <a:bodyPr wrap="square" rtlCol="0">
            <a:spAutoFit/>
          </a:bodyPr>
          <a:lstStyle/>
          <a:p>
            <a:pPr marL="285750" lvl="0" indent="-285750">
              <a:buFont typeface="Arial" pitchFamily="34" charset="0"/>
              <a:buChar char="•"/>
            </a:pPr>
            <a:r>
              <a:rPr lang="en-US" sz="1800" dirty="0"/>
              <a:t>Continue using pink paper for pain </a:t>
            </a:r>
            <a:r>
              <a:rPr lang="en-US" sz="1800" dirty="0" smtClean="0"/>
              <a:t>tools</a:t>
            </a:r>
          </a:p>
          <a:p>
            <a:pPr marL="285750" lvl="0" indent="-285750">
              <a:buFont typeface="Arial" pitchFamily="34" charset="0"/>
              <a:buChar char="•"/>
            </a:pPr>
            <a:endParaRPr lang="en-US" sz="1800" dirty="0"/>
          </a:p>
          <a:p>
            <a:pPr marL="285750" lvl="0" indent="-285750">
              <a:buFont typeface="Arial" pitchFamily="34" charset="0"/>
              <a:buChar char="•"/>
            </a:pPr>
            <a:r>
              <a:rPr lang="en-US" sz="1800" dirty="0"/>
              <a:t>Continue developing newly organized palliative chart structure</a:t>
            </a:r>
          </a:p>
          <a:p>
            <a:pPr marL="285750" indent="-285750">
              <a:buFont typeface="Arial" pitchFamily="34" charset="0"/>
              <a:buChar char="•"/>
            </a:pPr>
            <a:endParaRPr lang="en-US" dirty="0"/>
          </a:p>
        </p:txBody>
      </p:sp>
      <p:sp>
        <p:nvSpPr>
          <p:cNvPr id="11" name="Rectangle 10"/>
          <p:cNvSpPr/>
          <p:nvPr/>
        </p:nvSpPr>
        <p:spPr>
          <a:xfrm>
            <a:off x="2936111" y="2967215"/>
            <a:ext cx="3200400" cy="2031325"/>
          </a:xfrm>
          <a:prstGeom prst="rect">
            <a:avLst/>
          </a:prstGeom>
        </p:spPr>
        <p:txBody>
          <a:bodyPr wrap="square">
            <a:spAutoFit/>
          </a:bodyPr>
          <a:lstStyle/>
          <a:p>
            <a:pPr marL="285750" lvl="0" indent="-285750">
              <a:buFont typeface="Arial" pitchFamily="34" charset="0"/>
              <a:buChar char="•"/>
            </a:pPr>
            <a:r>
              <a:rPr lang="en-US" sz="1800" dirty="0"/>
              <a:t>New hires gain exposure to pink forms during training by Clinical </a:t>
            </a:r>
            <a:r>
              <a:rPr lang="en-US" sz="1800" dirty="0" smtClean="0"/>
              <a:t>Lead</a:t>
            </a:r>
          </a:p>
          <a:p>
            <a:pPr marL="285750" lvl="0" indent="-285750">
              <a:buFont typeface="Arial" pitchFamily="34" charset="0"/>
              <a:buChar char="•"/>
            </a:pPr>
            <a:endParaRPr lang="en-US" sz="1800" dirty="0"/>
          </a:p>
          <a:p>
            <a:pPr marL="285750" lvl="0" indent="-285750">
              <a:buFont typeface="Arial" pitchFamily="34" charset="0"/>
              <a:buChar char="•"/>
            </a:pPr>
            <a:r>
              <a:rPr lang="en-US" sz="1800" dirty="0"/>
              <a:t>Create a “Part 2” case scenario video, as requested by nursing staff</a:t>
            </a:r>
          </a:p>
        </p:txBody>
      </p:sp>
      <p:sp>
        <p:nvSpPr>
          <p:cNvPr id="12" name="Rectangle 11"/>
          <p:cNvSpPr/>
          <p:nvPr/>
        </p:nvSpPr>
        <p:spPr>
          <a:xfrm>
            <a:off x="5978324" y="2967214"/>
            <a:ext cx="3211975" cy="2031325"/>
          </a:xfrm>
          <a:prstGeom prst="rect">
            <a:avLst/>
          </a:prstGeom>
        </p:spPr>
        <p:txBody>
          <a:bodyPr wrap="square">
            <a:spAutoFit/>
          </a:bodyPr>
          <a:lstStyle/>
          <a:p>
            <a:pPr marL="285750" lvl="0" indent="-285750">
              <a:buFont typeface="Arial" pitchFamily="34" charset="0"/>
              <a:buChar char="•"/>
            </a:pPr>
            <a:r>
              <a:rPr lang="en-US" sz="1800" dirty="0"/>
              <a:t>Pink forms financially feasible (3$/1000 pages)</a:t>
            </a:r>
          </a:p>
          <a:p>
            <a:pPr marL="285750" lvl="0" indent="-285750">
              <a:buFont typeface="Arial" pitchFamily="34" charset="0"/>
              <a:buChar char="•"/>
            </a:pPr>
            <a:r>
              <a:rPr lang="en-US" sz="1800" dirty="0"/>
              <a:t>Educational video now mandatory for all new palliative team hires and automated emails sent for annual review</a:t>
            </a:r>
          </a:p>
        </p:txBody>
      </p:sp>
    </p:spTree>
    <p:extLst>
      <p:ext uri="{BB962C8B-B14F-4D97-AF65-F5344CB8AC3E}">
        <p14:creationId xmlns:p14="http://schemas.microsoft.com/office/powerpoint/2010/main" val="290825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pic>
        <p:nvPicPr>
          <p:cNvPr id="1027" name="Picture 3" descr="C:\Program Files (x86)\Microsoft Office\MEDIA\CAGCAT10\j0229389.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52400"/>
            <a:ext cx="6477000" cy="56218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1447800"/>
            <a:ext cx="5602287" cy="372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82773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Shape 83"/>
          <p:cNvSpPr txBox="1">
            <a:spLocks noGrp="1"/>
          </p:cNvSpPr>
          <p:nvPr>
            <p:ph type="title"/>
          </p:nvPr>
        </p:nvSpPr>
        <p:spPr>
          <a:xfrm>
            <a:off x="757949" y="-304800"/>
            <a:ext cx="7628100" cy="1143000"/>
          </a:xfrm>
          <a:prstGeom prst="rect">
            <a:avLst/>
          </a:prstGeom>
        </p:spPr>
        <p:txBody>
          <a:bodyPr lIns="91425" tIns="91425" rIns="91425" bIns="91425" anchor="b" anchorCtr="0">
            <a:noAutofit/>
          </a:bodyPr>
          <a:lstStyle/>
          <a:p>
            <a:pPr lvl="0" algn="ctr" rtl="0">
              <a:spcBef>
                <a:spcPts val="0"/>
              </a:spcBef>
              <a:buNone/>
            </a:pPr>
            <a:r>
              <a:rPr lang="en" dirty="0" smtClean="0">
                <a:solidFill>
                  <a:schemeClr val="accent1">
                    <a:lumMod val="75000"/>
                  </a:schemeClr>
                </a:solidFill>
              </a:rPr>
              <a:t>Acknowledgements</a:t>
            </a:r>
            <a:endParaRPr lang="en" dirty="0">
              <a:solidFill>
                <a:schemeClr val="accent1">
                  <a:lumMod val="75000"/>
                </a:schemeClr>
              </a:solidFill>
            </a:endParaRPr>
          </a:p>
        </p:txBody>
      </p:sp>
      <p:sp>
        <p:nvSpPr>
          <p:cNvPr id="2" name="TextBox 1"/>
          <p:cNvSpPr txBox="1"/>
          <p:nvPr/>
        </p:nvSpPr>
        <p:spPr>
          <a:xfrm>
            <a:off x="304800" y="762000"/>
            <a:ext cx="8534399" cy="5791907"/>
          </a:xfrm>
          <a:prstGeom prst="rect">
            <a:avLst/>
          </a:prstGeom>
          <a:noFill/>
        </p:spPr>
        <p:txBody>
          <a:bodyPr wrap="square" rtlCol="0">
            <a:spAutoFit/>
          </a:bodyPr>
          <a:lstStyle/>
          <a:p>
            <a:pPr marL="457200" lvl="0" indent="-457200" defTabSz="4596522">
              <a:lnSpc>
                <a:spcPct val="150000"/>
              </a:lnSpc>
              <a:buFont typeface="Arial" charset="0"/>
              <a:buChar char="•"/>
            </a:pPr>
            <a:r>
              <a:rPr lang="en-US" sz="2500" kern="1200" dirty="0">
                <a:solidFill>
                  <a:srgbClr val="0070C0"/>
                </a:solidFill>
                <a:latin typeface="Raleway"/>
                <a:ea typeface="+mn-ea"/>
                <a:cs typeface="+mn-cs"/>
              </a:rPr>
              <a:t>Kathryn Nichol, RN PhD, VP BPRE &amp; CEO</a:t>
            </a:r>
          </a:p>
          <a:p>
            <a:pPr marL="457200" lvl="0" indent="-457200" defTabSz="4596522">
              <a:lnSpc>
                <a:spcPct val="150000"/>
              </a:lnSpc>
              <a:buFont typeface="Arial" charset="0"/>
              <a:buChar char="•"/>
            </a:pPr>
            <a:r>
              <a:rPr lang="en-US" sz="2500" kern="1200" dirty="0">
                <a:solidFill>
                  <a:srgbClr val="0070C0"/>
                </a:solidFill>
                <a:latin typeface="Raleway"/>
                <a:ea typeface="+mn-ea"/>
                <a:cs typeface="+mn-cs"/>
              </a:rPr>
              <a:t>Sandra McKay, Manager, Research</a:t>
            </a:r>
          </a:p>
          <a:p>
            <a:pPr marL="457200" lvl="0" indent="-457200" defTabSz="4596522">
              <a:lnSpc>
                <a:spcPct val="150000"/>
              </a:lnSpc>
              <a:buFont typeface="Arial" charset="0"/>
              <a:buChar char="•"/>
            </a:pPr>
            <a:r>
              <a:rPr lang="en-US" sz="2500" kern="1200" dirty="0">
                <a:solidFill>
                  <a:srgbClr val="0070C0"/>
                </a:solidFill>
                <a:latin typeface="Raleway"/>
                <a:ea typeface="+mn-ea"/>
                <a:cs typeface="+mn-cs"/>
              </a:rPr>
              <a:t>Arlinda Ruco, Mentor and Research Associate</a:t>
            </a:r>
          </a:p>
          <a:p>
            <a:pPr marL="457200" lvl="0" indent="-457200" defTabSz="4596522">
              <a:lnSpc>
                <a:spcPct val="150000"/>
              </a:lnSpc>
              <a:buFont typeface="Arial" charset="0"/>
              <a:buChar char="•"/>
            </a:pPr>
            <a:r>
              <a:rPr lang="en-US" sz="2500" kern="1200" dirty="0">
                <a:solidFill>
                  <a:srgbClr val="0070C0"/>
                </a:solidFill>
                <a:latin typeface="Raleway"/>
                <a:ea typeface="+mn-ea"/>
                <a:cs typeface="+mn-cs"/>
              </a:rPr>
              <a:t>CAP/</a:t>
            </a:r>
            <a:r>
              <a:rPr lang="en-US" sz="2500" kern="1200" dirty="0" err="1">
                <a:solidFill>
                  <a:srgbClr val="0070C0"/>
                </a:solidFill>
                <a:latin typeface="Raleway"/>
                <a:ea typeface="+mn-ea"/>
                <a:cs typeface="+mn-cs"/>
              </a:rPr>
              <a:t>TAHSNp</a:t>
            </a:r>
            <a:r>
              <a:rPr lang="en-US" sz="2500" kern="1200" dirty="0">
                <a:solidFill>
                  <a:srgbClr val="0070C0"/>
                </a:solidFill>
                <a:latin typeface="Raleway"/>
                <a:ea typeface="+mn-ea"/>
                <a:cs typeface="+mn-cs"/>
              </a:rPr>
              <a:t> Fellowship Program Facilitators</a:t>
            </a:r>
          </a:p>
          <a:p>
            <a:pPr marL="457200" lvl="0" indent="-457200" defTabSz="4596522">
              <a:lnSpc>
                <a:spcPct val="150000"/>
              </a:lnSpc>
              <a:buFont typeface="Arial" charset="0"/>
              <a:buChar char="•"/>
            </a:pPr>
            <a:r>
              <a:rPr lang="en-US" sz="2500" kern="1200" dirty="0">
                <a:solidFill>
                  <a:srgbClr val="0070C0"/>
                </a:solidFill>
                <a:latin typeface="Raleway"/>
                <a:ea typeface="+mn-ea"/>
                <a:cs typeface="+mn-cs"/>
              </a:rPr>
              <a:t>Enrique Saenz, Client Service Manager, Central East Region</a:t>
            </a:r>
          </a:p>
          <a:p>
            <a:pPr marL="457200" lvl="0" indent="-457200" defTabSz="4596522">
              <a:lnSpc>
                <a:spcPct val="150000"/>
              </a:lnSpc>
              <a:buFont typeface="Arial" charset="0"/>
              <a:buChar char="•"/>
            </a:pPr>
            <a:r>
              <a:rPr lang="en-US" sz="2500" kern="1200" dirty="0">
                <a:solidFill>
                  <a:srgbClr val="0070C0"/>
                </a:solidFill>
                <a:latin typeface="Raleway"/>
                <a:ea typeface="+mn-ea"/>
                <a:cs typeface="+mn-cs"/>
              </a:rPr>
              <a:t>Akil Ade, Supervisor Scarborough Palliative Region</a:t>
            </a:r>
          </a:p>
          <a:p>
            <a:pPr marL="457200" lvl="0" indent="-457200" defTabSz="4596522">
              <a:lnSpc>
                <a:spcPct val="150000"/>
              </a:lnSpc>
              <a:buFont typeface="Arial" charset="0"/>
              <a:buChar char="•"/>
            </a:pPr>
            <a:r>
              <a:rPr lang="en-US" sz="2500" kern="1200" dirty="0">
                <a:solidFill>
                  <a:srgbClr val="0070C0"/>
                </a:solidFill>
                <a:latin typeface="Raleway"/>
                <a:ea typeface="+mn-ea"/>
                <a:cs typeface="+mn-cs"/>
              </a:rPr>
              <a:t>Records Management Team</a:t>
            </a:r>
          </a:p>
          <a:p>
            <a:pPr marL="457200" lvl="0" indent="-457200" defTabSz="4596522">
              <a:lnSpc>
                <a:spcPct val="150000"/>
              </a:lnSpc>
              <a:buFont typeface="Arial" charset="0"/>
              <a:buChar char="•"/>
            </a:pPr>
            <a:r>
              <a:rPr lang="en-US" sz="2500" kern="1200" dirty="0">
                <a:solidFill>
                  <a:srgbClr val="0070C0"/>
                </a:solidFill>
                <a:latin typeface="Raleway"/>
                <a:ea typeface="+mn-ea"/>
                <a:cs typeface="+mn-cs"/>
              </a:rPr>
              <a:t>Visiting Palliative Nurses Scarborough Team</a:t>
            </a:r>
          </a:p>
          <a:p>
            <a:pPr marL="457200" lvl="0" indent="-457200" defTabSz="4596522">
              <a:lnSpc>
                <a:spcPct val="150000"/>
              </a:lnSpc>
              <a:buFont typeface="Arial" charset="0"/>
              <a:buChar char="•"/>
            </a:pPr>
            <a:r>
              <a:rPr lang="en-US" sz="2500" kern="1200" dirty="0">
                <a:solidFill>
                  <a:srgbClr val="0070C0"/>
                </a:solidFill>
                <a:latin typeface="Raleway"/>
                <a:ea typeface="+mn-ea"/>
                <a:cs typeface="+mn-cs"/>
              </a:rPr>
              <a:t>Client Service Coordinator Palliative Team</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0" y="0"/>
            <a:ext cx="6462600" cy="1143000"/>
          </a:xfrm>
        </p:spPr>
        <p:txBody>
          <a:bodyPr/>
          <a:lstStyle/>
          <a:p>
            <a:r>
              <a:rPr lang="en-US" dirty="0" smtClean="0">
                <a:solidFill>
                  <a:schemeClr val="accent1">
                    <a:lumMod val="75000"/>
                  </a:schemeClr>
                </a:solidFill>
              </a:rPr>
              <a:t>Agenda</a:t>
            </a:r>
            <a:endParaRPr lang="en-US" dirty="0">
              <a:solidFill>
                <a:schemeClr val="accent1">
                  <a:lumMod val="75000"/>
                </a:schemeClr>
              </a:solidFill>
            </a:endParaRPr>
          </a:p>
        </p:txBody>
      </p:sp>
      <p:sp>
        <p:nvSpPr>
          <p:cNvPr id="3" name="TextBox 2"/>
          <p:cNvSpPr txBox="1"/>
          <p:nvPr/>
        </p:nvSpPr>
        <p:spPr>
          <a:xfrm>
            <a:off x="381000" y="1219200"/>
            <a:ext cx="8458200" cy="5016758"/>
          </a:xfrm>
          <a:prstGeom prst="rect">
            <a:avLst/>
          </a:prstGeom>
          <a:noFill/>
        </p:spPr>
        <p:txBody>
          <a:bodyPr wrap="square" rtlCol="0">
            <a:spAutoFit/>
          </a:bodyPr>
          <a:lstStyle/>
          <a:p>
            <a:pPr marL="285750" indent="-285750">
              <a:buFont typeface="Arial" pitchFamily="34" charset="0"/>
              <a:buChar char="•"/>
            </a:pPr>
            <a:r>
              <a:rPr lang="en-US" sz="3200" dirty="0" smtClean="0">
                <a:solidFill>
                  <a:srgbClr val="0070C0"/>
                </a:solidFill>
                <a:latin typeface="Raleway"/>
              </a:rPr>
              <a:t>Background</a:t>
            </a:r>
          </a:p>
          <a:p>
            <a:pPr marL="285750" indent="-285750">
              <a:buFont typeface="Arial" pitchFamily="34" charset="0"/>
              <a:buChar char="•"/>
            </a:pPr>
            <a:r>
              <a:rPr lang="en-US" sz="3200" dirty="0" smtClean="0">
                <a:solidFill>
                  <a:srgbClr val="0070C0"/>
                </a:solidFill>
                <a:latin typeface="Raleway"/>
              </a:rPr>
              <a:t>Aim</a:t>
            </a:r>
          </a:p>
          <a:p>
            <a:pPr marL="285750" indent="-285750">
              <a:buFont typeface="Arial" pitchFamily="34" charset="0"/>
              <a:buChar char="•"/>
            </a:pPr>
            <a:r>
              <a:rPr lang="en-US" sz="3200" dirty="0" smtClean="0">
                <a:solidFill>
                  <a:srgbClr val="0070C0"/>
                </a:solidFill>
                <a:latin typeface="Raleway"/>
              </a:rPr>
              <a:t>Methods</a:t>
            </a:r>
          </a:p>
          <a:p>
            <a:pPr marL="285750" indent="-285750">
              <a:buFont typeface="Arial" pitchFamily="34" charset="0"/>
              <a:buChar char="•"/>
            </a:pPr>
            <a:r>
              <a:rPr lang="en-US" sz="3200" dirty="0" smtClean="0">
                <a:solidFill>
                  <a:srgbClr val="0070C0"/>
                </a:solidFill>
                <a:latin typeface="Raleway"/>
              </a:rPr>
              <a:t>Process measures</a:t>
            </a:r>
          </a:p>
          <a:p>
            <a:pPr marL="285750" indent="-285750">
              <a:buFont typeface="Arial" pitchFamily="34" charset="0"/>
              <a:buChar char="•"/>
            </a:pPr>
            <a:r>
              <a:rPr lang="en-US" sz="3200" dirty="0" smtClean="0">
                <a:solidFill>
                  <a:srgbClr val="0070C0"/>
                </a:solidFill>
                <a:latin typeface="Raleway"/>
              </a:rPr>
              <a:t>Results</a:t>
            </a:r>
          </a:p>
          <a:p>
            <a:pPr marL="285750" indent="-285750">
              <a:buFont typeface="Arial" pitchFamily="34" charset="0"/>
              <a:buChar char="•"/>
            </a:pPr>
            <a:r>
              <a:rPr lang="en-US" sz="3200" dirty="0" smtClean="0">
                <a:solidFill>
                  <a:srgbClr val="0070C0"/>
                </a:solidFill>
                <a:latin typeface="Raleway"/>
              </a:rPr>
              <a:t>Barriers and Facilitators</a:t>
            </a:r>
          </a:p>
          <a:p>
            <a:pPr marL="285750" indent="-285750">
              <a:buFont typeface="Arial" pitchFamily="34" charset="0"/>
              <a:buChar char="•"/>
            </a:pPr>
            <a:r>
              <a:rPr lang="en-US" sz="3200" dirty="0" smtClean="0">
                <a:solidFill>
                  <a:srgbClr val="0070C0"/>
                </a:solidFill>
                <a:latin typeface="Raleway"/>
              </a:rPr>
              <a:t>Next Steps</a:t>
            </a:r>
          </a:p>
          <a:p>
            <a:pPr marL="285750" indent="-285750">
              <a:buFont typeface="Arial" pitchFamily="34" charset="0"/>
              <a:buChar char="•"/>
            </a:pPr>
            <a:r>
              <a:rPr lang="en-US" sz="3200" dirty="0" smtClean="0">
                <a:solidFill>
                  <a:srgbClr val="0070C0"/>
                </a:solidFill>
                <a:latin typeface="Raleway"/>
              </a:rPr>
              <a:t>Recommendations and Sustainability Plan</a:t>
            </a:r>
          </a:p>
          <a:p>
            <a:pPr marL="285750" indent="-285750">
              <a:buFont typeface="Arial" pitchFamily="34" charset="0"/>
              <a:buChar char="•"/>
            </a:pPr>
            <a:r>
              <a:rPr lang="en-US" sz="3200" dirty="0" smtClean="0">
                <a:solidFill>
                  <a:srgbClr val="0070C0"/>
                </a:solidFill>
                <a:latin typeface="Raleway"/>
              </a:rPr>
              <a:t>Acknowledgements</a:t>
            </a:r>
          </a:p>
          <a:p>
            <a:pPr marL="285750" indent="-285750">
              <a:buFont typeface="Arial" pitchFamily="34" charset="0"/>
              <a:buChar char="•"/>
            </a:pPr>
            <a:r>
              <a:rPr lang="en-US" sz="3200" dirty="0" smtClean="0">
                <a:solidFill>
                  <a:srgbClr val="0070C0"/>
                </a:solidFill>
                <a:latin typeface="Raleway"/>
              </a:rPr>
              <a:t>References</a:t>
            </a:r>
            <a:endParaRPr lang="en-US" sz="3200" dirty="0">
              <a:solidFill>
                <a:srgbClr val="0070C0"/>
              </a:solidFill>
              <a:latin typeface="Raleway"/>
            </a:endParaRPr>
          </a:p>
        </p:txBody>
      </p:sp>
    </p:spTree>
    <p:extLst>
      <p:ext uri="{BB962C8B-B14F-4D97-AF65-F5344CB8AC3E}">
        <p14:creationId xmlns:p14="http://schemas.microsoft.com/office/powerpoint/2010/main" val="20460413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Rectangle 2"/>
          <p:cNvSpPr/>
          <p:nvPr/>
        </p:nvSpPr>
        <p:spPr>
          <a:xfrm>
            <a:off x="2123825" y="2509886"/>
            <a:ext cx="4846198" cy="1107996"/>
          </a:xfrm>
          <a:prstGeom prst="rect">
            <a:avLst/>
          </a:prstGeom>
          <a:noFill/>
        </p:spPr>
        <p:txBody>
          <a:bodyPr wrap="none" lIns="91440" tIns="45720" rIns="91440" bIns="45720">
            <a:spAutoFit/>
          </a:bodyPr>
          <a:lstStyle/>
          <a:p>
            <a:pPr algn="ctr"/>
            <a:r>
              <a:rPr lang="en-US" sz="6600" b="1" dirty="0" smtClean="0">
                <a:ln w="18000">
                  <a:solidFill>
                    <a:schemeClr val="accent2">
                      <a:satMod val="140000"/>
                    </a:schemeClr>
                  </a:solidFill>
                  <a:prstDash val="solid"/>
                  <a:miter lim="800000"/>
                </a:ln>
                <a:solidFill>
                  <a:srgbClr val="FFC000"/>
                </a:solidFill>
                <a:effectLst>
                  <a:outerShdw blurRad="25500" dist="23000" dir="7020000" algn="tl">
                    <a:srgbClr val="000000">
                      <a:alpha val="50000"/>
                    </a:srgbClr>
                  </a:outerShdw>
                </a:effectLst>
              </a:rPr>
              <a:t>Questions?</a:t>
            </a:r>
            <a:endParaRPr lang="en-US" sz="6600" b="1" dirty="0">
              <a:ln w="18000">
                <a:solidFill>
                  <a:schemeClr val="accent2">
                    <a:satMod val="140000"/>
                  </a:schemeClr>
                </a:solidFill>
                <a:prstDash val="solid"/>
                <a:miter lim="800000"/>
              </a:ln>
              <a:solidFill>
                <a:srgbClr val="FFC000"/>
              </a:solid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13340450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Text Placeholder 2"/>
          <p:cNvSpPr>
            <a:spLocks noGrp="1"/>
          </p:cNvSpPr>
          <p:nvPr>
            <p:ph type="body" idx="1"/>
          </p:nvPr>
        </p:nvSpPr>
        <p:spPr>
          <a:xfrm>
            <a:off x="914400" y="1447800"/>
            <a:ext cx="6462600" cy="4736399"/>
          </a:xfrm>
        </p:spPr>
        <p:txBody>
          <a:bodyPr/>
          <a:lstStyle/>
          <a:p>
            <a:r>
              <a:rPr lang="en-US" sz="1050" dirty="0"/>
              <a:t>pain. (</a:t>
            </a:r>
            <a:r>
              <a:rPr lang="en-US" sz="1050" dirty="0" err="1"/>
              <a:t>n.d.</a:t>
            </a:r>
            <a:r>
              <a:rPr lang="en-US" sz="1050" dirty="0"/>
              <a:t>). </a:t>
            </a:r>
            <a:r>
              <a:rPr lang="en-US" sz="1050" i="1" dirty="0"/>
              <a:t>Collins English Dictionary - Complete &amp; Unabridged 10th Edition</a:t>
            </a:r>
            <a:r>
              <a:rPr lang="en-US" sz="1050" dirty="0"/>
              <a:t>. Retrieved November 21, 2017 from Dictionary.com website </a:t>
            </a:r>
            <a:r>
              <a:rPr lang="en-US" sz="1050" dirty="0">
                <a:hlinkClick r:id="rId3"/>
              </a:rPr>
              <a:t>http://</a:t>
            </a:r>
            <a:r>
              <a:rPr lang="en-US" sz="1050" dirty="0" smtClean="0">
                <a:hlinkClick r:id="rId3"/>
              </a:rPr>
              <a:t>www.dictionary.com/browse/pain</a:t>
            </a:r>
            <a:endParaRPr lang="en-US" sz="1050" dirty="0" smtClean="0"/>
          </a:p>
          <a:p>
            <a:endParaRPr lang="en-US" sz="1050" dirty="0" smtClean="0"/>
          </a:p>
          <a:p>
            <a:r>
              <a:rPr lang="en-US" sz="1050" dirty="0" smtClean="0"/>
              <a:t>Canadian Hospice Palliative Care Association. The Pan-Canadian Gold Standard for Palliative Home Care: Towards Equitable Access to High Quality Hospice Palliative and End-of-Life Care at Home, p. 4 citation, Ottawa, ON: Canadian Hospice Palliative Care Association, 2006</a:t>
            </a:r>
          </a:p>
          <a:p>
            <a:pPr>
              <a:buNone/>
            </a:pPr>
            <a:endParaRPr lang="en-US" sz="1050" dirty="0" smtClean="0"/>
          </a:p>
          <a:p>
            <a:r>
              <a:rPr lang="en-US" sz="1050" dirty="0" smtClean="0"/>
              <a:t>Southwestern Ontario Hospice Palliative Care Education Program. The Fundamentals of Hospice Palliative Care. London: Southwestern Ontario Hospice Palliative Care Education Program, St. Joseph’s Healthcare London;2013.</a:t>
            </a:r>
          </a:p>
          <a:p>
            <a:endParaRPr lang="en-US" sz="1050" dirty="0"/>
          </a:p>
          <a:p>
            <a:r>
              <a:rPr lang="en-US" sz="1050" dirty="0" err="1"/>
              <a:t>Dubey</a:t>
            </a:r>
            <a:r>
              <a:rPr lang="en-US" sz="1050" dirty="0"/>
              <a:t> V, Mathew R, </a:t>
            </a:r>
            <a:r>
              <a:rPr lang="en-US" sz="1050" dirty="0" err="1"/>
              <a:t>Iglar</a:t>
            </a:r>
            <a:r>
              <a:rPr lang="en-US" sz="1050" dirty="0"/>
              <a:t> K, </a:t>
            </a:r>
            <a:r>
              <a:rPr lang="en-US" sz="1050" dirty="0" err="1"/>
              <a:t>Duerksen</a:t>
            </a:r>
            <a:r>
              <a:rPr lang="en-US" sz="1050" dirty="0"/>
              <a:t> </a:t>
            </a:r>
            <a:r>
              <a:rPr lang="en-US" sz="1050" dirty="0" smtClean="0"/>
              <a:t>A (2015), </a:t>
            </a:r>
            <a:r>
              <a:rPr lang="en-US" sz="1050" i="1" dirty="0" smtClean="0"/>
              <a:t>Preventative Care Checklist Forms </a:t>
            </a:r>
            <a:r>
              <a:rPr lang="en-US" sz="1050" dirty="0"/>
              <a:t>from </a:t>
            </a:r>
            <a:r>
              <a:rPr lang="en-US" sz="1050" dirty="0">
                <a:hlinkClick r:id="rId4"/>
              </a:rPr>
              <a:t>http://</a:t>
            </a:r>
            <a:r>
              <a:rPr lang="en-US" sz="1050" dirty="0" smtClean="0">
                <a:hlinkClick r:id="rId4"/>
              </a:rPr>
              <a:t>www.cfpc.ca/projectassets/templates/resource.aspx?id=1184&amp;langType=4105</a:t>
            </a:r>
            <a:endParaRPr lang="en-US" sz="1050" dirty="0" smtClean="0"/>
          </a:p>
          <a:p>
            <a:endParaRPr lang="en-US" sz="1050" dirty="0"/>
          </a:p>
          <a:p>
            <a:r>
              <a:rPr lang="en-US" sz="1050" dirty="0"/>
              <a:t>McCarter K, Britton B, Baker A, et al Interventions to improve screening and appropriate referral of patients with cancer for distress: systematic review protocol BMJ Open 2015;5:e008277. </a:t>
            </a:r>
            <a:r>
              <a:rPr lang="en-US" sz="1050" dirty="0" err="1"/>
              <a:t>doi</a:t>
            </a:r>
            <a:r>
              <a:rPr lang="en-US" sz="1050" dirty="0"/>
              <a:t>: </a:t>
            </a:r>
            <a:r>
              <a:rPr lang="en-US" sz="1050" dirty="0" smtClean="0"/>
              <a:t>10.1136/bmjopen-2015-008277</a:t>
            </a:r>
          </a:p>
          <a:p>
            <a:endParaRPr lang="en-US" sz="1050" dirty="0"/>
          </a:p>
          <a:p>
            <a:pPr lvl="0">
              <a:buNone/>
            </a:pPr>
            <a:r>
              <a:rPr lang="en-US" sz="1050" dirty="0"/>
              <a:t>John Wiley &amp; Sons, Ltd, 2009, Cochrane Database of Systematic Reviews, </a:t>
            </a:r>
            <a:r>
              <a:rPr lang="en-US" sz="1050" i="1" dirty="0"/>
              <a:t>Continuing education meetings and workshops: effects on professional practice and health care outcomes</a:t>
            </a:r>
            <a:r>
              <a:rPr lang="en-US" sz="1050" dirty="0"/>
              <a:t>, p. 1,2,5, 10.1002/14651858.CD003030.pub2 from </a:t>
            </a:r>
            <a:r>
              <a:rPr lang="en-US" sz="1050" dirty="0">
                <a:hlinkClick r:id="rId5"/>
              </a:rPr>
              <a:t>http://dx.doi.org/10.1002/14651858.CD003030.pub2</a:t>
            </a:r>
            <a:endParaRPr lang="en-US" sz="1050" dirty="0"/>
          </a:p>
          <a:p>
            <a:pPr lvl="0">
              <a:buNone/>
            </a:pPr>
            <a:endParaRPr lang="en-US" sz="1050" dirty="0"/>
          </a:p>
          <a:p>
            <a:pPr lvl="0">
              <a:buNone/>
            </a:pPr>
            <a:r>
              <a:rPr lang="en-US" sz="1050" dirty="0" err="1"/>
              <a:t>Karena</a:t>
            </a:r>
            <a:r>
              <a:rPr lang="en-US" sz="1050" dirty="0"/>
              <a:t> M Conroy, Doug Elliott, Anthony R Burrell, 2013 Oct 3, Developing content for a process-of-care checklist for use in intensive care units: a dual-method approach to establishing construct validity, </a:t>
            </a:r>
            <a:r>
              <a:rPr lang="en-US" sz="1050" i="1" dirty="0"/>
              <a:t>BMC Health Services Research, </a:t>
            </a:r>
            <a:r>
              <a:rPr lang="en-US" sz="1050" dirty="0" err="1"/>
              <a:t>doi</a:t>
            </a:r>
            <a:r>
              <a:rPr lang="en-US" sz="1050" dirty="0"/>
              <a:t>:  10.1186/1472-6963-13-380 from https://www.ncbi.nlm.nih.gov/pmc/articles/PMC3852734/</a:t>
            </a:r>
          </a:p>
          <a:p>
            <a:endParaRPr lang="en-US" sz="1050" dirty="0"/>
          </a:p>
          <a:p>
            <a:endParaRPr lang="en-US" sz="1050" dirty="0"/>
          </a:p>
        </p:txBody>
      </p:sp>
    </p:spTree>
    <p:extLst>
      <p:ext uri="{BB962C8B-B14F-4D97-AF65-F5344CB8AC3E}">
        <p14:creationId xmlns:p14="http://schemas.microsoft.com/office/powerpoint/2010/main" val="8579023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400" y="1828800"/>
            <a:ext cx="5110296" cy="3185745"/>
          </a:xfrm>
          <a:prstGeom prst="rect">
            <a:avLst/>
          </a:prstGeom>
        </p:spPr>
      </p:pic>
      <p:sp>
        <p:nvSpPr>
          <p:cNvPr id="5" name="TextBox 4"/>
          <p:cNvSpPr txBox="1"/>
          <p:nvPr/>
        </p:nvSpPr>
        <p:spPr>
          <a:xfrm>
            <a:off x="152400" y="1436513"/>
            <a:ext cx="3657600" cy="4247317"/>
          </a:xfrm>
          <a:prstGeom prst="rect">
            <a:avLst/>
          </a:prstGeom>
          <a:noFill/>
        </p:spPr>
        <p:txBody>
          <a:bodyPr wrap="square" rtlCol="0">
            <a:spAutoFit/>
          </a:bodyPr>
          <a:lstStyle/>
          <a:p>
            <a:pPr marL="285750" indent="-285750">
              <a:buFont typeface="Arial" pitchFamily="34" charset="0"/>
              <a:buChar char="•"/>
            </a:pPr>
            <a:r>
              <a:rPr lang="en-US" sz="1800" dirty="0" smtClean="0">
                <a:solidFill>
                  <a:srgbClr val="0070C0"/>
                </a:solidFill>
                <a:latin typeface="Raleway"/>
              </a:rPr>
              <a:t>Palliative care nurses strive to attain exceptional skills at pain and symptom management consultation</a:t>
            </a:r>
          </a:p>
          <a:p>
            <a:pPr marL="285750" indent="-285750">
              <a:buFont typeface="Arial" pitchFamily="34" charset="0"/>
              <a:buChar char="•"/>
            </a:pPr>
            <a:endParaRPr lang="en-US" sz="1800" dirty="0">
              <a:solidFill>
                <a:srgbClr val="0070C0"/>
              </a:solidFill>
              <a:latin typeface="Raleway"/>
            </a:endParaRPr>
          </a:p>
          <a:p>
            <a:pPr marL="285750" indent="-285750">
              <a:buFont typeface="Arial" pitchFamily="34" charset="0"/>
              <a:buChar char="•"/>
            </a:pPr>
            <a:r>
              <a:rPr lang="en-US" sz="1800" dirty="0" smtClean="0">
                <a:solidFill>
                  <a:srgbClr val="0070C0"/>
                </a:solidFill>
                <a:latin typeface="Raleway"/>
              </a:rPr>
              <a:t>Pain Assessment Tool, and Palliative Assessment Tool available to use in the nursing chart</a:t>
            </a:r>
          </a:p>
          <a:p>
            <a:pPr marL="285750" indent="-285750">
              <a:buFont typeface="Arial" pitchFamily="34" charset="0"/>
              <a:buChar char="•"/>
            </a:pPr>
            <a:endParaRPr lang="en-US" sz="1800" dirty="0">
              <a:solidFill>
                <a:srgbClr val="0070C0"/>
              </a:solidFill>
              <a:latin typeface="Raleway"/>
            </a:endParaRPr>
          </a:p>
          <a:p>
            <a:pPr marL="285750" indent="-285750">
              <a:buFont typeface="Arial" pitchFamily="34" charset="0"/>
              <a:buChar char="•"/>
            </a:pPr>
            <a:r>
              <a:rPr lang="en-US" sz="1800" dirty="0" smtClean="0">
                <a:solidFill>
                  <a:srgbClr val="0070C0"/>
                </a:solidFill>
                <a:latin typeface="Raleway"/>
              </a:rPr>
              <a:t>Combine the use of both forms to use as a guide through the 8 domains of total pain to complete the total pain assessment</a:t>
            </a:r>
            <a:endParaRPr lang="en-US" sz="1800" dirty="0">
              <a:solidFill>
                <a:srgbClr val="0070C0"/>
              </a:solidFill>
              <a:latin typeface="Raleway"/>
            </a:endParaRPr>
          </a:p>
        </p:txBody>
      </p:sp>
      <p:sp>
        <p:nvSpPr>
          <p:cNvPr id="7" name="Rectangle 6"/>
          <p:cNvSpPr/>
          <p:nvPr/>
        </p:nvSpPr>
        <p:spPr>
          <a:xfrm>
            <a:off x="3276600" y="380999"/>
            <a:ext cx="2646878" cy="646331"/>
          </a:xfrm>
          <a:prstGeom prst="rect">
            <a:avLst/>
          </a:prstGeom>
        </p:spPr>
        <p:txBody>
          <a:bodyPr wrap="none">
            <a:spAutoFit/>
          </a:bodyPr>
          <a:lstStyle/>
          <a:p>
            <a:r>
              <a:rPr lang="en-US" sz="3600" dirty="0" smtClean="0">
                <a:solidFill>
                  <a:srgbClr val="3A81BA">
                    <a:lumMod val="75000"/>
                  </a:srgbClr>
                </a:solidFill>
                <a:latin typeface="Raleway"/>
                <a:sym typeface="Raleway"/>
              </a:rPr>
              <a:t>Background</a:t>
            </a:r>
            <a:endParaRPr lang="en-US" dirty="0"/>
          </a:p>
        </p:txBody>
      </p:sp>
    </p:spTree>
    <p:extLst>
      <p:ext uri="{BB962C8B-B14F-4D97-AF65-F5344CB8AC3E}">
        <p14:creationId xmlns:p14="http://schemas.microsoft.com/office/powerpoint/2010/main" val="32422119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459136"/>
            <a:ext cx="4343400" cy="597856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1772" y="456205"/>
            <a:ext cx="4333628" cy="5965110"/>
          </a:xfrm>
          <a:prstGeom prst="rect">
            <a:avLst/>
          </a:prstGeom>
        </p:spPr>
      </p:pic>
      <p:sp>
        <p:nvSpPr>
          <p:cNvPr id="6" name="Oval 5"/>
          <p:cNvSpPr/>
          <p:nvPr/>
        </p:nvSpPr>
        <p:spPr>
          <a:xfrm>
            <a:off x="1524000" y="838200"/>
            <a:ext cx="1447800" cy="2960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910386" y="779585"/>
            <a:ext cx="1676400" cy="2960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46921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Rectangle 2"/>
          <p:cNvSpPr/>
          <p:nvPr/>
        </p:nvSpPr>
        <p:spPr>
          <a:xfrm>
            <a:off x="1600200" y="304800"/>
            <a:ext cx="6160661" cy="646331"/>
          </a:xfrm>
          <a:prstGeom prst="rect">
            <a:avLst/>
          </a:prstGeom>
        </p:spPr>
        <p:txBody>
          <a:bodyPr wrap="none">
            <a:spAutoFit/>
          </a:bodyPr>
          <a:lstStyle/>
          <a:p>
            <a:r>
              <a:rPr lang="en-US" sz="3600" dirty="0" smtClean="0">
                <a:solidFill>
                  <a:srgbClr val="3A81BA">
                    <a:lumMod val="75000"/>
                  </a:srgbClr>
                </a:solidFill>
                <a:latin typeface="Raleway"/>
                <a:sym typeface="Raleway"/>
              </a:rPr>
              <a:t>The 8 Domains of Total Pain </a:t>
            </a:r>
            <a:endParaRPr lang="en-US" dirty="0"/>
          </a:p>
        </p:txBody>
      </p:sp>
      <p:sp>
        <p:nvSpPr>
          <p:cNvPr id="4" name="Rectangle 3"/>
          <p:cNvSpPr/>
          <p:nvPr/>
        </p:nvSpPr>
        <p:spPr>
          <a:xfrm>
            <a:off x="2362200" y="1485418"/>
            <a:ext cx="4458272" cy="4031873"/>
          </a:xfrm>
          <a:prstGeom prst="rect">
            <a:avLst/>
          </a:prstGeom>
        </p:spPr>
        <p:txBody>
          <a:bodyPr wrap="none">
            <a:spAutoFit/>
          </a:bodyPr>
          <a:lstStyle/>
          <a:p>
            <a:pPr marL="285750" lvl="0" indent="-285750">
              <a:buFont typeface="Arial" pitchFamily="34" charset="0"/>
              <a:buChar char="•"/>
            </a:pPr>
            <a:r>
              <a:rPr lang="en-US" sz="3200" dirty="0">
                <a:solidFill>
                  <a:srgbClr val="0070C0"/>
                </a:solidFill>
                <a:latin typeface="Raleway"/>
              </a:rPr>
              <a:t>Disease </a:t>
            </a:r>
            <a:r>
              <a:rPr lang="en-US" sz="3200" dirty="0" smtClean="0">
                <a:solidFill>
                  <a:srgbClr val="0070C0"/>
                </a:solidFill>
                <a:latin typeface="Raleway"/>
              </a:rPr>
              <a:t>management</a:t>
            </a:r>
          </a:p>
          <a:p>
            <a:pPr marL="285750" lvl="0" indent="-285750">
              <a:buFont typeface="Arial" pitchFamily="34" charset="0"/>
              <a:buChar char="•"/>
            </a:pPr>
            <a:r>
              <a:rPr lang="en-US" sz="3200" dirty="0" smtClean="0">
                <a:solidFill>
                  <a:srgbClr val="0070C0"/>
                </a:solidFill>
                <a:latin typeface="Raleway"/>
              </a:rPr>
              <a:t>Physical</a:t>
            </a:r>
          </a:p>
          <a:p>
            <a:pPr marL="285750" lvl="0" indent="-285750">
              <a:buFont typeface="Arial" pitchFamily="34" charset="0"/>
              <a:buChar char="•"/>
            </a:pPr>
            <a:r>
              <a:rPr lang="en-US" sz="3200" dirty="0" smtClean="0">
                <a:solidFill>
                  <a:srgbClr val="0070C0"/>
                </a:solidFill>
                <a:latin typeface="Raleway"/>
              </a:rPr>
              <a:t>Psychological</a:t>
            </a:r>
          </a:p>
          <a:p>
            <a:pPr marL="285750" lvl="0" indent="-285750">
              <a:buFont typeface="Arial" pitchFamily="34" charset="0"/>
              <a:buChar char="•"/>
            </a:pPr>
            <a:r>
              <a:rPr lang="en-US" sz="3200" dirty="0" smtClean="0">
                <a:solidFill>
                  <a:srgbClr val="0070C0"/>
                </a:solidFill>
                <a:latin typeface="Raleway"/>
              </a:rPr>
              <a:t>Practical</a:t>
            </a:r>
          </a:p>
          <a:p>
            <a:pPr marL="285750" lvl="0" indent="-285750">
              <a:buFont typeface="Arial" pitchFamily="34" charset="0"/>
              <a:buChar char="•"/>
            </a:pPr>
            <a:r>
              <a:rPr lang="en-US" sz="3200" dirty="0" smtClean="0">
                <a:solidFill>
                  <a:srgbClr val="0070C0"/>
                </a:solidFill>
                <a:latin typeface="Raleway"/>
              </a:rPr>
              <a:t>Spiritual</a:t>
            </a:r>
          </a:p>
          <a:p>
            <a:pPr marL="285750" lvl="0" indent="-285750">
              <a:buFont typeface="Arial" pitchFamily="34" charset="0"/>
              <a:buChar char="•"/>
            </a:pPr>
            <a:r>
              <a:rPr lang="en-US" sz="3200" dirty="0" smtClean="0">
                <a:solidFill>
                  <a:srgbClr val="0070C0"/>
                </a:solidFill>
                <a:latin typeface="Raleway"/>
              </a:rPr>
              <a:t>Social</a:t>
            </a:r>
          </a:p>
          <a:p>
            <a:pPr marL="285750" lvl="0" indent="-285750">
              <a:buFont typeface="Arial" pitchFamily="34" charset="0"/>
              <a:buChar char="•"/>
            </a:pPr>
            <a:r>
              <a:rPr lang="en-US" sz="3200" dirty="0" smtClean="0">
                <a:solidFill>
                  <a:srgbClr val="0070C0"/>
                </a:solidFill>
                <a:latin typeface="Raleway"/>
              </a:rPr>
              <a:t>Loss and grief</a:t>
            </a:r>
          </a:p>
          <a:p>
            <a:pPr marL="285750" lvl="0" indent="-285750">
              <a:buFont typeface="Arial" pitchFamily="34" charset="0"/>
              <a:buChar char="•"/>
            </a:pPr>
            <a:r>
              <a:rPr lang="en-US" sz="3200" dirty="0" smtClean="0">
                <a:solidFill>
                  <a:srgbClr val="0070C0"/>
                </a:solidFill>
                <a:latin typeface="Raleway"/>
              </a:rPr>
              <a:t>End of life</a:t>
            </a:r>
          </a:p>
        </p:txBody>
      </p:sp>
    </p:spTree>
    <p:extLst>
      <p:ext uri="{BB962C8B-B14F-4D97-AF65-F5344CB8AC3E}">
        <p14:creationId xmlns:p14="http://schemas.microsoft.com/office/powerpoint/2010/main" val="10579739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5" name="Rectangle 4"/>
          <p:cNvSpPr/>
          <p:nvPr/>
        </p:nvSpPr>
        <p:spPr>
          <a:xfrm>
            <a:off x="2590800" y="304800"/>
            <a:ext cx="4160113" cy="646331"/>
          </a:xfrm>
          <a:prstGeom prst="rect">
            <a:avLst/>
          </a:prstGeom>
        </p:spPr>
        <p:txBody>
          <a:bodyPr wrap="none">
            <a:spAutoFit/>
          </a:bodyPr>
          <a:lstStyle/>
          <a:p>
            <a:r>
              <a:rPr lang="en-US" sz="3600" dirty="0" smtClean="0">
                <a:solidFill>
                  <a:srgbClr val="3A81BA">
                    <a:lumMod val="75000"/>
                  </a:srgbClr>
                </a:solidFill>
                <a:latin typeface="Raleway"/>
                <a:sym typeface="Raleway"/>
              </a:rPr>
              <a:t>Needs Assessment</a:t>
            </a:r>
            <a:endParaRPr lang="en-US" dirty="0"/>
          </a:p>
        </p:txBody>
      </p:sp>
      <p:graphicFrame>
        <p:nvGraphicFramePr>
          <p:cNvPr id="3" name="Diagram 2"/>
          <p:cNvGraphicFramePr/>
          <p:nvPr>
            <p:extLst>
              <p:ext uri="{D42A27DB-BD31-4B8C-83A1-F6EECF244321}">
                <p14:modId xmlns:p14="http://schemas.microsoft.com/office/powerpoint/2010/main" val="739293849"/>
              </p:ext>
            </p:extLst>
          </p:nvPr>
        </p:nvGraphicFramePr>
        <p:xfrm>
          <a:off x="1622856" y="13716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79607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extBox 2"/>
          <p:cNvSpPr txBox="1"/>
          <p:nvPr/>
        </p:nvSpPr>
        <p:spPr>
          <a:xfrm>
            <a:off x="424962" y="381000"/>
            <a:ext cx="4419600" cy="1384995"/>
          </a:xfrm>
          <a:prstGeom prst="rect">
            <a:avLst/>
          </a:prstGeom>
          <a:noFill/>
        </p:spPr>
        <p:txBody>
          <a:bodyPr wrap="square" rtlCol="0">
            <a:spAutoFit/>
          </a:bodyPr>
          <a:lstStyle/>
          <a:p>
            <a:r>
              <a:rPr lang="en-US" sz="2800" dirty="0" smtClean="0">
                <a:latin typeface="Cambria" pitchFamily="18" charset="0"/>
              </a:rPr>
              <a:t>In other words…</a:t>
            </a:r>
          </a:p>
          <a:p>
            <a:endParaRPr lang="en-US" sz="2800" dirty="0">
              <a:latin typeface="Cambria" pitchFamily="18" charset="0"/>
            </a:endParaRPr>
          </a:p>
          <a:p>
            <a:endParaRPr lang="en-US" sz="2800" dirty="0">
              <a:latin typeface="Cambria" pitchFamily="18" charset="0"/>
            </a:endParaRPr>
          </a:p>
        </p:txBody>
      </p:sp>
      <p:graphicFrame>
        <p:nvGraphicFramePr>
          <p:cNvPr id="4" name="Chart 3"/>
          <p:cNvGraphicFramePr/>
          <p:nvPr>
            <p:extLst>
              <p:ext uri="{D42A27DB-BD31-4B8C-83A1-F6EECF244321}">
                <p14:modId xmlns:p14="http://schemas.microsoft.com/office/powerpoint/2010/main" val="1345346414"/>
              </p:ext>
            </p:extLst>
          </p:nvPr>
        </p:nvGraphicFramePr>
        <p:xfrm>
          <a:off x="1447800" y="1981200"/>
          <a:ext cx="60960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2286000" y="1162853"/>
            <a:ext cx="4648200" cy="954107"/>
          </a:xfrm>
          <a:prstGeom prst="rect">
            <a:avLst/>
          </a:prstGeom>
          <a:noFill/>
        </p:spPr>
        <p:txBody>
          <a:bodyPr wrap="square" rtlCol="0">
            <a:spAutoFit/>
          </a:bodyPr>
          <a:lstStyle/>
          <a:p>
            <a:pPr algn="ctr"/>
            <a:r>
              <a:rPr lang="en-US" dirty="0" smtClean="0"/>
              <a:t>Percentage of Pain and Palliative Assessment Tools Used in 20 Randomly </a:t>
            </a:r>
            <a:r>
              <a:rPr lang="en-US" dirty="0"/>
              <a:t>S</a:t>
            </a:r>
            <a:r>
              <a:rPr lang="en-US" dirty="0" smtClean="0"/>
              <a:t>elected </a:t>
            </a:r>
            <a:r>
              <a:rPr lang="en-US" dirty="0"/>
              <a:t>P</a:t>
            </a:r>
            <a:r>
              <a:rPr lang="en-US" dirty="0" smtClean="0"/>
              <a:t>alliative </a:t>
            </a:r>
            <a:r>
              <a:rPr lang="en-US" dirty="0"/>
              <a:t>C</a:t>
            </a:r>
            <a:r>
              <a:rPr lang="en-US" dirty="0" smtClean="0"/>
              <a:t>are </a:t>
            </a:r>
            <a:r>
              <a:rPr lang="en-US" dirty="0"/>
              <a:t>C</a:t>
            </a:r>
            <a:r>
              <a:rPr lang="en-US" dirty="0" smtClean="0"/>
              <a:t>harts </a:t>
            </a:r>
            <a:r>
              <a:rPr lang="en-US" dirty="0"/>
              <a:t>V</a:t>
            </a:r>
            <a:r>
              <a:rPr lang="en-US" dirty="0" smtClean="0"/>
              <a:t>ersus </a:t>
            </a:r>
            <a:r>
              <a:rPr lang="en-US" dirty="0"/>
              <a:t>T</a:t>
            </a:r>
            <a:r>
              <a:rPr lang="en-US" dirty="0" smtClean="0"/>
              <a:t>otal </a:t>
            </a:r>
            <a:r>
              <a:rPr lang="en-US" dirty="0"/>
              <a:t>P</a:t>
            </a:r>
            <a:r>
              <a:rPr lang="en-US" dirty="0" smtClean="0"/>
              <a:t>ain </a:t>
            </a:r>
            <a:r>
              <a:rPr lang="en-US" dirty="0"/>
              <a:t>A</a:t>
            </a:r>
            <a:r>
              <a:rPr lang="en-US" dirty="0" smtClean="0"/>
              <a:t>ssessment </a:t>
            </a:r>
            <a:r>
              <a:rPr lang="en-US" dirty="0"/>
              <a:t>C</a:t>
            </a:r>
            <a:r>
              <a:rPr lang="en-US" dirty="0" smtClean="0"/>
              <a:t>aptured in </a:t>
            </a:r>
            <a:r>
              <a:rPr lang="en-US" dirty="0"/>
              <a:t>P</a:t>
            </a:r>
            <a:r>
              <a:rPr lang="en-US" dirty="0" smtClean="0"/>
              <a:t>rogress </a:t>
            </a:r>
            <a:r>
              <a:rPr lang="en-US" dirty="0"/>
              <a:t>N</a:t>
            </a:r>
            <a:r>
              <a:rPr lang="en-US" dirty="0" smtClean="0"/>
              <a:t>otes</a:t>
            </a:r>
            <a:endParaRPr lang="en-US" dirty="0"/>
          </a:p>
        </p:txBody>
      </p:sp>
    </p:spTree>
    <p:extLst>
      <p:ext uri="{BB962C8B-B14F-4D97-AF65-F5344CB8AC3E}">
        <p14:creationId xmlns:p14="http://schemas.microsoft.com/office/powerpoint/2010/main" val="19538578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6987" t="5129" r="58974" b="75546"/>
          <a:stretch/>
        </p:blipFill>
        <p:spPr>
          <a:xfrm>
            <a:off x="603970" y="351692"/>
            <a:ext cx="8005968" cy="5363308"/>
          </a:xfrm>
          <a:prstGeom prst="rect">
            <a:avLst/>
          </a:prstGeom>
        </p:spPr>
      </p:pic>
      <p:cxnSp>
        <p:nvCxnSpPr>
          <p:cNvPr id="5" name="Straight Arrow Connector 4"/>
          <p:cNvCxnSpPr/>
          <p:nvPr/>
        </p:nvCxnSpPr>
        <p:spPr>
          <a:xfrm>
            <a:off x="838200" y="3200400"/>
            <a:ext cx="9144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838200" y="4572000"/>
            <a:ext cx="9144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55135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4" name="TextBox 3"/>
          <p:cNvSpPr txBox="1"/>
          <p:nvPr/>
        </p:nvSpPr>
        <p:spPr>
          <a:xfrm>
            <a:off x="609600" y="2133600"/>
            <a:ext cx="7772400" cy="1815882"/>
          </a:xfrm>
          <a:prstGeom prst="rect">
            <a:avLst/>
          </a:prstGeom>
          <a:noFill/>
        </p:spPr>
        <p:txBody>
          <a:bodyPr wrap="square" rtlCol="0">
            <a:spAutoFit/>
          </a:bodyPr>
          <a:lstStyle/>
          <a:p>
            <a:pPr algn="ctr"/>
            <a:r>
              <a:rPr lang="en-US" sz="2800" dirty="0">
                <a:solidFill>
                  <a:srgbClr val="0070C0"/>
                </a:solidFill>
                <a:latin typeface="Raleway"/>
              </a:rPr>
              <a:t>To improve </a:t>
            </a:r>
            <a:r>
              <a:rPr lang="en-US" sz="2800" dirty="0" smtClean="0">
                <a:solidFill>
                  <a:srgbClr val="0070C0"/>
                </a:solidFill>
                <a:latin typeface="Raleway"/>
              </a:rPr>
              <a:t>the </a:t>
            </a:r>
            <a:r>
              <a:rPr lang="en-US" sz="2800" dirty="0">
                <a:solidFill>
                  <a:srgbClr val="0070C0"/>
                </a:solidFill>
                <a:latin typeface="Raleway"/>
              </a:rPr>
              <a:t>quality of total pain documentation </a:t>
            </a:r>
            <a:r>
              <a:rPr lang="en-US" sz="2800" dirty="0" smtClean="0">
                <a:solidFill>
                  <a:srgbClr val="0070C0"/>
                </a:solidFill>
                <a:latin typeface="Raleway"/>
              </a:rPr>
              <a:t>by adhering to the completion of the pain and palliative assessment tools </a:t>
            </a:r>
            <a:r>
              <a:rPr lang="en-US" sz="2800" dirty="0">
                <a:solidFill>
                  <a:srgbClr val="0070C0"/>
                </a:solidFill>
                <a:latin typeface="Raleway"/>
              </a:rPr>
              <a:t>15% by </a:t>
            </a:r>
            <a:r>
              <a:rPr lang="en-US" sz="2800" dirty="0" smtClean="0">
                <a:solidFill>
                  <a:srgbClr val="0070C0"/>
                </a:solidFill>
                <a:latin typeface="Raleway"/>
              </a:rPr>
              <a:t>March </a:t>
            </a:r>
            <a:r>
              <a:rPr lang="en-US" sz="2800" dirty="0">
                <a:solidFill>
                  <a:srgbClr val="0070C0"/>
                </a:solidFill>
                <a:latin typeface="Raleway"/>
              </a:rPr>
              <a:t>2018</a:t>
            </a:r>
          </a:p>
        </p:txBody>
      </p:sp>
      <p:sp>
        <p:nvSpPr>
          <p:cNvPr id="7" name="TextBox 6"/>
          <p:cNvSpPr txBox="1"/>
          <p:nvPr/>
        </p:nvSpPr>
        <p:spPr>
          <a:xfrm>
            <a:off x="2743200" y="6109670"/>
            <a:ext cx="3505200" cy="307777"/>
          </a:xfrm>
          <a:prstGeom prst="rect">
            <a:avLst/>
          </a:prstGeom>
          <a:noFill/>
        </p:spPr>
        <p:txBody>
          <a:bodyPr wrap="square" rtlCol="0">
            <a:spAutoFit/>
          </a:bodyPr>
          <a:lstStyle/>
          <a:p>
            <a:r>
              <a:rPr lang="en-US" dirty="0" smtClean="0"/>
              <a:t>Duration of evaluation</a:t>
            </a:r>
            <a:endParaRPr lang="en-US" dirty="0"/>
          </a:p>
        </p:txBody>
      </p:sp>
      <p:sp>
        <p:nvSpPr>
          <p:cNvPr id="9" name="Rectangle 8"/>
          <p:cNvSpPr/>
          <p:nvPr/>
        </p:nvSpPr>
        <p:spPr>
          <a:xfrm>
            <a:off x="4005922" y="533400"/>
            <a:ext cx="979755" cy="646331"/>
          </a:xfrm>
          <a:prstGeom prst="rect">
            <a:avLst/>
          </a:prstGeom>
        </p:spPr>
        <p:txBody>
          <a:bodyPr wrap="none">
            <a:spAutoFit/>
          </a:bodyPr>
          <a:lstStyle/>
          <a:p>
            <a:r>
              <a:rPr lang="en-US" sz="3600" dirty="0" smtClean="0">
                <a:solidFill>
                  <a:srgbClr val="3A81BA">
                    <a:lumMod val="75000"/>
                  </a:srgbClr>
                </a:solidFill>
                <a:latin typeface="Raleway"/>
                <a:sym typeface="Raleway"/>
              </a:rPr>
              <a:t>Aim</a:t>
            </a:r>
            <a:endParaRPr lang="en-US" dirty="0"/>
          </a:p>
        </p:txBody>
      </p:sp>
    </p:spTree>
    <p:extLst>
      <p:ext uri="{BB962C8B-B14F-4D97-AF65-F5344CB8AC3E}">
        <p14:creationId xmlns:p14="http://schemas.microsoft.com/office/powerpoint/2010/main" val="1430813752"/>
      </p:ext>
    </p:extLst>
  </p:cSld>
  <p:clrMapOvr>
    <a:masterClrMapping/>
  </p:clrMapOvr>
  <p:timing>
    <p:tnLst>
      <p:par>
        <p:cTn id="1" dur="indefinite" restart="never" nodeType="tmRoot"/>
      </p:par>
    </p:tnLst>
  </p:timing>
</p:sld>
</file>

<file path=ppt/theme/theme1.xml><?xml version="1.0" encoding="utf-8"?>
<a:theme xmlns:a="http://schemas.openxmlformats.org/drawingml/2006/main" name="Antonio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55777</TotalTime>
  <Words>1968</Words>
  <Application>Microsoft Office PowerPoint</Application>
  <PresentationFormat>On-screen Show (4:3)</PresentationFormat>
  <Paragraphs>200</Paragraphs>
  <Slides>21</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Cambria</vt:lpstr>
      <vt:lpstr>Lato</vt:lpstr>
      <vt:lpstr>Raleway</vt:lpstr>
      <vt:lpstr>Antonio template</vt:lpstr>
      <vt:lpstr>Total Pain Documentation in a Palliative Care Community Setting</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Acknowledgements</vt:lpstr>
      <vt:lpstr>PowerPoint Presentation</vt:lpstr>
      <vt:lpstr>References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Pamela Stoikopoulos</dc:creator>
  <cp:lastModifiedBy>Admin</cp:lastModifiedBy>
  <cp:revision>235</cp:revision>
  <cp:lastPrinted>2018-03-14T14:14:29Z</cp:lastPrinted>
  <dcterms:modified xsi:type="dcterms:W3CDTF">2018-03-16T12:44:57Z</dcterms:modified>
</cp:coreProperties>
</file>