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Lst>
  <p:notesMasterIdLst>
    <p:notesMasterId r:id="rId120"/>
  </p:notesMasterIdLst>
  <p:handoutMasterIdLst>
    <p:handoutMasterId r:id="rId121"/>
  </p:handoutMasterIdLst>
  <p:sldIdLst>
    <p:sldId id="256" r:id="rId5"/>
    <p:sldId id="383" r:id="rId6"/>
    <p:sldId id="384" r:id="rId7"/>
    <p:sldId id="385" r:id="rId8"/>
    <p:sldId id="382" r:id="rId9"/>
    <p:sldId id="257" r:id="rId10"/>
    <p:sldId id="258" r:id="rId11"/>
    <p:sldId id="261" r:id="rId12"/>
    <p:sldId id="262" r:id="rId13"/>
    <p:sldId id="263" r:id="rId14"/>
    <p:sldId id="264" r:id="rId15"/>
    <p:sldId id="265" r:id="rId16"/>
    <p:sldId id="266" r:id="rId17"/>
    <p:sldId id="267" r:id="rId18"/>
    <p:sldId id="268" r:id="rId19"/>
    <p:sldId id="274" r:id="rId20"/>
    <p:sldId id="269" r:id="rId21"/>
    <p:sldId id="270" r:id="rId22"/>
    <p:sldId id="271" r:id="rId23"/>
    <p:sldId id="272" r:id="rId24"/>
    <p:sldId id="273" r:id="rId25"/>
    <p:sldId id="259" r:id="rId26"/>
    <p:sldId id="260" r:id="rId27"/>
    <p:sldId id="275" r:id="rId28"/>
    <p:sldId id="323" r:id="rId29"/>
    <p:sldId id="330" r:id="rId30"/>
    <p:sldId id="332" r:id="rId31"/>
    <p:sldId id="297" r:id="rId32"/>
    <p:sldId id="325" r:id="rId33"/>
    <p:sldId id="277" r:id="rId34"/>
    <p:sldId id="278" r:id="rId35"/>
    <p:sldId id="279" r:id="rId36"/>
    <p:sldId id="280" r:id="rId37"/>
    <p:sldId id="283" r:id="rId38"/>
    <p:sldId id="282" r:id="rId39"/>
    <p:sldId id="281" r:id="rId40"/>
    <p:sldId id="380" r:id="rId41"/>
    <p:sldId id="285" r:id="rId42"/>
    <p:sldId id="343" r:id="rId43"/>
    <p:sldId id="344" r:id="rId44"/>
    <p:sldId id="286" r:id="rId45"/>
    <p:sldId id="288" r:id="rId46"/>
    <p:sldId id="379" r:id="rId47"/>
    <p:sldId id="290" r:id="rId48"/>
    <p:sldId id="291" r:id="rId49"/>
    <p:sldId id="292" r:id="rId50"/>
    <p:sldId id="293" r:id="rId51"/>
    <p:sldId id="294" r:id="rId52"/>
    <p:sldId id="381" r:id="rId53"/>
    <p:sldId id="298" r:id="rId54"/>
    <p:sldId id="295" r:id="rId55"/>
    <p:sldId id="335" r:id="rId56"/>
    <p:sldId id="302" r:id="rId57"/>
    <p:sldId id="303" r:id="rId58"/>
    <p:sldId id="304" r:id="rId59"/>
    <p:sldId id="305" r:id="rId60"/>
    <p:sldId id="336" r:id="rId61"/>
    <p:sldId id="300" r:id="rId62"/>
    <p:sldId id="337" r:id="rId63"/>
    <p:sldId id="340" r:id="rId64"/>
    <p:sldId id="299" r:id="rId65"/>
    <p:sldId id="338" r:id="rId66"/>
    <p:sldId id="345" r:id="rId67"/>
    <p:sldId id="339" r:id="rId68"/>
    <p:sldId id="341" r:id="rId69"/>
    <p:sldId id="321" r:id="rId70"/>
    <p:sldId id="333" r:id="rId71"/>
    <p:sldId id="334" r:id="rId72"/>
    <p:sldId id="322" r:id="rId73"/>
    <p:sldId id="342" r:id="rId74"/>
    <p:sldId id="306" r:id="rId75"/>
    <p:sldId id="308" r:id="rId76"/>
    <p:sldId id="309" r:id="rId77"/>
    <p:sldId id="378" r:id="rId78"/>
    <p:sldId id="307" r:id="rId79"/>
    <p:sldId id="313" r:id="rId80"/>
    <p:sldId id="314" r:id="rId81"/>
    <p:sldId id="316" r:id="rId82"/>
    <p:sldId id="317" r:id="rId83"/>
    <p:sldId id="318" r:id="rId84"/>
    <p:sldId id="319" r:id="rId85"/>
    <p:sldId id="320" r:id="rId86"/>
    <p:sldId id="346" r:id="rId87"/>
    <p:sldId id="347" r:id="rId88"/>
    <p:sldId id="356" r:id="rId89"/>
    <p:sldId id="348" r:id="rId90"/>
    <p:sldId id="357" r:id="rId91"/>
    <p:sldId id="358" r:id="rId92"/>
    <p:sldId id="349" r:id="rId93"/>
    <p:sldId id="350" r:id="rId94"/>
    <p:sldId id="351" r:id="rId95"/>
    <p:sldId id="352" r:id="rId96"/>
    <p:sldId id="353" r:id="rId97"/>
    <p:sldId id="354" r:id="rId98"/>
    <p:sldId id="355" r:id="rId99"/>
    <p:sldId id="359" r:id="rId100"/>
    <p:sldId id="360" r:id="rId101"/>
    <p:sldId id="366" r:id="rId102"/>
    <p:sldId id="361" r:id="rId103"/>
    <p:sldId id="362" r:id="rId104"/>
    <p:sldId id="363" r:id="rId105"/>
    <p:sldId id="364" r:id="rId106"/>
    <p:sldId id="365" r:id="rId107"/>
    <p:sldId id="368" r:id="rId108"/>
    <p:sldId id="367" r:id="rId109"/>
    <p:sldId id="369" r:id="rId110"/>
    <p:sldId id="370" r:id="rId111"/>
    <p:sldId id="371" r:id="rId112"/>
    <p:sldId id="372" r:id="rId113"/>
    <p:sldId id="373" r:id="rId114"/>
    <p:sldId id="375" r:id="rId115"/>
    <p:sldId id="376" r:id="rId116"/>
    <p:sldId id="377" r:id="rId117"/>
    <p:sldId id="386" r:id="rId118"/>
    <p:sldId id="374" r:id="rId119"/>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initials="EL"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3300"/>
    <a:srgbClr val="B64E0E"/>
    <a:srgbClr val="261036"/>
    <a:srgbClr val="EFB32F"/>
    <a:srgbClr val="F4CA6C"/>
    <a:srgbClr val="EF792F"/>
    <a:srgbClr val="FF9999"/>
    <a:srgbClr val="F5F7F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45" autoAdjust="0"/>
    <p:restoredTop sz="95779" autoAdjust="0"/>
  </p:normalViewPr>
  <p:slideViewPr>
    <p:cSldViewPr>
      <p:cViewPr>
        <p:scale>
          <a:sx n="50" d="100"/>
          <a:sy n="50" d="100"/>
        </p:scale>
        <p:origin x="-612" y="-5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232"/>
    </p:cViewPr>
  </p:sorterViewPr>
  <p:notesViewPr>
    <p:cSldViewPr>
      <p:cViewPr varScale="1">
        <p:scale>
          <a:sx n="90" d="100"/>
          <a:sy n="90" d="100"/>
        </p:scale>
        <p:origin x="-3186" y="-102"/>
      </p:cViewPr>
      <p:guideLst>
        <p:guide orient="horz" pos="2909"/>
        <p:guide pos="218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16182572614107885"/>
          <c:y val="0.27046263345195731"/>
          <c:w val="0.68049792531120334"/>
          <c:h val="0.46263345195729538"/>
        </c:manualLayout>
      </c:layout>
      <c:pie3DChart>
        <c:varyColors val="1"/>
        <c:ser>
          <c:idx val="0"/>
          <c:order val="0"/>
          <c:spPr>
            <a:solidFill>
              <a:srgbClr val="9999FF"/>
            </a:solidFill>
            <a:ln w="17600">
              <a:solidFill>
                <a:srgbClr val="000000"/>
              </a:solidFill>
              <a:prstDash val="solid"/>
            </a:ln>
          </c:spPr>
          <c:dPt>
            <c:idx val="0"/>
            <c:bubble3D val="0"/>
            <c:spPr>
              <a:solidFill>
                <a:srgbClr val="E33830"/>
              </a:solidFill>
              <a:ln w="17600">
                <a:solidFill>
                  <a:srgbClr val="000000"/>
                </a:solidFill>
                <a:prstDash val="solid"/>
              </a:ln>
            </c:spPr>
          </c:dPt>
          <c:dPt>
            <c:idx val="1"/>
            <c:bubble3D val="0"/>
            <c:spPr>
              <a:solidFill>
                <a:srgbClr val="CCCCFF"/>
              </a:solidFill>
              <a:ln w="17600">
                <a:solidFill>
                  <a:srgbClr val="000000"/>
                </a:solidFill>
                <a:prstDash val="solid"/>
              </a:ln>
            </c:spPr>
          </c:dPt>
          <c:dPt>
            <c:idx val="2"/>
            <c:bubble3D val="0"/>
            <c:spPr>
              <a:solidFill>
                <a:srgbClr val="CCFF33"/>
              </a:solidFill>
              <a:ln w="17600">
                <a:solidFill>
                  <a:srgbClr val="000000"/>
                </a:solidFill>
                <a:prstDash val="solid"/>
              </a:ln>
            </c:spPr>
          </c:dPt>
          <c:dLbls>
            <c:numFmt formatCode="0%" sourceLinked="0"/>
            <c:spPr>
              <a:noFill/>
              <a:ln w="35200">
                <a:noFill/>
              </a:ln>
            </c:spPr>
            <c:txPr>
              <a:bodyPr/>
              <a:lstStyle/>
              <a:p>
                <a:pPr>
                  <a:defRPr sz="1400" b="1"/>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Sheet1!$C$30:$E$30</c:f>
              <c:strCache>
                <c:ptCount val="3"/>
                <c:pt idx="0">
                  <c:v>acknowledge irrationality of behaviour</c:v>
                </c:pt>
                <c:pt idx="1">
                  <c:v>no insight</c:v>
                </c:pt>
                <c:pt idx="2">
                  <c:v>little insight</c:v>
                </c:pt>
              </c:strCache>
            </c:strRef>
          </c:cat>
          <c:val>
            <c:numRef>
              <c:f>Sheet1!$C$31:$E$31</c:f>
              <c:numCache>
                <c:formatCode>General</c:formatCode>
                <c:ptCount val="3"/>
                <c:pt idx="0">
                  <c:v>15</c:v>
                </c:pt>
                <c:pt idx="1">
                  <c:v>73</c:v>
                </c:pt>
                <c:pt idx="2">
                  <c:v>12</c:v>
                </c:pt>
              </c:numCache>
            </c:numRef>
          </c:val>
        </c:ser>
        <c:dLbls>
          <c:showLegendKey val="0"/>
          <c:showVal val="0"/>
          <c:showCatName val="0"/>
          <c:showSerName val="0"/>
          <c:showPercent val="1"/>
          <c:showBubbleSize val="0"/>
          <c:showLeaderLines val="1"/>
        </c:dLbls>
      </c:pie3DChart>
      <c:spPr>
        <a:noFill/>
        <a:ln w="35200">
          <a:noFill/>
        </a:ln>
      </c:spPr>
    </c:plotArea>
    <c:plotVisOnly val="1"/>
    <c:dispBlanksAs val="zero"/>
    <c:showDLblsOverMax val="0"/>
  </c:chart>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0.10345</cdr:x>
      <cdr:y>0.15402</cdr:y>
    </cdr:from>
    <cdr:to>
      <cdr:x>0.43448</cdr:x>
      <cdr:y>0.34329</cdr:y>
    </cdr:to>
    <cdr:sp macro="" textlink="">
      <cdr:nvSpPr>
        <cdr:cNvPr id="2" name="Text Box 10"/>
        <cdr:cNvSpPr txBox="1">
          <a:spLocks xmlns:a="http://schemas.openxmlformats.org/drawingml/2006/main" noChangeArrowheads="1"/>
        </cdr:cNvSpPr>
      </cdr:nvSpPr>
      <cdr:spPr bwMode="auto">
        <a:xfrm xmlns:a="http://schemas.openxmlformats.org/drawingml/2006/main">
          <a:off x="432048" y="576064"/>
          <a:ext cx="1382535" cy="70788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eaLnBrk="1" hangingPunct="1">
            <a:spcBef>
              <a:spcPct val="50000"/>
            </a:spcBef>
          </a:pPr>
          <a:r>
            <a:rPr lang="en-US" sz="2000" b="1" dirty="0" smtClean="0">
              <a:latin typeface="Palatino Linotype" pitchFamily="18" charset="0"/>
            </a:rPr>
            <a:t>Little Insight</a:t>
          </a:r>
          <a:endParaRPr lang="en-CA" sz="2000" b="1" dirty="0">
            <a:latin typeface="Palatino Linotype" pitchFamily="18" charset="0"/>
          </a:endParaRPr>
        </a:p>
      </cdr:txBody>
    </cdr:sp>
  </cdr:relSizeAnchor>
  <cdr:relSizeAnchor xmlns:cdr="http://schemas.openxmlformats.org/drawingml/2006/chartDrawing">
    <cdr:from>
      <cdr:x>0.55172</cdr:x>
      <cdr:y>0.05776</cdr:y>
    </cdr:from>
    <cdr:to>
      <cdr:x>1</cdr:x>
      <cdr:y>0.32931</cdr:y>
    </cdr:to>
    <cdr:sp macro="" textlink="">
      <cdr:nvSpPr>
        <cdr:cNvPr id="3" name="Text Box 11"/>
        <cdr:cNvSpPr txBox="1">
          <a:spLocks xmlns:a="http://schemas.openxmlformats.org/drawingml/2006/main" noChangeArrowheads="1"/>
        </cdr:cNvSpPr>
      </cdr:nvSpPr>
      <cdr:spPr bwMode="auto">
        <a:xfrm xmlns:a="http://schemas.openxmlformats.org/drawingml/2006/main">
          <a:off x="2304256" y="216024"/>
          <a:ext cx="1872208" cy="101566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eaLnBrk="1" hangingPunct="1">
            <a:spcBef>
              <a:spcPct val="50000"/>
            </a:spcBef>
          </a:pPr>
          <a:r>
            <a:rPr lang="en-US" sz="2000" b="1" dirty="0" smtClean="0">
              <a:latin typeface="Palatino Linotype" pitchFamily="18" charset="0"/>
            </a:rPr>
            <a:t>Aware of Irrationality of Behaviour</a:t>
          </a:r>
          <a:endParaRPr lang="en-CA" sz="2000" b="1" dirty="0">
            <a:latin typeface="Palatino Linotype" pitchFamily="18" charset="0"/>
          </a:endParaRPr>
        </a:p>
      </cdr:txBody>
    </cdr:sp>
  </cdr:relSizeAnchor>
  <cdr:relSizeAnchor xmlns:cdr="http://schemas.openxmlformats.org/drawingml/2006/chartDrawing">
    <cdr:from>
      <cdr:x>0.31034</cdr:x>
      <cdr:y>0.67384</cdr:y>
    </cdr:from>
    <cdr:to>
      <cdr:x>0.70959</cdr:x>
      <cdr:y>0.78082</cdr:y>
    </cdr:to>
    <cdr:sp macro="" textlink="">
      <cdr:nvSpPr>
        <cdr:cNvPr id="4" name="Text Box 10"/>
        <cdr:cNvSpPr txBox="1">
          <a:spLocks xmlns:a="http://schemas.openxmlformats.org/drawingml/2006/main" noChangeArrowheads="1"/>
        </cdr:cNvSpPr>
      </cdr:nvSpPr>
      <cdr:spPr bwMode="auto">
        <a:xfrm xmlns:a="http://schemas.openxmlformats.org/drawingml/2006/main">
          <a:off x="1296144" y="2520280"/>
          <a:ext cx="1667420" cy="40011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eaLnBrk="1" hangingPunct="1">
            <a:spcBef>
              <a:spcPct val="50000"/>
            </a:spcBef>
          </a:pPr>
          <a:r>
            <a:rPr lang="en-US" sz="2000" b="1" dirty="0" smtClean="0">
              <a:latin typeface="Palatino Linotype" pitchFamily="18" charset="0"/>
            </a:rPr>
            <a:t>No Insight</a:t>
          </a:r>
          <a:endParaRPr lang="en-CA" sz="2000" b="1" dirty="0">
            <a:latin typeface="Palatino Linotype" pitchFamily="18" charset="0"/>
          </a:endParaRPr>
        </a:p>
      </cdr:txBody>
    </cdr:sp>
  </cdr:relSizeAnchor>
  <cdr:relSizeAnchor xmlns:cdr="http://schemas.openxmlformats.org/drawingml/2006/chartDrawing">
    <cdr:from>
      <cdr:x>0</cdr:x>
      <cdr:y>0.89302</cdr:y>
    </cdr:from>
    <cdr:to>
      <cdr:x>1</cdr:x>
      <cdr:y>1</cdr:y>
    </cdr:to>
    <cdr:sp macro="" textlink="">
      <cdr:nvSpPr>
        <cdr:cNvPr id="7" name="Text Box 12"/>
        <cdr:cNvSpPr txBox="1">
          <a:spLocks xmlns:a="http://schemas.openxmlformats.org/drawingml/2006/main" noChangeArrowheads="1"/>
        </cdr:cNvSpPr>
      </cdr:nvSpPr>
      <cdr:spPr bwMode="auto">
        <a:xfrm xmlns:a="http://schemas.openxmlformats.org/drawingml/2006/main">
          <a:off x="0" y="3150925"/>
          <a:ext cx="4176464" cy="37746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eaLnBrk="1" hangingPunct="1">
            <a:spcBef>
              <a:spcPct val="30000"/>
            </a:spcBef>
          </a:pPr>
          <a:r>
            <a:rPr lang="en-US" sz="1000" dirty="0" err="1">
              <a:solidFill>
                <a:srgbClr val="231F20"/>
              </a:solidFill>
              <a:latin typeface="+mj-lt"/>
            </a:rPr>
            <a:t>Steketee</a:t>
          </a:r>
          <a:r>
            <a:rPr lang="en-US" sz="1000" dirty="0">
              <a:solidFill>
                <a:srgbClr val="231F20"/>
              </a:solidFill>
              <a:latin typeface="+mj-lt"/>
            </a:rPr>
            <a:t>, Frost &amp; Kim (2001). Hoarding by Elderly People. Health and Social Work 26(3): 176-184 </a:t>
          </a:r>
          <a:endParaRPr lang="en-CA" sz="1000" dirty="0">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355" cy="462479"/>
          </a:xfrm>
          <a:prstGeom prst="rect">
            <a:avLst/>
          </a:prstGeom>
        </p:spPr>
        <p:txBody>
          <a:bodyPr vert="horz" lIns="98097" tIns="49048" rIns="98097" bIns="49048" rtlCol="0"/>
          <a:lstStyle>
            <a:lvl1pPr algn="l">
              <a:defRPr sz="1300"/>
            </a:lvl1pPr>
          </a:lstStyle>
          <a:p>
            <a:endParaRPr lang="en-US"/>
          </a:p>
        </p:txBody>
      </p:sp>
      <p:sp>
        <p:nvSpPr>
          <p:cNvPr id="3" name="Date Placeholder 2"/>
          <p:cNvSpPr>
            <a:spLocks noGrp="1"/>
          </p:cNvSpPr>
          <p:nvPr>
            <p:ph type="dt" sz="quarter" idx="1"/>
          </p:nvPr>
        </p:nvSpPr>
        <p:spPr>
          <a:xfrm>
            <a:off x="3936997" y="0"/>
            <a:ext cx="3011355" cy="462479"/>
          </a:xfrm>
          <a:prstGeom prst="rect">
            <a:avLst/>
          </a:prstGeom>
        </p:spPr>
        <p:txBody>
          <a:bodyPr vert="horz" lIns="98097" tIns="49048" rIns="98097" bIns="49048" rtlCol="0"/>
          <a:lstStyle>
            <a:lvl1pPr algn="r">
              <a:defRPr sz="1300"/>
            </a:lvl1pPr>
          </a:lstStyle>
          <a:p>
            <a:fld id="{DC496B49-388D-4510-AF43-3E8CACA073DD}" type="datetimeFigureOut">
              <a:rPr lang="en-US" smtClean="0"/>
              <a:t>10/16/2016</a:t>
            </a:fld>
            <a:endParaRPr lang="en-US"/>
          </a:p>
        </p:txBody>
      </p:sp>
      <p:sp>
        <p:nvSpPr>
          <p:cNvPr id="4" name="Footer Placeholder 3"/>
          <p:cNvSpPr>
            <a:spLocks noGrp="1"/>
          </p:cNvSpPr>
          <p:nvPr>
            <p:ph type="ftr" sz="quarter" idx="2"/>
          </p:nvPr>
        </p:nvSpPr>
        <p:spPr>
          <a:xfrm>
            <a:off x="1" y="8771909"/>
            <a:ext cx="3011355" cy="462479"/>
          </a:xfrm>
          <a:prstGeom prst="rect">
            <a:avLst/>
          </a:prstGeom>
        </p:spPr>
        <p:txBody>
          <a:bodyPr vert="horz" lIns="98097" tIns="49048" rIns="98097" bIns="49048" rtlCol="0" anchor="b"/>
          <a:lstStyle>
            <a:lvl1pPr algn="l">
              <a:defRPr sz="1300"/>
            </a:lvl1pPr>
          </a:lstStyle>
          <a:p>
            <a:endParaRPr lang="en-US"/>
          </a:p>
        </p:txBody>
      </p:sp>
      <p:sp>
        <p:nvSpPr>
          <p:cNvPr id="5" name="Slide Number Placeholder 4"/>
          <p:cNvSpPr>
            <a:spLocks noGrp="1"/>
          </p:cNvSpPr>
          <p:nvPr>
            <p:ph type="sldNum" sz="quarter" idx="3"/>
          </p:nvPr>
        </p:nvSpPr>
        <p:spPr>
          <a:xfrm>
            <a:off x="3936997" y="8771909"/>
            <a:ext cx="3011355" cy="462479"/>
          </a:xfrm>
          <a:prstGeom prst="rect">
            <a:avLst/>
          </a:prstGeom>
        </p:spPr>
        <p:txBody>
          <a:bodyPr vert="horz" lIns="98097" tIns="49048" rIns="98097" bIns="49048" rtlCol="0" anchor="b"/>
          <a:lstStyle>
            <a:lvl1pPr algn="r">
              <a:defRPr sz="1300"/>
            </a:lvl1pPr>
          </a:lstStyle>
          <a:p>
            <a:fld id="{9F395299-AE9B-49E1-A6F4-ECAB95BFD8A0}" type="slidenum">
              <a:rPr lang="en-US" smtClean="0"/>
              <a:t>‹#›</a:t>
            </a:fld>
            <a:endParaRPr lang="en-US"/>
          </a:p>
        </p:txBody>
      </p:sp>
    </p:spTree>
    <p:extLst>
      <p:ext uri="{BB962C8B-B14F-4D97-AF65-F5344CB8AC3E}">
        <p14:creationId xmlns:p14="http://schemas.microsoft.com/office/powerpoint/2010/main" val="3694548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355" cy="462479"/>
          </a:xfrm>
          <a:prstGeom prst="rect">
            <a:avLst/>
          </a:prstGeom>
        </p:spPr>
        <p:txBody>
          <a:bodyPr vert="horz" lIns="98097" tIns="49048" rIns="98097" bIns="49048" rtlCol="0"/>
          <a:lstStyle>
            <a:lvl1pPr algn="l">
              <a:defRPr sz="1300"/>
            </a:lvl1pPr>
          </a:lstStyle>
          <a:p>
            <a:endParaRPr lang="en-CA"/>
          </a:p>
        </p:txBody>
      </p:sp>
      <p:sp>
        <p:nvSpPr>
          <p:cNvPr id="3" name="Date Placeholder 2"/>
          <p:cNvSpPr>
            <a:spLocks noGrp="1"/>
          </p:cNvSpPr>
          <p:nvPr>
            <p:ph type="dt" idx="1"/>
          </p:nvPr>
        </p:nvSpPr>
        <p:spPr>
          <a:xfrm>
            <a:off x="3936997" y="0"/>
            <a:ext cx="3011355" cy="462479"/>
          </a:xfrm>
          <a:prstGeom prst="rect">
            <a:avLst/>
          </a:prstGeom>
        </p:spPr>
        <p:txBody>
          <a:bodyPr vert="horz" lIns="98097" tIns="49048" rIns="98097" bIns="49048" rtlCol="0"/>
          <a:lstStyle>
            <a:lvl1pPr algn="r">
              <a:defRPr sz="1300"/>
            </a:lvl1pPr>
          </a:lstStyle>
          <a:p>
            <a:fld id="{2C24A1E9-DC29-4078-8A23-1797AD0756E7}" type="datetimeFigureOut">
              <a:rPr lang="en-CA" smtClean="0"/>
              <a:pPr/>
              <a:t>16/10/2016</a:t>
            </a:fld>
            <a:endParaRPr lang="en-CA"/>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8097" tIns="49048" rIns="98097" bIns="49048" rtlCol="0" anchor="ctr"/>
          <a:lstStyle/>
          <a:p>
            <a:endParaRPr lang="en-CA"/>
          </a:p>
        </p:txBody>
      </p:sp>
      <p:sp>
        <p:nvSpPr>
          <p:cNvPr id="5" name="Notes Placeholder 4"/>
          <p:cNvSpPr>
            <a:spLocks noGrp="1"/>
          </p:cNvSpPr>
          <p:nvPr>
            <p:ph type="body" sz="quarter" idx="3"/>
          </p:nvPr>
        </p:nvSpPr>
        <p:spPr>
          <a:xfrm>
            <a:off x="694664" y="4386799"/>
            <a:ext cx="5560749" cy="4157246"/>
          </a:xfrm>
          <a:prstGeom prst="rect">
            <a:avLst/>
          </a:prstGeom>
        </p:spPr>
        <p:txBody>
          <a:bodyPr vert="horz" lIns="98097" tIns="49048" rIns="98097" bIns="4904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1" y="8771909"/>
            <a:ext cx="3011355" cy="462479"/>
          </a:xfrm>
          <a:prstGeom prst="rect">
            <a:avLst/>
          </a:prstGeom>
        </p:spPr>
        <p:txBody>
          <a:bodyPr vert="horz" lIns="98097" tIns="49048" rIns="98097" bIns="49048" rtlCol="0" anchor="b"/>
          <a:lstStyle>
            <a:lvl1pPr algn="l">
              <a:defRPr sz="1300"/>
            </a:lvl1pPr>
          </a:lstStyle>
          <a:p>
            <a:endParaRPr lang="en-CA"/>
          </a:p>
        </p:txBody>
      </p:sp>
      <p:sp>
        <p:nvSpPr>
          <p:cNvPr id="7" name="Slide Number Placeholder 6"/>
          <p:cNvSpPr>
            <a:spLocks noGrp="1"/>
          </p:cNvSpPr>
          <p:nvPr>
            <p:ph type="sldNum" sz="quarter" idx="5"/>
          </p:nvPr>
        </p:nvSpPr>
        <p:spPr>
          <a:xfrm>
            <a:off x="3936997" y="8771909"/>
            <a:ext cx="3011355" cy="462479"/>
          </a:xfrm>
          <a:prstGeom prst="rect">
            <a:avLst/>
          </a:prstGeom>
        </p:spPr>
        <p:txBody>
          <a:bodyPr vert="horz" lIns="98097" tIns="49048" rIns="98097" bIns="49048" rtlCol="0" anchor="b"/>
          <a:lstStyle>
            <a:lvl1pPr algn="r">
              <a:defRPr sz="1300"/>
            </a:lvl1pPr>
          </a:lstStyle>
          <a:p>
            <a:fld id="{851DBAA2-E769-4733-99EF-B74E1FB96C5B}" type="slidenum">
              <a:rPr lang="en-CA" smtClean="0"/>
              <a:pPr/>
              <a:t>‹#›</a:t>
            </a:fld>
            <a:endParaRPr lang="en-CA"/>
          </a:p>
        </p:txBody>
      </p:sp>
    </p:spTree>
    <p:extLst>
      <p:ext uri="{BB962C8B-B14F-4D97-AF65-F5344CB8AC3E}">
        <p14:creationId xmlns:p14="http://schemas.microsoft.com/office/powerpoint/2010/main" val="3270314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1446" indent="-289018" eaLnBrk="0" hangingPunct="0">
              <a:defRPr>
                <a:solidFill>
                  <a:schemeClr val="tx1"/>
                </a:solidFill>
                <a:latin typeface="Arial" pitchFamily="34" charset="0"/>
              </a:defRPr>
            </a:lvl2pPr>
            <a:lvl3pPr marL="1156071" indent="-231214" eaLnBrk="0" hangingPunct="0">
              <a:defRPr>
                <a:solidFill>
                  <a:schemeClr val="tx1"/>
                </a:solidFill>
                <a:latin typeface="Arial" pitchFamily="34" charset="0"/>
              </a:defRPr>
            </a:lvl3pPr>
            <a:lvl4pPr marL="1618500" indent="-231214" eaLnBrk="0" hangingPunct="0">
              <a:defRPr>
                <a:solidFill>
                  <a:schemeClr val="tx1"/>
                </a:solidFill>
                <a:latin typeface="Arial" pitchFamily="34" charset="0"/>
              </a:defRPr>
            </a:lvl4pPr>
            <a:lvl5pPr marL="2080928" indent="-231214" eaLnBrk="0" hangingPunct="0">
              <a:defRPr>
                <a:solidFill>
                  <a:schemeClr val="tx1"/>
                </a:solidFill>
                <a:latin typeface="Arial" pitchFamily="34" charset="0"/>
              </a:defRPr>
            </a:lvl5pPr>
            <a:lvl6pPr marL="2543357" indent="-231214" eaLnBrk="0" fontAlgn="base" hangingPunct="0">
              <a:spcBef>
                <a:spcPct val="0"/>
              </a:spcBef>
              <a:spcAft>
                <a:spcPct val="0"/>
              </a:spcAft>
              <a:defRPr>
                <a:solidFill>
                  <a:schemeClr val="tx1"/>
                </a:solidFill>
                <a:latin typeface="Arial" pitchFamily="34" charset="0"/>
              </a:defRPr>
            </a:lvl6pPr>
            <a:lvl7pPr marL="3005785" indent="-231214" eaLnBrk="0" fontAlgn="base" hangingPunct="0">
              <a:spcBef>
                <a:spcPct val="0"/>
              </a:spcBef>
              <a:spcAft>
                <a:spcPct val="0"/>
              </a:spcAft>
              <a:defRPr>
                <a:solidFill>
                  <a:schemeClr val="tx1"/>
                </a:solidFill>
                <a:latin typeface="Arial" pitchFamily="34" charset="0"/>
              </a:defRPr>
            </a:lvl7pPr>
            <a:lvl8pPr marL="3468213" indent="-231214" eaLnBrk="0" fontAlgn="base" hangingPunct="0">
              <a:spcBef>
                <a:spcPct val="0"/>
              </a:spcBef>
              <a:spcAft>
                <a:spcPct val="0"/>
              </a:spcAft>
              <a:defRPr>
                <a:solidFill>
                  <a:schemeClr val="tx1"/>
                </a:solidFill>
                <a:latin typeface="Arial" pitchFamily="34" charset="0"/>
              </a:defRPr>
            </a:lvl8pPr>
            <a:lvl9pPr marL="3930642" indent="-231214" eaLnBrk="0" fontAlgn="base" hangingPunct="0">
              <a:spcBef>
                <a:spcPct val="0"/>
              </a:spcBef>
              <a:spcAft>
                <a:spcPct val="0"/>
              </a:spcAft>
              <a:defRPr>
                <a:solidFill>
                  <a:schemeClr val="tx1"/>
                </a:solidFill>
                <a:latin typeface="Arial" pitchFamily="34" charset="0"/>
              </a:defRPr>
            </a:lvl9pPr>
          </a:lstStyle>
          <a:p>
            <a:pPr eaLnBrk="1" hangingPunct="1"/>
            <a:fld id="{15F5ABCC-DF0E-4076-9385-E974A99AF368}" type="slidenum">
              <a:rPr lang="en-CA"/>
              <a:pPr eaLnBrk="1" hangingPunct="1"/>
              <a:t>2</a:t>
            </a:fld>
            <a:endParaRPr lang="en-CA"/>
          </a:p>
        </p:txBody>
      </p:sp>
      <p:sp>
        <p:nvSpPr>
          <p:cNvPr id="161795"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4" tIns="46237" rIns="92474" bIns="462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F0FAF32-475A-4634-909A-9F8785C86679}" type="slidenum">
              <a:rPr lang="en-CA" sz="1200">
                <a:latin typeface="Times New Roman" pitchFamily="18" charset="0"/>
              </a:rPr>
              <a:pPr algn="r" eaLnBrk="1" hangingPunct="1"/>
              <a:t>2</a:t>
            </a:fld>
            <a:endParaRPr lang="en-CA" sz="1200">
              <a:latin typeface="Times New Roman" pitchFamily="18" charset="0"/>
            </a:endParaRPr>
          </a:p>
        </p:txBody>
      </p:sp>
      <p:sp>
        <p:nvSpPr>
          <p:cNvPr id="16179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1797" name="Rectangle 3"/>
          <p:cNvSpPr>
            <a:spLocks noGrp="1" noChangeArrowheads="1"/>
          </p:cNvSpPr>
          <p:nvPr>
            <p:ph type="body" idx="1"/>
          </p:nvPr>
        </p:nvSpPr>
        <p:spPr bwMode="auto">
          <a:xfrm>
            <a:off x="926677" y="4387136"/>
            <a:ext cx="5096722" cy="4156234"/>
          </a:xfrm>
          <a:solidFill>
            <a:srgbClr val="FFFFFF"/>
          </a:solidFill>
          <a:ln>
            <a:solidFill>
              <a:srgbClr val="000000"/>
            </a:solidFill>
            <a:miter lim="800000"/>
            <a:headEnd/>
            <a:tailEnd/>
          </a:ln>
        </p:spPr>
        <p:txBody>
          <a:bodyPr wrap="square" lIns="92474" tIns="46237" rIns="92474" bIns="46237" numCol="1" anchor="t" anchorCtr="0" compatLnSpc="1">
            <a:prstTxWarp prst="textNoShape">
              <a:avLst/>
            </a:prstTxWarp>
          </a:bodyPr>
          <a:lstStyle/>
          <a:p>
            <a:pPr>
              <a:spcBef>
                <a:spcPct val="0"/>
              </a:spcBef>
            </a:pPr>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8" tIns="46423" rIns="92848" bIns="464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AA5945B-CDA1-4D18-9899-71F85C2E9BD3}" type="slidenum">
              <a:rPr lang="en-CA" sz="1200">
                <a:solidFill>
                  <a:prstClr val="black"/>
                </a:solidFill>
                <a:latin typeface="Times New Roman" pitchFamily="18" charset="0"/>
              </a:rPr>
              <a:pPr algn="r" eaLnBrk="1" hangingPunct="1"/>
              <a:t>17</a:t>
            </a:fld>
            <a:endParaRPr lang="en-CA" sz="1200">
              <a:solidFill>
                <a:prstClr val="black"/>
              </a:solidFill>
              <a:latin typeface="Times New Roman" pitchFamily="18" charset="0"/>
            </a:endParaRPr>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848" tIns="46423" rIns="92848" bIns="46423"/>
          <a:lstStyle/>
          <a:p>
            <a:pPr eaLnBrk="1" hangingPunct="1">
              <a:spcBef>
                <a:spcPct val="0"/>
              </a:spcBef>
            </a:pPr>
            <a:r>
              <a:rPr lang="en-CA" sz="1800">
                <a:latin typeface="Lucida Sans Unicode" pitchFamily="34" charset="0"/>
                <a:cs typeface="Times New Roman" pitchFamily="18" charset="0"/>
              </a:rPr>
              <a:t>Situations of extreme clutter expose individuals, families, and communities to serious health and safety risks including homelessness, fire and infestation</a:t>
            </a:r>
            <a:r>
              <a:rPr lang="en-US" sz="1800">
                <a:latin typeface="Lucida Sans Unicode" pitchFamily="34" charset="0"/>
                <a:cs typeface="Times New Roman" pitchFamily="18" charset="0"/>
              </a:rPr>
              <a:t> [</a:t>
            </a:r>
            <a:r>
              <a:rPr lang="en-US" sz="1800">
                <a:latin typeface="Calisto MT" pitchFamily="18" charset="0"/>
                <a:cs typeface="Times New Roman" pitchFamily="18" charset="0"/>
              </a:rPr>
              <a:t>Steketee, G., Frost, R.O., Kim, H.J., 2001. Hoarding by elderly people. Health and Social Work 26, 176–184</a:t>
            </a:r>
            <a:r>
              <a:rPr lang="en-US" sz="1800">
                <a:latin typeface="Lucida Sans Unicode" pitchFamily="34" charset="0"/>
                <a:cs typeface="Times New Roman" pitchFamily="18" charset="0"/>
              </a:rPr>
              <a:t>]</a:t>
            </a: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Excess clutter is a substantial contributor to bedbug and other infestations, and can render pest control treatment ineffective </a:t>
            </a:r>
            <a:r>
              <a:rPr lang="en-US" sz="1800" baseline="30000">
                <a:latin typeface="Lucida Sans Unicode" pitchFamily="34" charset="0"/>
                <a:cs typeface="Times New Roman" pitchFamily="18" charset="0"/>
              </a:rPr>
              <a:t>[</a:t>
            </a:r>
            <a:r>
              <a:rPr lang="en-US" sz="1800" baseline="30000">
                <a:latin typeface="Calisto MT" pitchFamily="18" charset="0"/>
                <a:cs typeface="Times New Roman" pitchFamily="18" charset="0"/>
              </a:rPr>
              <a:t>McDonald, L. &amp; R. Zavys,</a:t>
            </a:r>
            <a:r>
              <a:rPr lang="en-US" sz="1800" baseline="30000">
                <a:solidFill>
                  <a:srgbClr val="141314"/>
                </a:solidFill>
                <a:latin typeface="Calisto MT" pitchFamily="18" charset="0"/>
                <a:cs typeface="Times New Roman" pitchFamily="18" charset="0"/>
              </a:rPr>
              <a:t> </a:t>
            </a:r>
            <a:r>
              <a:rPr lang="en-US" sz="1800" baseline="30000">
                <a:latin typeface="Calisto MT" pitchFamily="18" charset="0"/>
                <a:cs typeface="Times New Roman" pitchFamily="18" charset="0"/>
              </a:rPr>
              <a:t>2009. Bed Bugs are Back. Woodgreen Community Services, Toronto.</a:t>
            </a:r>
            <a:r>
              <a:rPr lang="en-US" sz="1800" baseline="30000">
                <a:latin typeface="Lucida Sans Unicode" pitchFamily="34" charset="0"/>
                <a:cs typeface="Times New Roman" pitchFamily="18" charset="0"/>
              </a:rPr>
              <a:t>]</a:t>
            </a:r>
            <a:endParaRPr lang="en-US" sz="1800">
              <a:latin typeface="Lucida Sans Unicode" pitchFamily="34" charset="0"/>
              <a:cs typeface="Times New Roman" pitchFamily="18" charset="0"/>
            </a:endParaRP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Extreme clutter can expose clients to falls, fires, floods, infestations, respiratory problems, and difficulty accessing emergency services.</a:t>
            </a:r>
            <a:endParaRPr lang="en-US" sz="1800">
              <a:latin typeface="Lucida Sans Unicode" pitchFamily="34" charset="0"/>
              <a:cs typeface="Times New Roman" pitchFamily="18" charset="0"/>
            </a:endParaRP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 Eviction and other court proceedings may result in homelessness, hospitalization or even an unwanted move into a long-term care facility</a:t>
            </a:r>
            <a:r>
              <a:rPr lang="en-US" sz="1800" baseline="30000">
                <a:latin typeface="Lucida Sans Unicode" pitchFamily="34" charset="0"/>
                <a:cs typeface="Times New Roman" pitchFamily="18" charset="0"/>
              </a:rPr>
              <a:t> [</a:t>
            </a:r>
            <a:r>
              <a:rPr lang="en-CA" sz="1800" baseline="30000">
                <a:latin typeface="Lucida Sans Unicode" pitchFamily="34" charset="0"/>
                <a:cs typeface="Times New Roman" pitchFamily="18" charset="0"/>
              </a:rPr>
              <a:t>Damecour &amp; Charron, 1998, Frost Steketee &amp; Williams, 2000; Steketee &amp; Frost, 2003; Thomas, 1997 </a:t>
            </a:r>
            <a:endParaRPr lang="en-US" sz="1800" baseline="30000">
              <a:latin typeface="Lucida Sans Unicode" pitchFamily="34" charset="0"/>
              <a:cs typeface="Times New Roman" pitchFamily="18" charset="0"/>
            </a:endParaRPr>
          </a:p>
          <a:p>
            <a:pPr eaLnBrk="1" hangingPunct="1">
              <a:spcBef>
                <a:spcPct val="0"/>
              </a:spcBef>
            </a:pPr>
            <a:endParaRPr lang="en-US" sz="1800" baseline="30000">
              <a:latin typeface="Lucida Sans Unicode" pitchFamily="34" charset="0"/>
              <a:cs typeface="Times New Roman" pitchFamily="18" charset="0"/>
            </a:endParaRPr>
          </a:p>
          <a:p>
            <a:pPr eaLnBrk="1" hangingPunct="1">
              <a:spcBef>
                <a:spcPct val="0"/>
              </a:spcBef>
            </a:pPr>
            <a:r>
              <a:rPr lang="en-CA" sz="1800">
                <a:latin typeface="AdvTimes" charset="0"/>
                <a:cs typeface="Times New Roman" pitchFamily="18" charset="0"/>
              </a:rPr>
              <a:t>Often people who hoard cannot heat or cool their homes</a:t>
            </a:r>
            <a:r>
              <a:rPr lang="en-US" sz="1800">
                <a:latin typeface="AdvTimes" charset="0"/>
                <a:cs typeface="Times New Roman" pitchFamily="18" charset="0"/>
              </a:rPr>
              <a:t> </a:t>
            </a:r>
            <a:r>
              <a:rPr lang="en-CA" sz="1800">
                <a:latin typeface="AdvTimes" charset="0"/>
                <a:cs typeface="Times New Roman" pitchFamily="18" charset="0"/>
              </a:rPr>
              <a:t>because clutter blocks the heating or cooling vents. Their homes are often in disrepair because</a:t>
            </a:r>
            <a:r>
              <a:rPr lang="en-US" sz="1800">
                <a:latin typeface="AdvTimes" charset="0"/>
                <a:cs typeface="Times New Roman" pitchFamily="18" charset="0"/>
              </a:rPr>
              <a:t> </a:t>
            </a:r>
            <a:r>
              <a:rPr lang="en-CA" sz="1800">
                <a:latin typeface="AdvTimes" charset="0"/>
                <a:cs typeface="Times New Roman" pitchFamily="18" charset="0"/>
              </a:rPr>
              <a:t>they will not let someone into their home to repair the roof, sink, or toilet because they are</a:t>
            </a:r>
            <a:r>
              <a:rPr lang="en-US" sz="1800">
                <a:latin typeface="AdvTimes" charset="0"/>
                <a:cs typeface="Times New Roman" pitchFamily="18" charset="0"/>
              </a:rPr>
              <a:t> </a:t>
            </a:r>
            <a:r>
              <a:rPr lang="en-CA" sz="1800">
                <a:latin typeface="AdvTimes" charset="0"/>
                <a:cs typeface="Times New Roman" pitchFamily="18" charset="0"/>
              </a:rPr>
              <a:t>ashamed or because they fear discovery. About half of those who suffer from compulsive</a:t>
            </a:r>
            <a:r>
              <a:rPr lang="en-US" sz="1800">
                <a:latin typeface="AdvTimes" charset="0"/>
                <a:cs typeface="Times New Roman" pitchFamily="18" charset="0"/>
              </a:rPr>
              <a:t> </a:t>
            </a:r>
            <a:r>
              <a:rPr lang="en-CA" sz="1800">
                <a:latin typeface="AdvTimes" charset="0"/>
                <a:cs typeface="Times New Roman" pitchFamily="18" charset="0"/>
              </a:rPr>
              <a:t>hoarding are unable to use their stovetops, refrigerators, tubs or sinks, and 1 in 10 is unable to</a:t>
            </a:r>
            <a:r>
              <a:rPr lang="en-US" sz="1800">
                <a:latin typeface="AdvTimes" charset="0"/>
                <a:cs typeface="Times New Roman" pitchFamily="18" charset="0"/>
              </a:rPr>
              <a:t> </a:t>
            </a:r>
            <a:r>
              <a:rPr lang="en-CA" sz="1800">
                <a:latin typeface="AdvTimes" charset="0"/>
                <a:cs typeface="Times New Roman" pitchFamily="18" charset="0"/>
              </a:rPr>
              <a:t>use the toilet (Frost et al., 2000). They are at risk of slipping and falling in the clutter, which is</a:t>
            </a:r>
            <a:r>
              <a:rPr lang="en-US" sz="1800">
                <a:latin typeface="AdvTimes" charset="0"/>
                <a:cs typeface="Times New Roman" pitchFamily="18" charset="0"/>
              </a:rPr>
              <a:t> </a:t>
            </a:r>
            <a:r>
              <a:rPr lang="en-CA" sz="1800">
                <a:latin typeface="AdvTimes" charset="0"/>
                <a:cs typeface="Times New Roman" pitchFamily="18" charset="0"/>
              </a:rPr>
              <a:t>particularly dangerous for frail, older adults.</a:t>
            </a:r>
            <a:r>
              <a:rPr lang="en-US" sz="1800">
                <a:latin typeface="AdvTimes" charset="0"/>
                <a:cs typeface="Times New Roman" pitchFamily="18" charset="0"/>
              </a:rPr>
              <a:t> [</a:t>
            </a:r>
            <a:r>
              <a:rPr lang="en-CA" sz="1800">
                <a:latin typeface="AdvUnivers-LUC" charset="0"/>
                <a:cs typeface="Times New Roman" pitchFamily="18" charset="0"/>
              </a:rPr>
              <a:t>Working With Families of People Who Hoard: A Harm Reduction Approach</a:t>
            </a:r>
            <a:r>
              <a:rPr lang="en-US" sz="1800">
                <a:latin typeface="AdvUnivers-LUC" charset="0"/>
                <a:cs typeface="Times New Roman" pitchFamily="18" charset="0"/>
              </a:rPr>
              <a:t>; </a:t>
            </a:r>
            <a:r>
              <a:rPr lang="en-CA" sz="1800">
                <a:latin typeface="AdvUvc" charset="0"/>
                <a:cs typeface="Times New Roman" pitchFamily="18" charset="0"/>
              </a:rPr>
              <a:t>Michael A. Tompkins</a:t>
            </a:r>
            <a:r>
              <a:rPr lang="en-US" sz="1800">
                <a:latin typeface="AdvUvc" charset="0"/>
                <a:cs typeface="Times New Roman" pitchFamily="18" charset="0"/>
              </a:rPr>
              <a:t>, 2011].</a:t>
            </a:r>
            <a:endParaRPr lang="en-CA" sz="1800">
              <a:latin typeface="AdvUvc" charset="0"/>
              <a:cs typeface="Times New Roman" pitchFamily="18" charset="0"/>
            </a:endParaRPr>
          </a:p>
        </p:txBody>
      </p:sp>
    </p:spTree>
    <p:extLst>
      <p:ext uri="{BB962C8B-B14F-4D97-AF65-F5344CB8AC3E}">
        <p14:creationId xmlns:p14="http://schemas.microsoft.com/office/powerpoint/2010/main" val="1687925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63638" y="692150"/>
            <a:ext cx="4619625" cy="3463925"/>
          </a:xfrm>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marL="232146" indent="-232146">
              <a:spcBef>
                <a:spcPct val="0"/>
              </a:spcBef>
            </a:pPr>
            <a:r>
              <a:rPr lang="en-US" sz="1800" b="1">
                <a:latin typeface="AdvUnivers-LUC" charset="0"/>
              </a:rPr>
              <a:t>[Working With Families of People Who Hoard: A Harm Reduction Approach, </a:t>
            </a:r>
            <a:r>
              <a:rPr lang="en-US" sz="1800" b="1">
                <a:latin typeface="AdvUvc" charset="0"/>
              </a:rPr>
              <a:t>Michael A. Tompkins, 2011]</a:t>
            </a:r>
            <a:endParaRPr lang="en-US" sz="1800" b="1">
              <a:latin typeface="AdvTimes" charset="0"/>
            </a:endParaRPr>
          </a:p>
          <a:p>
            <a:pPr marL="232146" indent="-232146">
              <a:spcBef>
                <a:spcPct val="0"/>
              </a:spcBef>
            </a:pPr>
            <a:endParaRPr lang="en-US" sz="1800" b="1">
              <a:latin typeface="AdvTimes" charset="0"/>
            </a:endParaRPr>
          </a:p>
          <a:p>
            <a:pPr marL="232146" indent="-232146">
              <a:spcBef>
                <a:spcPct val="0"/>
              </a:spcBef>
            </a:pPr>
            <a:r>
              <a:rPr lang="en-CA" sz="1800">
                <a:latin typeface="AdvTimes" charset="0"/>
              </a:rPr>
              <a:t>HR makes sense for compulsive</a:t>
            </a:r>
            <a:r>
              <a:rPr lang="en-US" sz="1800">
                <a:latin typeface="AdvTimes" charset="0"/>
              </a:rPr>
              <a:t> </a:t>
            </a:r>
            <a:r>
              <a:rPr lang="en-CA" sz="1800">
                <a:latin typeface="AdvTimes" charset="0"/>
              </a:rPr>
              <a:t>hoarding are a follows: (a) many people who hoard refuse help, (b) an over-emphasis on</a:t>
            </a:r>
          </a:p>
          <a:p>
            <a:pPr marL="232146" indent="-232146">
              <a:spcBef>
                <a:spcPct val="0"/>
              </a:spcBef>
            </a:pPr>
            <a:r>
              <a:rPr lang="en-CA" sz="1800">
                <a:latin typeface="AdvTimes" charset="0"/>
              </a:rPr>
              <a:t>discarding may make things worse, and (c) in most cases, compulsive hoarding is too big a</a:t>
            </a:r>
            <a:r>
              <a:rPr lang="en-US" sz="1800">
                <a:latin typeface="AdvTimes" charset="0"/>
              </a:rPr>
              <a:t> </a:t>
            </a:r>
            <a:r>
              <a:rPr lang="en-CA" sz="1800">
                <a:latin typeface="AdvTimes" charset="0"/>
              </a:rPr>
              <a:t>problem for any one person to manage.</a:t>
            </a:r>
            <a:endParaRPr lang="en-US" sz="1800">
              <a:latin typeface="AdvTimes" charset="0"/>
            </a:endParaRPr>
          </a:p>
          <a:p>
            <a:pPr marL="232146" indent="-232146">
              <a:spcBef>
                <a:spcPct val="0"/>
              </a:spcBef>
            </a:pPr>
            <a:endParaRPr lang="en-US" sz="1800">
              <a:latin typeface="AdvTimes" charset="0"/>
            </a:endParaRPr>
          </a:p>
          <a:p>
            <a:pPr marL="232146" indent="-232146">
              <a:spcBef>
                <a:spcPct val="0"/>
              </a:spcBef>
            </a:pPr>
            <a:r>
              <a:rPr lang="en-US" sz="1800">
                <a:latin typeface="AdvTimes" charset="0"/>
              </a:rPr>
              <a:t>Family-Based HR for Hoarding Behavior</a:t>
            </a:r>
          </a:p>
          <a:p>
            <a:pPr marL="232146" indent="-232146">
              <a:spcBef>
                <a:spcPct val="0"/>
              </a:spcBef>
            </a:pPr>
            <a:r>
              <a:rPr lang="en-US" sz="1800">
                <a:latin typeface="AdvTimes" charset="0"/>
              </a:rPr>
              <a:t>Our HR model for compulsive hoarding (Tompkins &amp; Hartl, manuscript) involves five steps:</a:t>
            </a:r>
          </a:p>
          <a:p>
            <a:pPr marL="232146" indent="-232146">
              <a:spcBef>
                <a:spcPct val="0"/>
              </a:spcBef>
            </a:pPr>
            <a:r>
              <a:rPr lang="en-US" sz="1800">
                <a:latin typeface="AdvTimes" charset="0"/>
              </a:rPr>
              <a:t>1. Engage the person who hoards in the HR approach.</a:t>
            </a:r>
          </a:p>
          <a:p>
            <a:pPr marL="232146" indent="-232146">
              <a:spcBef>
                <a:spcPct val="0"/>
              </a:spcBef>
            </a:pPr>
            <a:r>
              <a:rPr lang="en-US" sz="1800">
                <a:latin typeface="AdvTimes" charset="0"/>
              </a:rPr>
              <a:t>2. Build the HR team.</a:t>
            </a:r>
          </a:p>
          <a:p>
            <a:pPr marL="232146" indent="-232146">
              <a:spcBef>
                <a:spcPct val="0"/>
              </a:spcBef>
            </a:pPr>
            <a:r>
              <a:rPr lang="en-US" sz="1800">
                <a:latin typeface="AdvTimes" charset="0"/>
              </a:rPr>
              <a:t>3. Assess harm potential.</a:t>
            </a:r>
          </a:p>
          <a:p>
            <a:pPr marL="232146" indent="-232146">
              <a:spcBef>
                <a:spcPct val="0"/>
              </a:spcBef>
            </a:pPr>
            <a:r>
              <a:rPr lang="en-US" sz="1800">
                <a:latin typeface="AdvTimes" charset="0"/>
              </a:rPr>
              <a:t>4. Create the HR plan.</a:t>
            </a:r>
          </a:p>
          <a:p>
            <a:pPr marL="232146" indent="-232146">
              <a:spcBef>
                <a:spcPct val="0"/>
              </a:spcBef>
            </a:pPr>
            <a:r>
              <a:rPr lang="en-US" sz="1800">
                <a:latin typeface="AdvTimes" charset="0"/>
              </a:rPr>
              <a:t>5. Implement the HR plan.</a:t>
            </a:r>
          </a:p>
          <a:p>
            <a:pPr marL="232146" indent="-232146">
              <a:spcBef>
                <a:spcPct val="0"/>
              </a:spcBef>
            </a:pPr>
            <a:endParaRPr lang="en-US" sz="1800">
              <a:latin typeface="AdvTimes" charset="0"/>
            </a:endParaRPr>
          </a:p>
          <a:p>
            <a:pPr marL="232146" indent="-232146">
              <a:spcBef>
                <a:spcPct val="0"/>
              </a:spcBef>
            </a:pPr>
            <a:r>
              <a:rPr lang="en-US" sz="1800">
                <a:latin typeface="AdvTimes" charset="0"/>
              </a:rPr>
              <a:t>Description</a:t>
            </a:r>
          </a:p>
          <a:p>
            <a:pPr marL="232146" indent="-232146">
              <a:spcBef>
                <a:spcPct val="0"/>
              </a:spcBef>
              <a:buFontTx/>
              <a:buAutoNum type="arabicPeriod"/>
            </a:pPr>
            <a:r>
              <a:rPr lang="en-CA" sz="1800">
                <a:latin typeface="AdvTimes" charset="0"/>
              </a:rPr>
              <a:t>HR engages the person who hoards and his or her family with motivational interviewing</a:t>
            </a:r>
            <a:endParaRPr lang="en-US" sz="1800">
              <a:latin typeface="AdvTimes" charset="0"/>
            </a:endParaRPr>
          </a:p>
          <a:p>
            <a:pPr marL="232146" indent="-232146">
              <a:spcBef>
                <a:spcPct val="0"/>
              </a:spcBef>
              <a:buFontTx/>
              <a:buAutoNum type="arabicPeriod"/>
            </a:pPr>
            <a:r>
              <a:rPr lang="en-US" sz="1800">
                <a:latin typeface="AdvTimes" charset="0"/>
              </a:rPr>
              <a:t>C</a:t>
            </a:r>
            <a:r>
              <a:rPr lang="en-CA" sz="1800">
                <a:latin typeface="AdvTimes" charset="0"/>
              </a:rPr>
              <a:t>linician works to build the HR team. The team includes the clinician and the person</a:t>
            </a:r>
            <a:r>
              <a:rPr lang="en-US" sz="1800">
                <a:latin typeface="AdvTimes" charset="0"/>
              </a:rPr>
              <a:t> w</a:t>
            </a:r>
            <a:r>
              <a:rPr lang="en-CA" sz="1800">
                <a:latin typeface="AdvTimes" charset="0"/>
              </a:rPr>
              <a:t>ho hoards and also family members, friends, and other stakeholders, such as Adult</a:t>
            </a:r>
            <a:r>
              <a:rPr lang="en-US" sz="1800">
                <a:latin typeface="AdvTimes" charset="0"/>
              </a:rPr>
              <a:t> </a:t>
            </a:r>
            <a:r>
              <a:rPr lang="en-CA" sz="1800">
                <a:latin typeface="AdvTimes" charset="0"/>
              </a:rPr>
              <a:t>Protective Service workers, housing code enforcement officers, property managers, or visiting</a:t>
            </a:r>
            <a:r>
              <a:rPr lang="en-US" sz="1800">
                <a:latin typeface="AdvTimes" charset="0"/>
              </a:rPr>
              <a:t> </a:t>
            </a:r>
            <a:r>
              <a:rPr lang="en-CA" sz="1800">
                <a:latin typeface="AdvTimes" charset="0"/>
              </a:rPr>
              <a:t>nurses.</a:t>
            </a:r>
            <a:endParaRPr lang="en-US" sz="1800">
              <a:latin typeface="AdvTimes" charset="0"/>
            </a:endParaRPr>
          </a:p>
          <a:p>
            <a:pPr marL="232146" indent="-232146">
              <a:spcBef>
                <a:spcPct val="0"/>
              </a:spcBef>
              <a:buFontTx/>
              <a:buAutoNum type="arabicPeriod"/>
            </a:pPr>
            <a:r>
              <a:rPr lang="en-US" sz="1800">
                <a:latin typeface="AdvTimes" charset="0"/>
              </a:rPr>
              <a:t>C</a:t>
            </a:r>
            <a:r>
              <a:rPr lang="en-CA" sz="1800">
                <a:latin typeface="AdvTimes" charset="0"/>
              </a:rPr>
              <a:t>linician arranges a series of home visits to assess the harm</a:t>
            </a:r>
            <a:r>
              <a:rPr lang="en-US" sz="1800">
                <a:latin typeface="AdvTimes" charset="0"/>
              </a:rPr>
              <a:t> </a:t>
            </a:r>
            <a:r>
              <a:rPr lang="en-CA" sz="1800">
                <a:latin typeface="AdvTimes" charset="0"/>
              </a:rPr>
              <a:t>potential of the hoarding situation. The clinician focuses the assessment on three factors</a:t>
            </a:r>
            <a:r>
              <a:rPr lang="en-CA" sz="1800">
                <a:latin typeface="Lucida Sans Unicode" pitchFamily="34" charset="0"/>
              </a:rPr>
              <a:t>—</a:t>
            </a:r>
            <a:r>
              <a:rPr lang="en-US" sz="1800">
                <a:latin typeface="AdvTimes" charset="0"/>
              </a:rPr>
              <a:t> </a:t>
            </a:r>
            <a:r>
              <a:rPr lang="en-CA" sz="1800">
                <a:latin typeface="AdvTimes" charset="0"/>
              </a:rPr>
              <a:t>environmental, person, and support</a:t>
            </a:r>
            <a:r>
              <a:rPr lang="en-CA" sz="1800">
                <a:latin typeface="Lucida Sans Unicode" pitchFamily="34" charset="0"/>
              </a:rPr>
              <a:t>—</a:t>
            </a:r>
            <a:r>
              <a:rPr lang="en-CA" sz="1800">
                <a:latin typeface="AdvTimes" charset="0"/>
              </a:rPr>
              <a:t>that influence the degree of risk persons who hoard</a:t>
            </a:r>
            <a:r>
              <a:rPr lang="en-US" sz="1800">
                <a:latin typeface="AdvTimes" charset="0"/>
              </a:rPr>
              <a:t> </a:t>
            </a:r>
            <a:r>
              <a:rPr lang="en-CA" sz="1800">
                <a:latin typeface="AdvTimes" charset="0"/>
              </a:rPr>
              <a:t>experience living in their homes.</a:t>
            </a:r>
            <a:r>
              <a:rPr lang="en-US" sz="1800">
                <a:latin typeface="AdvTimes" charset="0"/>
              </a:rPr>
              <a:t> </a:t>
            </a:r>
            <a:r>
              <a:rPr lang="en-CA" sz="1800">
                <a:latin typeface="AdvTimes-i" charset="0"/>
              </a:rPr>
              <a:t>Environmental </a:t>
            </a:r>
            <a:r>
              <a:rPr lang="en-CA" sz="1800">
                <a:latin typeface="AdvTimes" charset="0"/>
              </a:rPr>
              <a:t>factors focus on features of the living situation itself, such as whether clutter</a:t>
            </a:r>
            <a:r>
              <a:rPr lang="en-US" sz="1800">
                <a:latin typeface="AdvTimes" charset="0"/>
              </a:rPr>
              <a:t> </a:t>
            </a:r>
            <a:r>
              <a:rPr lang="en-CA" sz="1800">
                <a:latin typeface="AdvTimes" charset="0"/>
              </a:rPr>
              <a:t>covers the heating and cooling vents, stairs, and stovetops, or whether the person who hoards</a:t>
            </a:r>
            <a:r>
              <a:rPr lang="en-US" sz="1800">
                <a:latin typeface="AdvTimes" charset="0"/>
              </a:rPr>
              <a:t> </a:t>
            </a:r>
            <a:r>
              <a:rPr lang="en-CA" sz="1800">
                <a:latin typeface="AdvTimes" charset="0"/>
              </a:rPr>
              <a:t>can easily exit in case of a fire. </a:t>
            </a:r>
            <a:r>
              <a:rPr lang="en-CA" sz="1800">
                <a:latin typeface="AdvTimes-i" charset="0"/>
              </a:rPr>
              <a:t>Person </a:t>
            </a:r>
            <a:r>
              <a:rPr lang="en-CA" sz="1800">
                <a:latin typeface="AdvTimes" charset="0"/>
              </a:rPr>
              <a:t>factors focus on features of persons who hoard</a:t>
            </a:r>
            <a:r>
              <a:rPr lang="en-US" sz="1800">
                <a:latin typeface="AdvTimes" charset="0"/>
              </a:rPr>
              <a:t> </a:t>
            </a:r>
            <a:r>
              <a:rPr lang="en-CA" sz="1800">
                <a:latin typeface="AdvTimes" charset="0"/>
              </a:rPr>
              <a:t>themselves, such as their motivation to reduce the danger of their hoarding behavior, whether</a:t>
            </a:r>
            <a:r>
              <a:rPr lang="en-US" sz="1800">
                <a:latin typeface="AdvTimes" charset="0"/>
              </a:rPr>
              <a:t> </a:t>
            </a:r>
            <a:r>
              <a:rPr lang="en-CA" sz="1800">
                <a:latin typeface="AdvTimes" charset="0"/>
              </a:rPr>
              <a:t>they have medical problems, use walkers or canes, and have additional psychiatric conditions.</a:t>
            </a:r>
            <a:r>
              <a:rPr lang="en-US" sz="1800">
                <a:latin typeface="AdvTimes" charset="0"/>
              </a:rPr>
              <a:t> </a:t>
            </a:r>
            <a:r>
              <a:rPr lang="en-CA" sz="1800">
                <a:latin typeface="AdvTimes-i" charset="0"/>
              </a:rPr>
              <a:t>Support </a:t>
            </a:r>
            <a:r>
              <a:rPr lang="en-CA" sz="1800">
                <a:latin typeface="AdvTimes" charset="0"/>
              </a:rPr>
              <a:t>factors focus on features of the support system of hoarders, such as whether they have</a:t>
            </a:r>
            <a:r>
              <a:rPr lang="en-US" sz="1800">
                <a:latin typeface="AdvTimes" charset="0"/>
              </a:rPr>
              <a:t> </a:t>
            </a:r>
            <a:r>
              <a:rPr lang="en-CA" sz="1800">
                <a:latin typeface="AdvTimes" charset="0"/>
              </a:rPr>
              <a:t>family members who live with them or nearby, are receiving social support services, are</a:t>
            </a:r>
            <a:r>
              <a:rPr lang="en-US" sz="1800">
                <a:latin typeface="AdvTimes" charset="0"/>
              </a:rPr>
              <a:t> </a:t>
            </a:r>
            <a:r>
              <a:rPr lang="en-CA" sz="1800">
                <a:latin typeface="AdvTimes" charset="0"/>
              </a:rPr>
              <a:t>spending time with others (friends, family, and caregivers) outside their homes.</a:t>
            </a:r>
            <a:r>
              <a:rPr lang="en-US" sz="1800">
                <a:latin typeface="AdvTimes" charset="0"/>
              </a:rPr>
              <a:t> </a:t>
            </a:r>
          </a:p>
          <a:p>
            <a:pPr marL="232146" indent="-232146">
              <a:spcBef>
                <a:spcPct val="0"/>
              </a:spcBef>
              <a:buFontTx/>
              <a:buAutoNum type="arabicPeriod"/>
            </a:pPr>
            <a:r>
              <a:rPr lang="en-CA" sz="1800">
                <a:latin typeface="AdvTimes" charset="0"/>
              </a:rPr>
              <a:t>With the person who hoards engaged, the team assembled, and the harm assessment</a:t>
            </a:r>
            <a:r>
              <a:rPr lang="en-US" sz="1800">
                <a:latin typeface="AdvTimes" charset="0"/>
              </a:rPr>
              <a:t> </a:t>
            </a:r>
            <a:r>
              <a:rPr lang="en-CA" sz="1800">
                <a:latin typeface="AdvTimes" charset="0"/>
              </a:rPr>
              <a:t>completed, the clinician then works with the team members to develop the HR plan and</a:t>
            </a:r>
            <a:r>
              <a:rPr lang="en-US" sz="1800">
                <a:latin typeface="AdvTimes" charset="0"/>
              </a:rPr>
              <a:t> </a:t>
            </a:r>
            <a:r>
              <a:rPr lang="en-CA" sz="1800">
                <a:latin typeface="AdvTimes" charset="0"/>
              </a:rPr>
              <a:t>formalizes it with a contract. The HR plan specifies the targets, the frequency of home visits</a:t>
            </a:r>
            <a:r>
              <a:rPr lang="en-US" sz="1800">
                <a:latin typeface="AdvTimes" charset="0"/>
              </a:rPr>
              <a:t> </a:t>
            </a:r>
            <a:r>
              <a:rPr lang="en-CA" sz="1800">
                <a:latin typeface="AdvTimes" charset="0"/>
              </a:rPr>
              <a:t>and team meetings, and the role of each team member. HR targets include not only areas to</a:t>
            </a:r>
            <a:r>
              <a:rPr lang="en-US" sz="1800">
                <a:latin typeface="AdvTimes" charset="0"/>
              </a:rPr>
              <a:t> </a:t>
            </a:r>
            <a:r>
              <a:rPr lang="en-CA" sz="1800">
                <a:latin typeface="AdvTimes" charset="0"/>
              </a:rPr>
              <a:t>clear and keep clear but also the ways people acquire possessions or the ways possessions enter</a:t>
            </a:r>
            <a:r>
              <a:rPr lang="en-US" sz="1800">
                <a:latin typeface="AdvTimes" charset="0"/>
              </a:rPr>
              <a:t> </a:t>
            </a:r>
            <a:r>
              <a:rPr lang="en-CA" sz="1800">
                <a:latin typeface="AdvTimes" charset="0"/>
              </a:rPr>
              <a:t>their homes that the team strives to stop or limit.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63638" y="692150"/>
            <a:ext cx="4619625" cy="3463925"/>
          </a:xfrm>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marL="232146" indent="-232146">
              <a:spcBef>
                <a:spcPct val="0"/>
              </a:spcBef>
            </a:pPr>
            <a:r>
              <a:rPr lang="en-US" sz="1800" b="1">
                <a:latin typeface="AdvUnivers-LUC" charset="0"/>
              </a:rPr>
              <a:t>[Working With Families of People Who Hoard: A Harm Reduction Approach, </a:t>
            </a:r>
            <a:r>
              <a:rPr lang="en-US" sz="1800" b="1">
                <a:latin typeface="AdvUvc" charset="0"/>
              </a:rPr>
              <a:t>Michael A. Tompkins, 2011]</a:t>
            </a:r>
            <a:endParaRPr lang="en-US" sz="1800" b="1">
              <a:latin typeface="AdvTimes" charset="0"/>
            </a:endParaRPr>
          </a:p>
          <a:p>
            <a:pPr marL="232146" indent="-232146">
              <a:spcBef>
                <a:spcPct val="0"/>
              </a:spcBef>
            </a:pPr>
            <a:endParaRPr lang="en-US" sz="1800" b="1">
              <a:latin typeface="AdvTimes" charset="0"/>
            </a:endParaRPr>
          </a:p>
          <a:p>
            <a:pPr marL="232146" indent="-232146">
              <a:spcBef>
                <a:spcPct val="0"/>
              </a:spcBef>
            </a:pPr>
            <a:r>
              <a:rPr lang="en-CA" sz="1800">
                <a:latin typeface="AdvTimes" charset="0"/>
              </a:rPr>
              <a:t>HR makes sense for compulsive</a:t>
            </a:r>
            <a:r>
              <a:rPr lang="en-US" sz="1800">
                <a:latin typeface="AdvTimes" charset="0"/>
              </a:rPr>
              <a:t> </a:t>
            </a:r>
            <a:r>
              <a:rPr lang="en-CA" sz="1800">
                <a:latin typeface="AdvTimes" charset="0"/>
              </a:rPr>
              <a:t>hoarding are a follows: (a) many people who hoard refuse help, (b) an over-emphasis on</a:t>
            </a:r>
          </a:p>
          <a:p>
            <a:pPr marL="232146" indent="-232146">
              <a:spcBef>
                <a:spcPct val="0"/>
              </a:spcBef>
            </a:pPr>
            <a:r>
              <a:rPr lang="en-CA" sz="1800">
                <a:latin typeface="AdvTimes" charset="0"/>
              </a:rPr>
              <a:t>discarding may make things worse, and (c) in most cases, compulsive hoarding is too big a</a:t>
            </a:r>
            <a:r>
              <a:rPr lang="en-US" sz="1800">
                <a:latin typeface="AdvTimes" charset="0"/>
              </a:rPr>
              <a:t> </a:t>
            </a:r>
            <a:r>
              <a:rPr lang="en-CA" sz="1800">
                <a:latin typeface="AdvTimes" charset="0"/>
              </a:rPr>
              <a:t>problem for any one person to manage.</a:t>
            </a:r>
            <a:endParaRPr lang="en-US" sz="1800">
              <a:latin typeface="AdvTimes" charset="0"/>
            </a:endParaRPr>
          </a:p>
          <a:p>
            <a:pPr marL="232146" indent="-232146">
              <a:spcBef>
                <a:spcPct val="0"/>
              </a:spcBef>
            </a:pPr>
            <a:endParaRPr lang="en-US" sz="1800">
              <a:latin typeface="AdvTimes" charset="0"/>
            </a:endParaRPr>
          </a:p>
          <a:p>
            <a:pPr marL="232146" indent="-232146">
              <a:spcBef>
                <a:spcPct val="0"/>
              </a:spcBef>
            </a:pPr>
            <a:r>
              <a:rPr lang="en-US" sz="1800">
                <a:latin typeface="AdvTimes" charset="0"/>
              </a:rPr>
              <a:t>Family-Based HR for Hoarding Behavior</a:t>
            </a:r>
          </a:p>
          <a:p>
            <a:pPr marL="232146" indent="-232146">
              <a:spcBef>
                <a:spcPct val="0"/>
              </a:spcBef>
            </a:pPr>
            <a:r>
              <a:rPr lang="en-US" sz="1800">
                <a:latin typeface="AdvTimes" charset="0"/>
              </a:rPr>
              <a:t>Our HR model for compulsive hoarding (Tompkins &amp; Hartl, manuscript) involves five steps:</a:t>
            </a:r>
          </a:p>
          <a:p>
            <a:pPr marL="232146" indent="-232146">
              <a:spcBef>
                <a:spcPct val="0"/>
              </a:spcBef>
            </a:pPr>
            <a:r>
              <a:rPr lang="en-US" sz="1800">
                <a:latin typeface="AdvTimes" charset="0"/>
              </a:rPr>
              <a:t>1. Engage the person who hoards in the HR approach.</a:t>
            </a:r>
          </a:p>
          <a:p>
            <a:pPr marL="232146" indent="-232146">
              <a:spcBef>
                <a:spcPct val="0"/>
              </a:spcBef>
            </a:pPr>
            <a:r>
              <a:rPr lang="en-US" sz="1800">
                <a:latin typeface="AdvTimes" charset="0"/>
              </a:rPr>
              <a:t>2. Build the HR team.</a:t>
            </a:r>
          </a:p>
          <a:p>
            <a:pPr marL="232146" indent="-232146">
              <a:spcBef>
                <a:spcPct val="0"/>
              </a:spcBef>
            </a:pPr>
            <a:r>
              <a:rPr lang="en-US" sz="1800">
                <a:latin typeface="AdvTimes" charset="0"/>
              </a:rPr>
              <a:t>3. Assess harm potential.</a:t>
            </a:r>
          </a:p>
          <a:p>
            <a:pPr marL="232146" indent="-232146">
              <a:spcBef>
                <a:spcPct val="0"/>
              </a:spcBef>
            </a:pPr>
            <a:r>
              <a:rPr lang="en-US" sz="1800">
                <a:latin typeface="AdvTimes" charset="0"/>
              </a:rPr>
              <a:t>4. Create the HR plan.</a:t>
            </a:r>
          </a:p>
          <a:p>
            <a:pPr marL="232146" indent="-232146">
              <a:spcBef>
                <a:spcPct val="0"/>
              </a:spcBef>
            </a:pPr>
            <a:r>
              <a:rPr lang="en-US" sz="1800">
                <a:latin typeface="AdvTimes" charset="0"/>
              </a:rPr>
              <a:t>5. Implement the HR plan.</a:t>
            </a:r>
          </a:p>
          <a:p>
            <a:pPr marL="232146" indent="-232146">
              <a:spcBef>
                <a:spcPct val="0"/>
              </a:spcBef>
            </a:pPr>
            <a:endParaRPr lang="en-US" sz="1800">
              <a:latin typeface="AdvTimes" charset="0"/>
            </a:endParaRPr>
          </a:p>
          <a:p>
            <a:pPr marL="232146" indent="-232146">
              <a:spcBef>
                <a:spcPct val="0"/>
              </a:spcBef>
            </a:pPr>
            <a:r>
              <a:rPr lang="en-US" sz="1800">
                <a:latin typeface="AdvTimes" charset="0"/>
              </a:rPr>
              <a:t>Description</a:t>
            </a:r>
          </a:p>
          <a:p>
            <a:pPr marL="232146" indent="-232146">
              <a:spcBef>
                <a:spcPct val="0"/>
              </a:spcBef>
              <a:buFontTx/>
              <a:buAutoNum type="arabicPeriod"/>
            </a:pPr>
            <a:r>
              <a:rPr lang="en-CA" sz="1800">
                <a:latin typeface="AdvTimes" charset="0"/>
              </a:rPr>
              <a:t>HR engages the person who hoards and his or her family with motivational interviewing</a:t>
            </a:r>
            <a:endParaRPr lang="en-US" sz="1800">
              <a:latin typeface="AdvTimes" charset="0"/>
            </a:endParaRPr>
          </a:p>
          <a:p>
            <a:pPr marL="232146" indent="-232146">
              <a:spcBef>
                <a:spcPct val="0"/>
              </a:spcBef>
              <a:buFontTx/>
              <a:buAutoNum type="arabicPeriod"/>
            </a:pPr>
            <a:r>
              <a:rPr lang="en-US" sz="1800">
                <a:latin typeface="AdvTimes" charset="0"/>
              </a:rPr>
              <a:t>C</a:t>
            </a:r>
            <a:r>
              <a:rPr lang="en-CA" sz="1800">
                <a:latin typeface="AdvTimes" charset="0"/>
              </a:rPr>
              <a:t>linician works to build the HR team. The team includes the clinician and the person</a:t>
            </a:r>
            <a:r>
              <a:rPr lang="en-US" sz="1800">
                <a:latin typeface="AdvTimes" charset="0"/>
              </a:rPr>
              <a:t> w</a:t>
            </a:r>
            <a:r>
              <a:rPr lang="en-CA" sz="1800">
                <a:latin typeface="AdvTimes" charset="0"/>
              </a:rPr>
              <a:t>ho hoards and also family members, friends, and other stakeholders, such as Adult</a:t>
            </a:r>
            <a:r>
              <a:rPr lang="en-US" sz="1800">
                <a:latin typeface="AdvTimes" charset="0"/>
              </a:rPr>
              <a:t> </a:t>
            </a:r>
            <a:r>
              <a:rPr lang="en-CA" sz="1800">
                <a:latin typeface="AdvTimes" charset="0"/>
              </a:rPr>
              <a:t>Protective Service workers, housing code enforcement officers, property managers, or visiting</a:t>
            </a:r>
            <a:r>
              <a:rPr lang="en-US" sz="1800">
                <a:latin typeface="AdvTimes" charset="0"/>
              </a:rPr>
              <a:t> </a:t>
            </a:r>
            <a:r>
              <a:rPr lang="en-CA" sz="1800">
                <a:latin typeface="AdvTimes" charset="0"/>
              </a:rPr>
              <a:t>nurses.</a:t>
            </a:r>
            <a:endParaRPr lang="en-US" sz="1800">
              <a:latin typeface="AdvTimes" charset="0"/>
            </a:endParaRPr>
          </a:p>
          <a:p>
            <a:pPr marL="232146" indent="-232146">
              <a:spcBef>
                <a:spcPct val="0"/>
              </a:spcBef>
              <a:buFontTx/>
              <a:buAutoNum type="arabicPeriod"/>
            </a:pPr>
            <a:r>
              <a:rPr lang="en-US" sz="1800">
                <a:latin typeface="AdvTimes" charset="0"/>
              </a:rPr>
              <a:t>C</a:t>
            </a:r>
            <a:r>
              <a:rPr lang="en-CA" sz="1800">
                <a:latin typeface="AdvTimes" charset="0"/>
              </a:rPr>
              <a:t>linician arranges a series of home visits to assess the harm</a:t>
            </a:r>
            <a:r>
              <a:rPr lang="en-US" sz="1800">
                <a:latin typeface="AdvTimes" charset="0"/>
              </a:rPr>
              <a:t> </a:t>
            </a:r>
            <a:r>
              <a:rPr lang="en-CA" sz="1800">
                <a:latin typeface="AdvTimes" charset="0"/>
              </a:rPr>
              <a:t>potential of the hoarding situation. The clinician focuses the assessment on three factors</a:t>
            </a:r>
            <a:r>
              <a:rPr lang="en-CA" sz="1800">
                <a:latin typeface="Lucida Sans Unicode" pitchFamily="34" charset="0"/>
              </a:rPr>
              <a:t>—</a:t>
            </a:r>
            <a:r>
              <a:rPr lang="en-US" sz="1800">
                <a:latin typeface="AdvTimes" charset="0"/>
              </a:rPr>
              <a:t> </a:t>
            </a:r>
            <a:r>
              <a:rPr lang="en-CA" sz="1800">
                <a:latin typeface="AdvTimes" charset="0"/>
              </a:rPr>
              <a:t>environmental, person, and support</a:t>
            </a:r>
            <a:r>
              <a:rPr lang="en-CA" sz="1800">
                <a:latin typeface="Lucida Sans Unicode" pitchFamily="34" charset="0"/>
              </a:rPr>
              <a:t>—</a:t>
            </a:r>
            <a:r>
              <a:rPr lang="en-CA" sz="1800">
                <a:latin typeface="AdvTimes" charset="0"/>
              </a:rPr>
              <a:t>that influence the degree of risk persons who hoard</a:t>
            </a:r>
            <a:r>
              <a:rPr lang="en-US" sz="1800">
                <a:latin typeface="AdvTimes" charset="0"/>
              </a:rPr>
              <a:t> </a:t>
            </a:r>
            <a:r>
              <a:rPr lang="en-CA" sz="1800">
                <a:latin typeface="AdvTimes" charset="0"/>
              </a:rPr>
              <a:t>experience living in their homes.</a:t>
            </a:r>
            <a:r>
              <a:rPr lang="en-US" sz="1800">
                <a:latin typeface="AdvTimes" charset="0"/>
              </a:rPr>
              <a:t> </a:t>
            </a:r>
            <a:r>
              <a:rPr lang="en-CA" sz="1800">
                <a:latin typeface="AdvTimes-i" charset="0"/>
              </a:rPr>
              <a:t>Environmental </a:t>
            </a:r>
            <a:r>
              <a:rPr lang="en-CA" sz="1800">
                <a:latin typeface="AdvTimes" charset="0"/>
              </a:rPr>
              <a:t>factors focus on features of the living situation itself, such as whether clutter</a:t>
            </a:r>
            <a:r>
              <a:rPr lang="en-US" sz="1800">
                <a:latin typeface="AdvTimes" charset="0"/>
              </a:rPr>
              <a:t> </a:t>
            </a:r>
            <a:r>
              <a:rPr lang="en-CA" sz="1800">
                <a:latin typeface="AdvTimes" charset="0"/>
              </a:rPr>
              <a:t>covers the heating and cooling vents, stairs, and stovetops, or whether the person who hoards</a:t>
            </a:r>
            <a:r>
              <a:rPr lang="en-US" sz="1800">
                <a:latin typeface="AdvTimes" charset="0"/>
              </a:rPr>
              <a:t> </a:t>
            </a:r>
            <a:r>
              <a:rPr lang="en-CA" sz="1800">
                <a:latin typeface="AdvTimes" charset="0"/>
              </a:rPr>
              <a:t>can easily exit in case of a fire. </a:t>
            </a:r>
            <a:r>
              <a:rPr lang="en-CA" sz="1800">
                <a:latin typeface="AdvTimes-i" charset="0"/>
              </a:rPr>
              <a:t>Person </a:t>
            </a:r>
            <a:r>
              <a:rPr lang="en-CA" sz="1800">
                <a:latin typeface="AdvTimes" charset="0"/>
              </a:rPr>
              <a:t>factors focus on features of persons who hoard</a:t>
            </a:r>
            <a:r>
              <a:rPr lang="en-US" sz="1800">
                <a:latin typeface="AdvTimes" charset="0"/>
              </a:rPr>
              <a:t> </a:t>
            </a:r>
            <a:r>
              <a:rPr lang="en-CA" sz="1800">
                <a:latin typeface="AdvTimes" charset="0"/>
              </a:rPr>
              <a:t>themselves, such as their motivation to reduce the danger of their hoarding behavior, whether</a:t>
            </a:r>
            <a:r>
              <a:rPr lang="en-US" sz="1800">
                <a:latin typeface="AdvTimes" charset="0"/>
              </a:rPr>
              <a:t> </a:t>
            </a:r>
            <a:r>
              <a:rPr lang="en-CA" sz="1800">
                <a:latin typeface="AdvTimes" charset="0"/>
              </a:rPr>
              <a:t>they have medical problems, use walkers or canes, and have additional psychiatric conditions.</a:t>
            </a:r>
            <a:r>
              <a:rPr lang="en-US" sz="1800">
                <a:latin typeface="AdvTimes" charset="0"/>
              </a:rPr>
              <a:t> </a:t>
            </a:r>
            <a:r>
              <a:rPr lang="en-CA" sz="1800">
                <a:latin typeface="AdvTimes-i" charset="0"/>
              </a:rPr>
              <a:t>Support </a:t>
            </a:r>
            <a:r>
              <a:rPr lang="en-CA" sz="1800">
                <a:latin typeface="AdvTimes" charset="0"/>
              </a:rPr>
              <a:t>factors focus on features of the support system of hoarders, such as whether they have</a:t>
            </a:r>
            <a:r>
              <a:rPr lang="en-US" sz="1800">
                <a:latin typeface="AdvTimes" charset="0"/>
              </a:rPr>
              <a:t> </a:t>
            </a:r>
            <a:r>
              <a:rPr lang="en-CA" sz="1800">
                <a:latin typeface="AdvTimes" charset="0"/>
              </a:rPr>
              <a:t>family members who live with them or nearby, are receiving social support services, are</a:t>
            </a:r>
            <a:r>
              <a:rPr lang="en-US" sz="1800">
                <a:latin typeface="AdvTimes" charset="0"/>
              </a:rPr>
              <a:t> </a:t>
            </a:r>
            <a:r>
              <a:rPr lang="en-CA" sz="1800">
                <a:latin typeface="AdvTimes" charset="0"/>
              </a:rPr>
              <a:t>spending time with others (friends, family, and caregivers) outside their homes.</a:t>
            </a:r>
            <a:r>
              <a:rPr lang="en-US" sz="1800">
                <a:latin typeface="AdvTimes" charset="0"/>
              </a:rPr>
              <a:t> </a:t>
            </a:r>
          </a:p>
          <a:p>
            <a:pPr marL="232146" indent="-232146">
              <a:spcBef>
                <a:spcPct val="0"/>
              </a:spcBef>
              <a:buFontTx/>
              <a:buAutoNum type="arabicPeriod"/>
            </a:pPr>
            <a:r>
              <a:rPr lang="en-CA" sz="1800">
                <a:latin typeface="AdvTimes" charset="0"/>
              </a:rPr>
              <a:t>With the person who hoards engaged, the team assembled, and the harm assessment</a:t>
            </a:r>
            <a:r>
              <a:rPr lang="en-US" sz="1800">
                <a:latin typeface="AdvTimes" charset="0"/>
              </a:rPr>
              <a:t> </a:t>
            </a:r>
            <a:r>
              <a:rPr lang="en-CA" sz="1800">
                <a:latin typeface="AdvTimes" charset="0"/>
              </a:rPr>
              <a:t>completed, the clinician then works with the team members to develop the HR plan and</a:t>
            </a:r>
            <a:r>
              <a:rPr lang="en-US" sz="1800">
                <a:latin typeface="AdvTimes" charset="0"/>
              </a:rPr>
              <a:t> </a:t>
            </a:r>
            <a:r>
              <a:rPr lang="en-CA" sz="1800">
                <a:latin typeface="AdvTimes" charset="0"/>
              </a:rPr>
              <a:t>formalizes it with a contract. The HR plan specifies the targets, the frequency of home visits</a:t>
            </a:r>
            <a:r>
              <a:rPr lang="en-US" sz="1800">
                <a:latin typeface="AdvTimes" charset="0"/>
              </a:rPr>
              <a:t> </a:t>
            </a:r>
            <a:r>
              <a:rPr lang="en-CA" sz="1800">
                <a:latin typeface="AdvTimes" charset="0"/>
              </a:rPr>
              <a:t>and team meetings, and the role of each team member. HR targets include not only areas to</a:t>
            </a:r>
            <a:r>
              <a:rPr lang="en-US" sz="1800">
                <a:latin typeface="AdvTimes" charset="0"/>
              </a:rPr>
              <a:t> </a:t>
            </a:r>
            <a:r>
              <a:rPr lang="en-CA" sz="1800">
                <a:latin typeface="AdvTimes" charset="0"/>
              </a:rPr>
              <a:t>clear and keep clear but also the ways people acquire possessions or the ways possessions enter</a:t>
            </a:r>
            <a:r>
              <a:rPr lang="en-US" sz="1800">
                <a:latin typeface="AdvTimes" charset="0"/>
              </a:rPr>
              <a:t> </a:t>
            </a:r>
            <a:r>
              <a:rPr lang="en-CA" sz="1800">
                <a:latin typeface="AdvTimes" charset="0"/>
              </a:rPr>
              <a:t>their homes that the team strives to stop or limit.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bwMode="auto">
          <a:xfrm>
            <a:off x="1165225" y="692150"/>
            <a:ext cx="4619625" cy="3463925"/>
          </a:xfrm>
          <a:prstGeom prst="rect">
            <a:avLst/>
          </a:prstGeom>
          <a:solidFill>
            <a:srgbClr val="FFFFFF"/>
          </a:solidFill>
          <a:ln>
            <a:solidFill>
              <a:srgbClr val="000000"/>
            </a:solidFill>
            <a:miter lim="800000"/>
            <a:headEnd/>
            <a:tailEnd/>
          </a:ln>
        </p:spPr>
      </p:sp>
      <p:sp>
        <p:nvSpPr>
          <p:cNvPr id="297987" name="Rectangle 3"/>
          <p:cNvSpPr>
            <a:spLocks noGrp="1" noChangeArrowheads="1"/>
          </p:cNvSpPr>
          <p:nvPr>
            <p:ph type="body" idx="1"/>
          </p:nvPr>
        </p:nvSpPr>
        <p:spPr bwMode="auto">
          <a:xfrm>
            <a:off x="926677" y="4387137"/>
            <a:ext cx="5096722" cy="4156234"/>
          </a:xfrm>
          <a:prstGeom prst="rect">
            <a:avLst/>
          </a:prstGeom>
          <a:solidFill>
            <a:srgbClr val="FFFFFF"/>
          </a:solidFill>
          <a:ln>
            <a:solidFill>
              <a:srgbClr val="000000"/>
            </a:solidFill>
            <a:miter lim="800000"/>
            <a:headEnd/>
            <a:tailEnd/>
          </a:ln>
        </p:spPr>
        <p:txBody>
          <a:bodyPr/>
          <a:lstStyle/>
          <a:p>
            <a:pPr>
              <a:spcBef>
                <a:spcPct val="0"/>
              </a:spcBef>
            </a:pPr>
            <a:endParaRPr lang="en-CA" altLang="en-US" sz="1800">
              <a:latin typeface="Lucida Sans Unicode"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bwMode="auto">
          <a:xfrm>
            <a:off x="1165225" y="692150"/>
            <a:ext cx="4619625" cy="3463925"/>
          </a:xfrm>
          <a:prstGeom prst="rect">
            <a:avLst/>
          </a:prstGeom>
          <a:solidFill>
            <a:srgbClr val="FFFFFF"/>
          </a:solidFill>
          <a:ln>
            <a:solidFill>
              <a:srgbClr val="000000"/>
            </a:solidFill>
            <a:miter lim="800000"/>
            <a:headEnd/>
            <a:tailEnd/>
          </a:ln>
        </p:spPr>
      </p:sp>
      <p:sp>
        <p:nvSpPr>
          <p:cNvPr id="297987" name="Rectangle 3"/>
          <p:cNvSpPr>
            <a:spLocks noGrp="1" noChangeArrowheads="1"/>
          </p:cNvSpPr>
          <p:nvPr>
            <p:ph type="body" idx="1"/>
          </p:nvPr>
        </p:nvSpPr>
        <p:spPr bwMode="auto">
          <a:xfrm>
            <a:off x="926677" y="4387137"/>
            <a:ext cx="5096722" cy="4156234"/>
          </a:xfrm>
          <a:prstGeom prst="rect">
            <a:avLst/>
          </a:prstGeom>
          <a:solidFill>
            <a:srgbClr val="FFFFFF"/>
          </a:solidFill>
          <a:ln>
            <a:solidFill>
              <a:srgbClr val="000000"/>
            </a:solidFill>
            <a:miter lim="800000"/>
            <a:headEnd/>
            <a:tailEnd/>
          </a:ln>
        </p:spPr>
        <p:txBody>
          <a:bodyPr/>
          <a:lstStyle/>
          <a:p>
            <a:pPr>
              <a:spcBef>
                <a:spcPct val="0"/>
              </a:spcBef>
            </a:pPr>
            <a:endParaRPr lang="en-CA" altLang="en-US" sz="1800">
              <a:latin typeface="Lucida Sans Unicode"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8" tIns="46423" rIns="92848" bIns="464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4B105F5-0688-4D0F-B2A8-81D153A362AE}" type="slidenum">
              <a:rPr lang="en-CA" sz="1200">
                <a:latin typeface="Times New Roman" pitchFamily="18" charset="0"/>
              </a:rPr>
              <a:pPr algn="r" eaLnBrk="1" hangingPunct="1"/>
              <a:t>39</a:t>
            </a:fld>
            <a:endParaRPr lang="en-CA" sz="1200">
              <a:latin typeface="Times New Roman" pitchFamily="18" charset="0"/>
            </a:endParaRPr>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848" tIns="46423" rIns="92848" bIns="46423"/>
          <a:lstStyle/>
          <a:p>
            <a:pPr eaLnBrk="1" hangingPunct="1"/>
            <a:endParaRPr lang="en-CA" smtClean="0">
              <a:cs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8" tIns="46423" rIns="92848" bIns="464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4B105F5-0688-4D0F-B2A8-81D153A362AE}" type="slidenum">
              <a:rPr lang="en-CA" sz="1200">
                <a:latin typeface="Times New Roman" pitchFamily="18" charset="0"/>
              </a:rPr>
              <a:pPr algn="r" eaLnBrk="1" hangingPunct="1"/>
              <a:t>40</a:t>
            </a:fld>
            <a:endParaRPr lang="en-CA" sz="1200">
              <a:latin typeface="Times New Roman" pitchFamily="18" charset="0"/>
            </a:endParaRPr>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848" tIns="46423" rIns="92848" bIns="46423"/>
          <a:lstStyle/>
          <a:p>
            <a:pPr eaLnBrk="1" hangingPunct="1"/>
            <a:endParaRPr lang="en-CA" smtClean="0">
              <a:cs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8" tIns="46423" rIns="92848" bIns="464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AA5945B-CDA1-4D18-9899-71F85C2E9BD3}" type="slidenum">
              <a:rPr lang="en-CA" sz="1200">
                <a:solidFill>
                  <a:prstClr val="black"/>
                </a:solidFill>
                <a:latin typeface="Times New Roman" pitchFamily="18" charset="0"/>
              </a:rPr>
              <a:pPr algn="r" eaLnBrk="1" hangingPunct="1"/>
              <a:t>43</a:t>
            </a:fld>
            <a:endParaRPr lang="en-CA" sz="1200">
              <a:solidFill>
                <a:prstClr val="black"/>
              </a:solidFill>
              <a:latin typeface="Times New Roman" pitchFamily="18" charset="0"/>
            </a:endParaRPr>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848" tIns="46423" rIns="92848" bIns="46423"/>
          <a:lstStyle/>
          <a:p>
            <a:pPr eaLnBrk="1" hangingPunct="1">
              <a:spcBef>
                <a:spcPct val="0"/>
              </a:spcBef>
            </a:pPr>
            <a:r>
              <a:rPr lang="en-CA" sz="1800">
                <a:latin typeface="Lucida Sans Unicode" pitchFamily="34" charset="0"/>
                <a:cs typeface="Times New Roman" pitchFamily="18" charset="0"/>
              </a:rPr>
              <a:t>Situations of extreme clutter expose individuals, families, and communities to serious health and safety risks including homelessness, fire and infestation</a:t>
            </a:r>
            <a:r>
              <a:rPr lang="en-US" sz="1800">
                <a:latin typeface="Lucida Sans Unicode" pitchFamily="34" charset="0"/>
                <a:cs typeface="Times New Roman" pitchFamily="18" charset="0"/>
              </a:rPr>
              <a:t> [</a:t>
            </a:r>
            <a:r>
              <a:rPr lang="en-US" sz="1800">
                <a:latin typeface="Calisto MT" pitchFamily="18" charset="0"/>
                <a:cs typeface="Times New Roman" pitchFamily="18" charset="0"/>
              </a:rPr>
              <a:t>Steketee, G., Frost, R.O., Kim, H.J., 2001. Hoarding by elderly people. Health and Social Work 26, 176–184</a:t>
            </a:r>
            <a:r>
              <a:rPr lang="en-US" sz="1800">
                <a:latin typeface="Lucida Sans Unicode" pitchFamily="34" charset="0"/>
                <a:cs typeface="Times New Roman" pitchFamily="18" charset="0"/>
              </a:rPr>
              <a:t>]</a:t>
            </a: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Excess clutter is a substantial contributor to bedbug and other infestations, and can render pest control treatment ineffective </a:t>
            </a:r>
            <a:r>
              <a:rPr lang="en-US" sz="1800" baseline="30000">
                <a:latin typeface="Lucida Sans Unicode" pitchFamily="34" charset="0"/>
                <a:cs typeface="Times New Roman" pitchFamily="18" charset="0"/>
              </a:rPr>
              <a:t>[</a:t>
            </a:r>
            <a:r>
              <a:rPr lang="en-US" sz="1800" baseline="30000">
                <a:latin typeface="Calisto MT" pitchFamily="18" charset="0"/>
                <a:cs typeface="Times New Roman" pitchFamily="18" charset="0"/>
              </a:rPr>
              <a:t>McDonald, L. &amp; R. Zavys,</a:t>
            </a:r>
            <a:r>
              <a:rPr lang="en-US" sz="1800" baseline="30000">
                <a:solidFill>
                  <a:srgbClr val="141314"/>
                </a:solidFill>
                <a:latin typeface="Calisto MT" pitchFamily="18" charset="0"/>
                <a:cs typeface="Times New Roman" pitchFamily="18" charset="0"/>
              </a:rPr>
              <a:t> </a:t>
            </a:r>
            <a:r>
              <a:rPr lang="en-US" sz="1800" baseline="30000">
                <a:latin typeface="Calisto MT" pitchFamily="18" charset="0"/>
                <a:cs typeface="Times New Roman" pitchFamily="18" charset="0"/>
              </a:rPr>
              <a:t>2009. Bed Bugs are Back. Woodgreen Community Services, Toronto.</a:t>
            </a:r>
            <a:r>
              <a:rPr lang="en-US" sz="1800" baseline="30000">
                <a:latin typeface="Lucida Sans Unicode" pitchFamily="34" charset="0"/>
                <a:cs typeface="Times New Roman" pitchFamily="18" charset="0"/>
              </a:rPr>
              <a:t>]</a:t>
            </a:r>
            <a:endParaRPr lang="en-US" sz="1800">
              <a:latin typeface="Lucida Sans Unicode" pitchFamily="34" charset="0"/>
              <a:cs typeface="Times New Roman" pitchFamily="18" charset="0"/>
            </a:endParaRP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Extreme clutter can expose clients to falls, fires, floods, infestations, respiratory problems, and difficulty accessing emergency services.</a:t>
            </a:r>
            <a:endParaRPr lang="en-US" sz="1800">
              <a:latin typeface="Lucida Sans Unicode" pitchFamily="34" charset="0"/>
              <a:cs typeface="Times New Roman" pitchFamily="18" charset="0"/>
            </a:endParaRP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 Eviction and other court proceedings may result in homelessness, hospitalization or even an unwanted move into a long-term care facility</a:t>
            </a:r>
            <a:r>
              <a:rPr lang="en-US" sz="1800" baseline="30000">
                <a:latin typeface="Lucida Sans Unicode" pitchFamily="34" charset="0"/>
                <a:cs typeface="Times New Roman" pitchFamily="18" charset="0"/>
              </a:rPr>
              <a:t> [</a:t>
            </a:r>
            <a:r>
              <a:rPr lang="en-CA" sz="1800" baseline="30000">
                <a:latin typeface="Lucida Sans Unicode" pitchFamily="34" charset="0"/>
                <a:cs typeface="Times New Roman" pitchFamily="18" charset="0"/>
              </a:rPr>
              <a:t>Damecour &amp; Charron, 1998, Frost Steketee &amp; Williams, 2000; Steketee &amp; Frost, 2003; Thomas, 1997 </a:t>
            </a:r>
            <a:endParaRPr lang="en-US" sz="1800" baseline="30000">
              <a:latin typeface="Lucida Sans Unicode" pitchFamily="34" charset="0"/>
              <a:cs typeface="Times New Roman" pitchFamily="18" charset="0"/>
            </a:endParaRPr>
          </a:p>
          <a:p>
            <a:pPr eaLnBrk="1" hangingPunct="1">
              <a:spcBef>
                <a:spcPct val="0"/>
              </a:spcBef>
            </a:pPr>
            <a:endParaRPr lang="en-US" sz="1800" baseline="30000">
              <a:latin typeface="Lucida Sans Unicode" pitchFamily="34" charset="0"/>
              <a:cs typeface="Times New Roman" pitchFamily="18" charset="0"/>
            </a:endParaRPr>
          </a:p>
          <a:p>
            <a:pPr eaLnBrk="1" hangingPunct="1">
              <a:spcBef>
                <a:spcPct val="0"/>
              </a:spcBef>
            </a:pPr>
            <a:r>
              <a:rPr lang="en-CA" sz="1800">
                <a:latin typeface="AdvTimes" charset="0"/>
                <a:cs typeface="Times New Roman" pitchFamily="18" charset="0"/>
              </a:rPr>
              <a:t>Often people who hoard cannot heat or cool their homes</a:t>
            </a:r>
            <a:r>
              <a:rPr lang="en-US" sz="1800">
                <a:latin typeface="AdvTimes" charset="0"/>
                <a:cs typeface="Times New Roman" pitchFamily="18" charset="0"/>
              </a:rPr>
              <a:t> </a:t>
            </a:r>
            <a:r>
              <a:rPr lang="en-CA" sz="1800">
                <a:latin typeface="AdvTimes" charset="0"/>
                <a:cs typeface="Times New Roman" pitchFamily="18" charset="0"/>
              </a:rPr>
              <a:t>because clutter blocks the heating or cooling vents. Their homes are often in disrepair because</a:t>
            </a:r>
            <a:r>
              <a:rPr lang="en-US" sz="1800">
                <a:latin typeface="AdvTimes" charset="0"/>
                <a:cs typeface="Times New Roman" pitchFamily="18" charset="0"/>
              </a:rPr>
              <a:t> </a:t>
            </a:r>
            <a:r>
              <a:rPr lang="en-CA" sz="1800">
                <a:latin typeface="AdvTimes" charset="0"/>
                <a:cs typeface="Times New Roman" pitchFamily="18" charset="0"/>
              </a:rPr>
              <a:t>they will not let someone into their home to repair the roof, sink, or toilet because they are</a:t>
            </a:r>
            <a:r>
              <a:rPr lang="en-US" sz="1800">
                <a:latin typeface="AdvTimes" charset="0"/>
                <a:cs typeface="Times New Roman" pitchFamily="18" charset="0"/>
              </a:rPr>
              <a:t> </a:t>
            </a:r>
            <a:r>
              <a:rPr lang="en-CA" sz="1800">
                <a:latin typeface="AdvTimes" charset="0"/>
                <a:cs typeface="Times New Roman" pitchFamily="18" charset="0"/>
              </a:rPr>
              <a:t>ashamed or because they fear discovery. About half of those who suffer from compulsive</a:t>
            </a:r>
            <a:r>
              <a:rPr lang="en-US" sz="1800">
                <a:latin typeface="AdvTimes" charset="0"/>
                <a:cs typeface="Times New Roman" pitchFamily="18" charset="0"/>
              </a:rPr>
              <a:t> </a:t>
            </a:r>
            <a:r>
              <a:rPr lang="en-CA" sz="1800">
                <a:latin typeface="AdvTimes" charset="0"/>
                <a:cs typeface="Times New Roman" pitchFamily="18" charset="0"/>
              </a:rPr>
              <a:t>hoarding are unable to use their stovetops, refrigerators, tubs or sinks, and 1 in 10 is unable to</a:t>
            </a:r>
            <a:r>
              <a:rPr lang="en-US" sz="1800">
                <a:latin typeface="AdvTimes" charset="0"/>
                <a:cs typeface="Times New Roman" pitchFamily="18" charset="0"/>
              </a:rPr>
              <a:t> </a:t>
            </a:r>
            <a:r>
              <a:rPr lang="en-CA" sz="1800">
                <a:latin typeface="AdvTimes" charset="0"/>
                <a:cs typeface="Times New Roman" pitchFamily="18" charset="0"/>
              </a:rPr>
              <a:t>use the toilet (Frost et al., 2000). They are at risk of slipping and falling in the clutter, which is</a:t>
            </a:r>
            <a:r>
              <a:rPr lang="en-US" sz="1800">
                <a:latin typeface="AdvTimes" charset="0"/>
                <a:cs typeface="Times New Roman" pitchFamily="18" charset="0"/>
              </a:rPr>
              <a:t> </a:t>
            </a:r>
            <a:r>
              <a:rPr lang="en-CA" sz="1800">
                <a:latin typeface="AdvTimes" charset="0"/>
                <a:cs typeface="Times New Roman" pitchFamily="18" charset="0"/>
              </a:rPr>
              <a:t>particularly dangerous for frail, older adults.</a:t>
            </a:r>
            <a:r>
              <a:rPr lang="en-US" sz="1800">
                <a:latin typeface="AdvTimes" charset="0"/>
                <a:cs typeface="Times New Roman" pitchFamily="18" charset="0"/>
              </a:rPr>
              <a:t> [</a:t>
            </a:r>
            <a:r>
              <a:rPr lang="en-CA" sz="1800">
                <a:latin typeface="AdvUnivers-LUC" charset="0"/>
                <a:cs typeface="Times New Roman" pitchFamily="18" charset="0"/>
              </a:rPr>
              <a:t>Working With Families of People Who Hoard: A Harm Reduction Approach</a:t>
            </a:r>
            <a:r>
              <a:rPr lang="en-US" sz="1800">
                <a:latin typeface="AdvUnivers-LUC" charset="0"/>
                <a:cs typeface="Times New Roman" pitchFamily="18" charset="0"/>
              </a:rPr>
              <a:t>; </a:t>
            </a:r>
            <a:r>
              <a:rPr lang="en-CA" sz="1800">
                <a:latin typeface="AdvUvc" charset="0"/>
                <a:cs typeface="Times New Roman" pitchFamily="18" charset="0"/>
              </a:rPr>
              <a:t>Michael A. Tompkins</a:t>
            </a:r>
            <a:r>
              <a:rPr lang="en-US" sz="1800">
                <a:latin typeface="AdvUvc" charset="0"/>
                <a:cs typeface="Times New Roman" pitchFamily="18" charset="0"/>
              </a:rPr>
              <a:t>, 2011].</a:t>
            </a:r>
            <a:endParaRPr lang="en-CA" sz="1800">
              <a:latin typeface="AdvUvc" charset="0"/>
              <a:cs typeface="Times New Roman" pitchFamily="18" charset="0"/>
            </a:endParaRPr>
          </a:p>
        </p:txBody>
      </p:sp>
    </p:spTree>
    <p:extLst>
      <p:ext uri="{BB962C8B-B14F-4D97-AF65-F5344CB8AC3E}">
        <p14:creationId xmlns:p14="http://schemas.microsoft.com/office/powerpoint/2010/main" val="1687925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CA" sz="1800">
              <a:latin typeface="Lucida Sans Unicode" pitchFamily="34" charset="0"/>
            </a:endParaRPr>
          </a:p>
        </p:txBody>
      </p:sp>
    </p:spTree>
    <p:extLst>
      <p:ext uri="{BB962C8B-B14F-4D97-AF65-F5344CB8AC3E}">
        <p14:creationId xmlns:p14="http://schemas.microsoft.com/office/powerpoint/2010/main" val="1968691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bwMode="auto">
          <a:xfrm>
            <a:off x="1165225" y="692150"/>
            <a:ext cx="4619625" cy="3463925"/>
          </a:xfrm>
          <a:prstGeom prst="rect">
            <a:avLst/>
          </a:prstGeom>
          <a:solidFill>
            <a:srgbClr val="FFFFFF"/>
          </a:solidFill>
          <a:ln>
            <a:solidFill>
              <a:srgbClr val="000000"/>
            </a:solidFill>
            <a:miter lim="800000"/>
            <a:headEnd/>
            <a:tailEnd/>
          </a:ln>
        </p:spPr>
      </p:sp>
      <p:sp>
        <p:nvSpPr>
          <p:cNvPr id="297987" name="Rectangle 3"/>
          <p:cNvSpPr>
            <a:spLocks noGrp="1" noChangeArrowheads="1"/>
          </p:cNvSpPr>
          <p:nvPr>
            <p:ph type="body" idx="1"/>
          </p:nvPr>
        </p:nvSpPr>
        <p:spPr bwMode="auto">
          <a:xfrm>
            <a:off x="926677" y="4387137"/>
            <a:ext cx="5096722" cy="4156234"/>
          </a:xfrm>
          <a:prstGeom prst="rect">
            <a:avLst/>
          </a:prstGeom>
          <a:solidFill>
            <a:srgbClr val="FFFFFF"/>
          </a:solidFill>
          <a:ln>
            <a:solidFill>
              <a:srgbClr val="000000"/>
            </a:solidFill>
            <a:miter lim="800000"/>
            <a:headEnd/>
            <a:tailEnd/>
          </a:ln>
        </p:spPr>
        <p:txBody>
          <a:bodyPr/>
          <a:lstStyle/>
          <a:p>
            <a:pPr>
              <a:spcBef>
                <a:spcPct val="0"/>
              </a:spcBef>
            </a:pPr>
            <a:endParaRPr lang="en-CA" altLang="en-US" sz="1800">
              <a:latin typeface="Lucida Sans Unicode"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1446" indent="-289018" eaLnBrk="0" hangingPunct="0">
              <a:defRPr>
                <a:solidFill>
                  <a:schemeClr val="tx1"/>
                </a:solidFill>
                <a:latin typeface="Arial" pitchFamily="34" charset="0"/>
              </a:defRPr>
            </a:lvl2pPr>
            <a:lvl3pPr marL="1156071" indent="-231214" eaLnBrk="0" hangingPunct="0">
              <a:defRPr>
                <a:solidFill>
                  <a:schemeClr val="tx1"/>
                </a:solidFill>
                <a:latin typeface="Arial" pitchFamily="34" charset="0"/>
              </a:defRPr>
            </a:lvl3pPr>
            <a:lvl4pPr marL="1618500" indent="-231214" eaLnBrk="0" hangingPunct="0">
              <a:defRPr>
                <a:solidFill>
                  <a:schemeClr val="tx1"/>
                </a:solidFill>
                <a:latin typeface="Arial" pitchFamily="34" charset="0"/>
              </a:defRPr>
            </a:lvl4pPr>
            <a:lvl5pPr marL="2080928" indent="-231214" eaLnBrk="0" hangingPunct="0">
              <a:defRPr>
                <a:solidFill>
                  <a:schemeClr val="tx1"/>
                </a:solidFill>
                <a:latin typeface="Arial" pitchFamily="34" charset="0"/>
              </a:defRPr>
            </a:lvl5pPr>
            <a:lvl6pPr marL="2543357" indent="-231214" eaLnBrk="0" fontAlgn="base" hangingPunct="0">
              <a:spcBef>
                <a:spcPct val="0"/>
              </a:spcBef>
              <a:spcAft>
                <a:spcPct val="0"/>
              </a:spcAft>
              <a:defRPr>
                <a:solidFill>
                  <a:schemeClr val="tx1"/>
                </a:solidFill>
                <a:latin typeface="Arial" pitchFamily="34" charset="0"/>
              </a:defRPr>
            </a:lvl6pPr>
            <a:lvl7pPr marL="3005785" indent="-231214" eaLnBrk="0" fontAlgn="base" hangingPunct="0">
              <a:spcBef>
                <a:spcPct val="0"/>
              </a:spcBef>
              <a:spcAft>
                <a:spcPct val="0"/>
              </a:spcAft>
              <a:defRPr>
                <a:solidFill>
                  <a:schemeClr val="tx1"/>
                </a:solidFill>
                <a:latin typeface="Arial" pitchFamily="34" charset="0"/>
              </a:defRPr>
            </a:lvl7pPr>
            <a:lvl8pPr marL="3468213" indent="-231214" eaLnBrk="0" fontAlgn="base" hangingPunct="0">
              <a:spcBef>
                <a:spcPct val="0"/>
              </a:spcBef>
              <a:spcAft>
                <a:spcPct val="0"/>
              </a:spcAft>
              <a:defRPr>
                <a:solidFill>
                  <a:schemeClr val="tx1"/>
                </a:solidFill>
                <a:latin typeface="Arial" pitchFamily="34" charset="0"/>
              </a:defRPr>
            </a:lvl8pPr>
            <a:lvl9pPr marL="3930642" indent="-231214" eaLnBrk="0" fontAlgn="base" hangingPunct="0">
              <a:spcBef>
                <a:spcPct val="0"/>
              </a:spcBef>
              <a:spcAft>
                <a:spcPct val="0"/>
              </a:spcAft>
              <a:defRPr>
                <a:solidFill>
                  <a:schemeClr val="tx1"/>
                </a:solidFill>
                <a:latin typeface="Arial" pitchFamily="34" charset="0"/>
              </a:defRPr>
            </a:lvl9pPr>
          </a:lstStyle>
          <a:p>
            <a:pPr eaLnBrk="1" hangingPunct="1"/>
            <a:fld id="{CAF51231-D122-4F64-A9C9-95C2E17AC8D5}" type="slidenum">
              <a:rPr lang="en-CA"/>
              <a:pPr eaLnBrk="1" hangingPunct="1"/>
              <a:t>3</a:t>
            </a:fld>
            <a:endParaRPr lang="en-CA"/>
          </a:p>
        </p:txBody>
      </p:sp>
      <p:sp>
        <p:nvSpPr>
          <p:cNvPr id="162819"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4" tIns="46237" rIns="92474" bIns="462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40F1B4A-55A1-42B6-9314-06933D7DB44F}" type="slidenum">
              <a:rPr lang="en-CA" sz="1200">
                <a:latin typeface="Times New Roman" pitchFamily="18" charset="0"/>
              </a:rPr>
              <a:pPr algn="r" eaLnBrk="1" hangingPunct="1"/>
              <a:t>3</a:t>
            </a:fld>
            <a:endParaRPr lang="en-CA" sz="1200">
              <a:latin typeface="Times New Roman" pitchFamily="18" charset="0"/>
            </a:endParaRPr>
          </a:p>
        </p:txBody>
      </p:sp>
      <p:sp>
        <p:nvSpPr>
          <p:cNvPr id="16282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2821" name="Rectangle 3"/>
          <p:cNvSpPr>
            <a:spLocks noGrp="1" noChangeArrowheads="1"/>
          </p:cNvSpPr>
          <p:nvPr>
            <p:ph type="body" idx="1"/>
          </p:nvPr>
        </p:nvSpPr>
        <p:spPr bwMode="auto">
          <a:xfrm>
            <a:off x="926677" y="4387136"/>
            <a:ext cx="5096722" cy="4156234"/>
          </a:xfrm>
          <a:solidFill>
            <a:srgbClr val="FFFFFF"/>
          </a:solidFill>
          <a:ln>
            <a:solidFill>
              <a:srgbClr val="000000"/>
            </a:solidFill>
            <a:miter lim="800000"/>
            <a:headEnd/>
            <a:tailEnd/>
          </a:ln>
        </p:spPr>
        <p:txBody>
          <a:bodyPr wrap="square" lIns="92474" tIns="46237" rIns="92474" bIns="46237" numCol="1" anchor="t" anchorCtr="0" compatLnSpc="1">
            <a:prstTxWarp prst="textNoShape">
              <a:avLst/>
            </a:prstTxWarp>
          </a:bodyPr>
          <a:lstStyle/>
          <a:p>
            <a:pPr>
              <a:spcBef>
                <a:spcPct val="0"/>
              </a:spcBef>
            </a:pPr>
            <a:r>
              <a:rPr lang="en-US" smtClean="0"/>
              <a:t>Disgust</a:t>
            </a:r>
          </a:p>
          <a:p>
            <a:pPr>
              <a:spcBef>
                <a:spcPct val="0"/>
              </a:spcBef>
            </a:pPr>
            <a:endParaRPr lang="en-US" smtClean="0"/>
          </a:p>
          <a:p>
            <a:pPr>
              <a:spcBef>
                <a:spcPct val="0"/>
              </a:spcBef>
            </a:pPr>
            <a:r>
              <a:rPr lang="en-US" smtClean="0"/>
              <a:t>Sympathy</a:t>
            </a:r>
          </a:p>
          <a:p>
            <a:pPr>
              <a:spcBef>
                <a:spcPct val="0"/>
              </a:spcBef>
            </a:pPr>
            <a:endParaRPr lang="en-US" smtClean="0"/>
          </a:p>
          <a:p>
            <a:pPr>
              <a:spcBef>
                <a:spcPct val="0"/>
              </a:spcBef>
            </a:pPr>
            <a:r>
              <a:rPr lang="en-US" smtClean="0"/>
              <a:t>Fix it!</a:t>
            </a:r>
          </a:p>
          <a:p>
            <a:pPr>
              <a:spcBef>
                <a:spcPct val="0"/>
              </a:spcBef>
            </a:pPr>
            <a:endParaRPr lang="en-US" smtClean="0"/>
          </a:p>
          <a:p>
            <a:pPr>
              <a:spcBef>
                <a:spcPct val="0"/>
              </a:spcBef>
            </a:pPr>
            <a:r>
              <a:rPr lang="en-US" smtClean="0"/>
              <a:t>Blame, Judgement is protective defense</a:t>
            </a:r>
          </a:p>
          <a:p>
            <a:pPr>
              <a:spcBef>
                <a:spcPct val="0"/>
              </a:spcBef>
            </a:pPr>
            <a:endParaRPr lang="en-US" smtClean="0"/>
          </a:p>
          <a:p>
            <a:pPr>
              <a:spcBef>
                <a:spcPct val="0"/>
              </a:spcBef>
            </a:pPr>
            <a:r>
              <a:rPr lang="en-US" smtClean="0"/>
              <a:t>Clear Out</a:t>
            </a:r>
          </a:p>
          <a:p>
            <a:pPr>
              <a:spcBef>
                <a:spcPct val="0"/>
              </a:spcBef>
            </a:pPr>
            <a:endParaRPr lang="en-US" smtClean="0"/>
          </a:p>
          <a:p>
            <a:pPr>
              <a:spcBef>
                <a:spcPct val="0"/>
              </a:spcBef>
            </a:pPr>
            <a:r>
              <a:rPr lang="en-US" smtClean="0"/>
              <a:t>Others more interested in change than person with disorder:</a:t>
            </a:r>
            <a:r>
              <a:rPr lang="en-CA" smtClean="0">
                <a:latin typeface="AdvTimes" charset="0"/>
              </a:rPr>
              <a:t>Anecdotally, the present authors</a:t>
            </a:r>
          </a:p>
          <a:p>
            <a:pPr>
              <a:spcBef>
                <a:spcPct val="0"/>
              </a:spcBef>
            </a:pPr>
            <a:r>
              <a:rPr lang="en-CA" smtClean="0">
                <a:latin typeface="AdvTimes" charset="0"/>
              </a:rPr>
              <a:t>receive inquiries from frustrated family members approximately twice as often as they do from individuals</a:t>
            </a:r>
          </a:p>
          <a:p>
            <a:pPr>
              <a:spcBef>
                <a:spcPct val="0"/>
              </a:spcBef>
            </a:pPr>
            <a:r>
              <a:rPr lang="en-CA" smtClean="0">
                <a:latin typeface="AdvTimes" charset="0"/>
              </a:rPr>
              <a:t>with compulsive hoarding problems.</a:t>
            </a:r>
            <a:r>
              <a:rPr lang="en-US" smtClean="0">
                <a:latin typeface="AdvTimes" charset="0"/>
              </a:rPr>
              <a:t> [Tolin family burden 2008]. Low insight</a:t>
            </a:r>
          </a:p>
          <a:p>
            <a:pPr>
              <a:spcBef>
                <a:spcPct val="0"/>
              </a:spcBef>
            </a:pPr>
            <a:endParaRPr lang="en-US" smtClean="0">
              <a:latin typeface="AdvTimes" charset="0"/>
            </a:endParaRPr>
          </a:p>
          <a:p>
            <a:pPr>
              <a:spcBef>
                <a:spcPct val="0"/>
              </a:spcBef>
            </a:pPr>
            <a:r>
              <a:rPr lang="en-US" smtClean="0">
                <a:latin typeface="AdvTimes" charset="0"/>
              </a:rPr>
              <a:t>Low treatment response</a:t>
            </a:r>
          </a:p>
          <a:p>
            <a:pPr>
              <a:spcBef>
                <a:spcPct val="0"/>
              </a:spcBef>
            </a:pPr>
            <a:endParaRPr lang="en-US" smtClean="0">
              <a:latin typeface="AdvTimes" charset="0"/>
            </a:endParaRPr>
          </a:p>
          <a:p>
            <a:pPr>
              <a:spcBef>
                <a:spcPct val="0"/>
              </a:spcBef>
            </a:pPr>
            <a:r>
              <a:rPr lang="en-US" smtClean="0">
                <a:latin typeface="AdvTimes" charset="0"/>
              </a:rPr>
              <a:t>Risks of clutter</a:t>
            </a:r>
          </a:p>
          <a:p>
            <a:pPr>
              <a:spcBef>
                <a:spcPct val="0"/>
              </a:spcBef>
            </a:pPr>
            <a:endParaRPr lang="en-US" smtClean="0">
              <a:latin typeface="AdvTimes" charset="0"/>
            </a:endParaRPr>
          </a:p>
          <a:p>
            <a:pPr>
              <a:spcBef>
                <a:spcPct val="0"/>
              </a:spcBef>
            </a:pPr>
            <a:endParaRPr lang="en-US" smtClean="0">
              <a:latin typeface="AdvTimes" charset="0"/>
            </a:endParaRPr>
          </a:p>
          <a:p>
            <a:pPr>
              <a:spcBef>
                <a:spcPct val="0"/>
              </a:spcBef>
            </a:pPr>
            <a:endParaRPr lang="en-CA" smtClean="0">
              <a:latin typeface="Adv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sz="1800">
                <a:latin typeface="Lucida Sans Unicode" pitchFamily="34" charset="0"/>
              </a:rPr>
              <a:t>Self management principles</a:t>
            </a:r>
          </a:p>
          <a:p>
            <a:pPr eaLnBrk="1" hangingPunct="1">
              <a:spcBef>
                <a:spcPct val="0"/>
              </a:spcBef>
            </a:pPr>
            <a:r>
              <a:rPr lang="en-CA" sz="1800">
                <a:latin typeface="Lucida Sans Unicode" pitchFamily="34" charset="0"/>
              </a:rPr>
              <a:t>Self-management education complements traditional patient education in supporting patients to live the best possible quality of life with their chronic condition. Whereas traditional patient education offers information and technical skills, self-management education teaches problem-solving skills. A central concept in self-management is self-efficacy—confidence to carry out a behavior necessary to reach a desired goal. Self-efficacy is enhanced when patients succeed in solving patient-identified problems.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spcBef>
                <a:spcPct val="0"/>
              </a:spcBef>
            </a:pPr>
            <a:r>
              <a:rPr lang="en-US" sz="1800">
                <a:latin typeface="Lucida Sans Unicode" pitchFamily="34" charset="0"/>
              </a:rPr>
              <a:t>Hoarding disorder is known to be chronic and progressive. Managing expectations for change is critical!!!</a:t>
            </a:r>
          </a:p>
          <a:p>
            <a:pPr eaLnBrk="1" hangingPunct="1">
              <a:spcBef>
                <a:spcPct val="0"/>
              </a:spcBef>
            </a:pPr>
            <a:r>
              <a:rPr lang="en-US" sz="1800">
                <a:latin typeface="Lucida Sans Unicode" pitchFamily="34" charset="0"/>
              </a:rPr>
              <a:t>Unlike depression, for example in which the average episode lasts for a few months &amp; resolves (though seom symptoms may be residual)</a:t>
            </a:r>
          </a:p>
          <a:p>
            <a:pPr eaLnBrk="1" hangingPunct="1">
              <a:spcBef>
                <a:spcPct val="0"/>
              </a:spcBef>
            </a:pPr>
            <a:endParaRPr lang="en-US" sz="1800">
              <a:latin typeface="Lucida Sans Unicode" pitchFamily="34" charset="0"/>
            </a:endParaRPr>
          </a:p>
          <a:p>
            <a:pPr eaLnBrk="1" hangingPunct="1">
              <a:spcBef>
                <a:spcPct val="0"/>
              </a:spcBef>
            </a:pPr>
            <a:r>
              <a:rPr lang="en-US" sz="1800">
                <a:latin typeface="Lucida Sans Unicode" pitchFamily="34" charset="0"/>
              </a:rPr>
              <a:t>Use example of MS, heart disease etc</a:t>
            </a:r>
            <a:endParaRPr lang="en-CA" sz="1800">
              <a:latin typeface="Lucida Sans Unicode" pitchFamily="34" charset="0"/>
            </a:endParaRPr>
          </a:p>
        </p:txBody>
      </p:sp>
    </p:spTree>
    <p:extLst>
      <p:ext uri="{BB962C8B-B14F-4D97-AF65-F5344CB8AC3E}">
        <p14:creationId xmlns:p14="http://schemas.microsoft.com/office/powerpoint/2010/main" val="1203233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spcBef>
                <a:spcPct val="0"/>
              </a:spcBef>
            </a:pPr>
            <a:r>
              <a:rPr lang="en-US" sz="1800">
                <a:latin typeface="Lucida Sans Unicode" pitchFamily="34" charset="0"/>
              </a:rPr>
              <a:t>Hoarding disorder is known to be chronic and progressive. Managing expectations for change is critical!!!</a:t>
            </a:r>
          </a:p>
          <a:p>
            <a:pPr eaLnBrk="1" hangingPunct="1">
              <a:spcBef>
                <a:spcPct val="0"/>
              </a:spcBef>
            </a:pPr>
            <a:endParaRPr lang="en-US" sz="1800">
              <a:latin typeface="Lucida Sans Unicode" pitchFamily="34" charset="0"/>
            </a:endParaRPr>
          </a:p>
          <a:p>
            <a:pPr eaLnBrk="1" hangingPunct="1">
              <a:spcBef>
                <a:spcPct val="0"/>
              </a:spcBef>
            </a:pPr>
            <a:r>
              <a:rPr lang="en-US" sz="1800">
                <a:latin typeface="Lucida Sans Unicode" pitchFamily="34" charset="0"/>
              </a:rPr>
              <a:t>Use example of MS, heart disease etc</a:t>
            </a:r>
            <a:endParaRPr lang="en-CA" sz="1800">
              <a:latin typeface="Lucida Sans Unicode" pitchFamily="34" charset="0"/>
            </a:endParaRPr>
          </a:p>
        </p:txBody>
      </p:sp>
    </p:spTree>
    <p:extLst>
      <p:ext uri="{BB962C8B-B14F-4D97-AF65-F5344CB8AC3E}">
        <p14:creationId xmlns:p14="http://schemas.microsoft.com/office/powerpoint/2010/main" val="3649455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bwMode="auto">
          <a:xfrm>
            <a:off x="1165225" y="692150"/>
            <a:ext cx="4619625" cy="3463925"/>
          </a:xfrm>
          <a:prstGeom prst="rect">
            <a:avLst/>
          </a:prstGeom>
          <a:solidFill>
            <a:srgbClr val="FFFFFF"/>
          </a:solidFill>
          <a:ln>
            <a:solidFill>
              <a:srgbClr val="000000"/>
            </a:solidFill>
            <a:miter lim="800000"/>
            <a:headEnd/>
            <a:tailEnd/>
          </a:ln>
        </p:spPr>
      </p:sp>
      <p:sp>
        <p:nvSpPr>
          <p:cNvPr id="297987" name="Rectangle 3"/>
          <p:cNvSpPr>
            <a:spLocks noGrp="1" noChangeArrowheads="1"/>
          </p:cNvSpPr>
          <p:nvPr>
            <p:ph type="body" idx="1"/>
          </p:nvPr>
        </p:nvSpPr>
        <p:spPr bwMode="auto">
          <a:xfrm>
            <a:off x="926677" y="4387137"/>
            <a:ext cx="5096722" cy="4156234"/>
          </a:xfrm>
          <a:prstGeom prst="rect">
            <a:avLst/>
          </a:prstGeom>
          <a:solidFill>
            <a:srgbClr val="FFFFFF"/>
          </a:solidFill>
          <a:ln>
            <a:solidFill>
              <a:srgbClr val="000000"/>
            </a:solidFill>
            <a:miter lim="800000"/>
            <a:headEnd/>
            <a:tailEnd/>
          </a:ln>
        </p:spPr>
        <p:txBody>
          <a:bodyPr/>
          <a:lstStyle/>
          <a:p>
            <a:pPr>
              <a:spcBef>
                <a:spcPct val="0"/>
              </a:spcBef>
            </a:pPr>
            <a:endParaRPr lang="en-CA" altLang="en-US" sz="1800">
              <a:latin typeface="Lucida Sans Unicode"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r>
              <a:rPr lang="en-US" smtClean="0"/>
              <a:t>See also:</a:t>
            </a:r>
          </a:p>
          <a:p>
            <a:pPr eaLnBrk="1" hangingPunct="1"/>
            <a:endParaRPr lang="en-US" smtClean="0"/>
          </a:p>
          <a:p>
            <a:pPr eaLnBrk="1" hangingPunct="1">
              <a:spcBef>
                <a:spcPct val="20000"/>
              </a:spcBef>
              <a:buFontTx/>
              <a:buChar char="•"/>
            </a:pPr>
            <a:r>
              <a:rPr lang="en-US" sz="2900"/>
              <a:t>Paper can be sorted with the </a:t>
            </a:r>
            <a:r>
              <a:rPr lang="en-US" sz="2900">
                <a:latin typeface="Times New Roman" pitchFamily="18" charset="0"/>
              </a:rPr>
              <a:t>‘</a:t>
            </a:r>
            <a:r>
              <a:rPr lang="en-US" sz="2900"/>
              <a:t>ABC</a:t>
            </a:r>
            <a:r>
              <a:rPr lang="en-US" sz="2900">
                <a:latin typeface="Times New Roman" pitchFamily="18" charset="0"/>
              </a:rPr>
              <a:t>’</a:t>
            </a:r>
            <a:r>
              <a:rPr lang="en-US" sz="2900"/>
              <a:t> technique (p. 54)</a:t>
            </a:r>
          </a:p>
          <a:p>
            <a:pPr eaLnBrk="1" hangingPunct="1">
              <a:spcBef>
                <a:spcPct val="20000"/>
              </a:spcBef>
              <a:buFontTx/>
              <a:buChar char="•"/>
            </a:pPr>
            <a:r>
              <a:rPr lang="en-US" sz="2900"/>
              <a:t>Structure the organization sessions with a planned agenda</a:t>
            </a:r>
            <a:br>
              <a:rPr lang="en-US" sz="2900"/>
            </a:br>
            <a:r>
              <a:rPr lang="en-US" sz="2900"/>
              <a:t>(pg. 57)</a:t>
            </a:r>
            <a:endParaRPr lang="en-CA" sz="2900"/>
          </a:p>
          <a:p>
            <a:pPr eaLnBrk="1" hangingPunct="1"/>
            <a:endParaRPr lang="en-CA" smtClean="0"/>
          </a:p>
        </p:txBody>
      </p:sp>
    </p:spTree>
    <p:extLst>
      <p:ext uri="{BB962C8B-B14F-4D97-AF65-F5344CB8AC3E}">
        <p14:creationId xmlns:p14="http://schemas.microsoft.com/office/powerpoint/2010/main" val="3445454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r>
              <a:rPr lang="en-US" smtClean="0"/>
              <a:t>See also:</a:t>
            </a:r>
          </a:p>
          <a:p>
            <a:pPr eaLnBrk="1" hangingPunct="1"/>
            <a:endParaRPr lang="en-US" smtClean="0"/>
          </a:p>
          <a:p>
            <a:pPr eaLnBrk="1" hangingPunct="1">
              <a:spcBef>
                <a:spcPct val="20000"/>
              </a:spcBef>
              <a:buFontTx/>
              <a:buChar char="•"/>
            </a:pPr>
            <a:r>
              <a:rPr lang="en-US" sz="2900"/>
              <a:t>Paper can be sorted with the </a:t>
            </a:r>
            <a:r>
              <a:rPr lang="en-US" sz="2900">
                <a:latin typeface="Times New Roman" pitchFamily="18" charset="0"/>
              </a:rPr>
              <a:t>‘</a:t>
            </a:r>
            <a:r>
              <a:rPr lang="en-US" sz="2900"/>
              <a:t>ABC</a:t>
            </a:r>
            <a:r>
              <a:rPr lang="en-US" sz="2900">
                <a:latin typeface="Times New Roman" pitchFamily="18" charset="0"/>
              </a:rPr>
              <a:t>’</a:t>
            </a:r>
            <a:r>
              <a:rPr lang="en-US" sz="2900"/>
              <a:t> technique (p. 54)</a:t>
            </a:r>
          </a:p>
          <a:p>
            <a:pPr eaLnBrk="1" hangingPunct="1">
              <a:spcBef>
                <a:spcPct val="20000"/>
              </a:spcBef>
              <a:buFontTx/>
              <a:buChar char="•"/>
            </a:pPr>
            <a:r>
              <a:rPr lang="en-US" sz="2900"/>
              <a:t>Structure the organization sessions with a planned agenda</a:t>
            </a:r>
            <a:br>
              <a:rPr lang="en-US" sz="2900"/>
            </a:br>
            <a:r>
              <a:rPr lang="en-US" sz="2900"/>
              <a:t>(pg. 57)</a:t>
            </a:r>
            <a:endParaRPr lang="en-CA" sz="2900"/>
          </a:p>
          <a:p>
            <a:pPr eaLnBrk="1" hangingPunct="1"/>
            <a:endParaRPr lang="en-CA" smtClean="0"/>
          </a:p>
        </p:txBody>
      </p:sp>
    </p:spTree>
    <p:extLst>
      <p:ext uri="{BB962C8B-B14F-4D97-AF65-F5344CB8AC3E}">
        <p14:creationId xmlns:p14="http://schemas.microsoft.com/office/powerpoint/2010/main" val="3445454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r>
              <a:rPr lang="en-US" smtClean="0"/>
              <a:t>See also:</a:t>
            </a:r>
          </a:p>
          <a:p>
            <a:pPr eaLnBrk="1" hangingPunct="1"/>
            <a:endParaRPr lang="en-US" smtClean="0"/>
          </a:p>
          <a:p>
            <a:pPr eaLnBrk="1" hangingPunct="1">
              <a:spcBef>
                <a:spcPct val="20000"/>
              </a:spcBef>
              <a:buFontTx/>
              <a:buChar char="•"/>
            </a:pPr>
            <a:r>
              <a:rPr lang="en-US" sz="2900"/>
              <a:t>Paper can be sorted with the </a:t>
            </a:r>
            <a:r>
              <a:rPr lang="en-US" sz="2900">
                <a:latin typeface="Times New Roman" pitchFamily="18" charset="0"/>
              </a:rPr>
              <a:t>‘</a:t>
            </a:r>
            <a:r>
              <a:rPr lang="en-US" sz="2900"/>
              <a:t>ABC</a:t>
            </a:r>
            <a:r>
              <a:rPr lang="en-US" sz="2900">
                <a:latin typeface="Times New Roman" pitchFamily="18" charset="0"/>
              </a:rPr>
              <a:t>’</a:t>
            </a:r>
            <a:r>
              <a:rPr lang="en-US" sz="2900"/>
              <a:t> technique (p. 54)</a:t>
            </a:r>
          </a:p>
          <a:p>
            <a:pPr eaLnBrk="1" hangingPunct="1">
              <a:spcBef>
                <a:spcPct val="20000"/>
              </a:spcBef>
              <a:buFontTx/>
              <a:buChar char="•"/>
            </a:pPr>
            <a:r>
              <a:rPr lang="en-US" sz="2900"/>
              <a:t>Structure the organization sessions with a planned agenda</a:t>
            </a:r>
            <a:br>
              <a:rPr lang="en-US" sz="2900"/>
            </a:br>
            <a:r>
              <a:rPr lang="en-US" sz="2900"/>
              <a:t>(pg. 57)</a:t>
            </a:r>
            <a:endParaRPr lang="en-CA" sz="2900"/>
          </a:p>
          <a:p>
            <a:pPr eaLnBrk="1" hangingPunct="1"/>
            <a:endParaRPr lang="en-CA" smtClean="0"/>
          </a:p>
        </p:txBody>
      </p:sp>
    </p:spTree>
    <p:extLst>
      <p:ext uri="{BB962C8B-B14F-4D97-AF65-F5344CB8AC3E}">
        <p14:creationId xmlns:p14="http://schemas.microsoft.com/office/powerpoint/2010/main" val="3445454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1DBAA2-E769-4733-99EF-B74E1FB96C5B}" type="slidenum">
              <a:rPr lang="en-CA" smtClean="0"/>
              <a:pPr/>
              <a:t>68</a:t>
            </a:fld>
            <a:endParaRPr lang="en-CA"/>
          </a:p>
        </p:txBody>
      </p:sp>
    </p:spTree>
    <p:extLst>
      <p:ext uri="{BB962C8B-B14F-4D97-AF65-F5344CB8AC3E}">
        <p14:creationId xmlns:p14="http://schemas.microsoft.com/office/powerpoint/2010/main" val="415451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r>
              <a:rPr lang="en-US" smtClean="0">
                <a:latin typeface="AdvTT6120e2aa" charset="0"/>
              </a:rPr>
              <a:t>In study of hoarders, </a:t>
            </a:r>
            <a:r>
              <a:rPr lang="en-CA" smtClean="0">
                <a:latin typeface="AdvTT6120e2aa" charset="0"/>
              </a:rPr>
              <a:t>Eight to 12% had been evicted or threatened with eviction due to hoarding</a:t>
            </a:r>
            <a:r>
              <a:rPr lang="en-US" smtClean="0">
                <a:latin typeface="AdvTT6120e2aa" charset="0"/>
              </a:rPr>
              <a:t> [The economic and social burden of compulsive hoarding David F. Tolin, Randy O. Frost c, Gail Steketee d, Krista D. Gray e, Kristin E. Fitch, 2008]</a:t>
            </a:r>
          </a:p>
          <a:p>
            <a:pPr eaLnBrk="1" hangingPunct="1"/>
            <a:endParaRPr lang="en-US" smtClean="0"/>
          </a:p>
          <a:p>
            <a:pPr eaLnBrk="1" hangingPunct="1"/>
            <a:r>
              <a:rPr lang="en-US" u="sng" smtClean="0"/>
              <a:t>Residential Tenancy Act: rental housing in Ontario</a:t>
            </a:r>
          </a:p>
          <a:p>
            <a:pPr eaLnBrk="1" hangingPunct="1"/>
            <a:r>
              <a:rPr lang="en-US" smtClean="0"/>
              <a:t>N5: interference with reasonable enjoyment of residence by others/ willfull or negligent damage of the rental unit (7 days, then landlord can apply to Landlord/Tenant Board for eviction)</a:t>
            </a:r>
          </a:p>
          <a:p>
            <a:pPr eaLnBrk="1" hangingPunct="1"/>
            <a:r>
              <a:rPr lang="en-US" smtClean="0"/>
              <a:t>N7: condition of residence impairs safety of tenant (10 days </a:t>
            </a:r>
            <a:r>
              <a:rPr lang="en-US" smtClean="0">
                <a:sym typeface="Wingdings" pitchFamily="2" charset="2"/>
              </a:rPr>
              <a:t> Landlord/Tenant board application for eviction)</a:t>
            </a:r>
          </a:p>
          <a:p>
            <a:pPr eaLnBrk="1" hangingPunct="1"/>
            <a:endParaRPr lang="en-US" smtClean="0">
              <a:sym typeface="Wingdings" pitchFamily="2" charset="2"/>
            </a:endParaRPr>
          </a:p>
          <a:p>
            <a:pPr eaLnBrk="1" hangingPunct="1"/>
            <a:r>
              <a:rPr lang="en-US" b="1" smtClean="0">
                <a:sym typeface="Wingdings" pitchFamily="2" charset="2"/>
              </a:rPr>
              <a:t>AND</a:t>
            </a:r>
            <a:r>
              <a:rPr lang="en-US" smtClean="0">
                <a:sym typeface="Wingdings" pitchFamily="2" charset="2"/>
              </a:rPr>
              <a:t> </a:t>
            </a:r>
          </a:p>
          <a:p>
            <a:pPr eaLnBrk="1" hangingPunct="1"/>
            <a:endParaRPr lang="en-US" smtClean="0">
              <a:sym typeface="Wingdings" pitchFamily="2" charset="2"/>
            </a:endParaRPr>
          </a:p>
          <a:p>
            <a:pPr eaLnBrk="1" hangingPunct="1"/>
            <a:r>
              <a:rPr lang="en-US" u="sng" smtClean="0">
                <a:sym typeface="Wingdings" pitchFamily="2" charset="2"/>
              </a:rPr>
              <a:t>Municipal Property Standards</a:t>
            </a:r>
          </a:p>
          <a:p>
            <a:pPr eaLnBrk="1" hangingPunct="1"/>
            <a:r>
              <a:rPr lang="en-US" smtClean="0">
                <a:sym typeface="Wingdings" pitchFamily="2" charset="2"/>
              </a:rPr>
              <a:t>Inspectors identify bylaw infractions and can issue Notices of Violation (NOV – informs occupant of a problem) or Order Comply (occupant to address issue –may be fined otherwise). Inspectors cannot enter the premises without the consent of the occupant.</a:t>
            </a:r>
          </a:p>
          <a:p>
            <a:pPr eaLnBrk="1" hangingPunct="1"/>
            <a:endParaRPr lang="en-US" smtClean="0">
              <a:sym typeface="Wingdings" pitchFamily="2" charset="2"/>
            </a:endParaRPr>
          </a:p>
          <a:p>
            <a:pPr eaLnBrk="1" hangingPunct="1"/>
            <a:r>
              <a:rPr lang="en-US" smtClean="0">
                <a:sym typeface="Wingdings" pitchFamily="2" charset="2"/>
              </a:rPr>
              <a:t>Sample bylaws: every person who occupies property shall:</a:t>
            </a:r>
          </a:p>
          <a:p>
            <a:pPr eaLnBrk="1" hangingPunct="1"/>
            <a:r>
              <a:rPr lang="en-US" smtClean="0">
                <a:sym typeface="Wingdings" pitchFamily="2" charset="2"/>
              </a:rPr>
              <a:t>-maintain the property in a clean and sanitary condition</a:t>
            </a:r>
          </a:p>
          <a:p>
            <a:pPr eaLnBrk="1" hangingPunct="1"/>
            <a:r>
              <a:rPr lang="en-US" smtClean="0">
                <a:sym typeface="Wingdings" pitchFamily="2" charset="2"/>
              </a:rPr>
              <a:t>-keep all exits clear and unobstructed</a:t>
            </a:r>
          </a:p>
          <a:p>
            <a:pPr eaLnBrk="1" hangingPunct="1"/>
            <a:r>
              <a:rPr lang="en-US" smtClean="0">
                <a:sym typeface="Wingdings" pitchFamily="2" charset="2"/>
              </a:rPr>
              <a:t>-cooperate with the landlord in complying with the requirements of bylaws</a:t>
            </a:r>
          </a:p>
          <a:p>
            <a:pPr eaLnBrk="1" hangingPunct="1"/>
            <a:r>
              <a:rPr lang="en-US" smtClean="0">
                <a:sym typeface="Wingdings" pitchFamily="2" charset="2"/>
              </a:rPr>
              <a:t>-maintain sanitary conditions </a:t>
            </a:r>
          </a:p>
          <a:p>
            <a:pPr eaLnBrk="1" hangingPunct="1"/>
            <a:r>
              <a:rPr lang="en-US" smtClean="0">
                <a:sym typeface="Wingdings" pitchFamily="2" charset="2"/>
              </a:rPr>
              <a:t>etc</a:t>
            </a:r>
          </a:p>
          <a:p>
            <a:pPr eaLnBrk="1" hangingPunct="1"/>
            <a:endParaRPr lang="en-US" smtClean="0">
              <a:sym typeface="Wingdings" pitchFamily="2" charset="2"/>
            </a:endParaRPr>
          </a:p>
          <a:p>
            <a:pPr eaLnBrk="1" hangingPunct="1"/>
            <a:endParaRPr lang="en-US" smtClean="0">
              <a:sym typeface="Wingdings" pitchFamily="2" charset="2"/>
            </a:endParaRPr>
          </a:p>
          <a:p>
            <a:pPr eaLnBrk="1" hangingPunct="1"/>
            <a:endParaRPr lang="en-US" smtClean="0">
              <a:sym typeface="Wingdings" pitchFamily="2" charset="2"/>
            </a:endParaRPr>
          </a:p>
          <a:p>
            <a:pPr eaLnBrk="1" hangingPunct="1"/>
            <a:r>
              <a:rPr lang="en-US" b="1" smtClean="0">
                <a:sym typeface="Wingdings" pitchFamily="2" charset="2"/>
              </a:rPr>
              <a:t>BUT</a:t>
            </a:r>
          </a:p>
          <a:p>
            <a:pPr eaLnBrk="1" hangingPunct="1"/>
            <a:endParaRPr lang="en-US" b="1" u="sng" smtClean="0">
              <a:sym typeface="Wingdings" pitchFamily="2" charset="2"/>
            </a:endParaRPr>
          </a:p>
          <a:p>
            <a:pPr eaLnBrk="1" hangingPunct="1"/>
            <a:r>
              <a:rPr lang="en-US" u="sng" smtClean="0">
                <a:sym typeface="Wingdings" pitchFamily="2" charset="2"/>
              </a:rPr>
              <a:t>Ontario Human Rights Code</a:t>
            </a:r>
          </a:p>
          <a:p>
            <a:pPr eaLnBrk="1" hangingPunct="1"/>
            <a:r>
              <a:rPr lang="en-CA" i="1" smtClean="0">
                <a:solidFill>
                  <a:srgbClr val="333333"/>
                </a:solidFill>
                <a:latin typeface="Trebuchet MS" pitchFamily="34" charset="0"/>
                <a:cs typeface="Times New Roman" pitchFamily="18" charset="0"/>
                <a:sym typeface="Wingdings" pitchFamily="2" charset="2"/>
              </a:rPr>
              <a:t>Human Rights Code</a:t>
            </a:r>
            <a:r>
              <a:rPr lang="en-CA" smtClean="0">
                <a:solidFill>
                  <a:srgbClr val="333333"/>
                </a:solidFill>
                <a:latin typeface="Trebuchet MS" pitchFamily="34" charset="0"/>
                <a:cs typeface="Times New Roman" pitchFamily="18" charset="0"/>
                <a:sym typeface="Wingdings" pitchFamily="2" charset="2"/>
              </a:rPr>
              <a:t> is paramount to the </a:t>
            </a:r>
            <a:r>
              <a:rPr lang="en-CA" i="1" smtClean="0">
                <a:solidFill>
                  <a:srgbClr val="333333"/>
                </a:solidFill>
                <a:latin typeface="Trebuchet MS" pitchFamily="34" charset="0"/>
                <a:cs typeface="Times New Roman" pitchFamily="18" charset="0"/>
                <a:sym typeface="Wingdings" pitchFamily="2" charset="2"/>
              </a:rPr>
              <a:t>Residential Tenancies Act</a:t>
            </a:r>
            <a:r>
              <a:rPr lang="en-CA" smtClean="0">
                <a:solidFill>
                  <a:srgbClr val="333333"/>
                </a:solidFill>
                <a:latin typeface="Trebuchet MS" pitchFamily="34" charset="0"/>
                <a:cs typeface="Times New Roman" pitchFamily="18" charset="0"/>
                <a:sym typeface="Wingdings" pitchFamily="2" charset="2"/>
              </a:rPr>
              <a:t> </a:t>
            </a:r>
            <a:r>
              <a:rPr lang="en-US" smtClean="0">
                <a:solidFill>
                  <a:srgbClr val="333333"/>
                </a:solidFill>
                <a:latin typeface="Trebuchet MS" pitchFamily="34" charset="0"/>
                <a:cs typeface="Times New Roman" pitchFamily="18" charset="0"/>
                <a:sym typeface="Wingdings" pitchFamily="2" charset="2"/>
              </a:rPr>
              <a:t> or </a:t>
            </a:r>
            <a:r>
              <a:rPr lang="en-US" i="1" smtClean="0">
                <a:solidFill>
                  <a:srgbClr val="333333"/>
                </a:solidFill>
                <a:latin typeface="Trebuchet MS" pitchFamily="34" charset="0"/>
                <a:cs typeface="Times New Roman" pitchFamily="18" charset="0"/>
                <a:sym typeface="Wingdings" pitchFamily="2" charset="2"/>
              </a:rPr>
              <a:t>Municipal Acts</a:t>
            </a:r>
            <a:r>
              <a:rPr lang="en-US" smtClean="0">
                <a:solidFill>
                  <a:srgbClr val="333333"/>
                </a:solidFill>
                <a:latin typeface="Trebuchet MS" pitchFamily="34" charset="0"/>
                <a:cs typeface="Times New Roman" pitchFamily="18" charset="0"/>
                <a:sym typeface="Wingdings" pitchFamily="2" charset="2"/>
              </a:rPr>
              <a:t> </a:t>
            </a:r>
            <a:r>
              <a:rPr lang="en-CA" smtClean="0">
                <a:solidFill>
                  <a:srgbClr val="333333"/>
                </a:solidFill>
                <a:latin typeface="Trebuchet MS" pitchFamily="34" charset="0"/>
                <a:cs typeface="Times New Roman" pitchFamily="18" charset="0"/>
                <a:sym typeface="Wingdings" pitchFamily="2" charset="2"/>
              </a:rPr>
              <a:t>and the landlord's obligations under the Code must first be examined and exhausted prior to attempts at termination of a tenancy.</a:t>
            </a:r>
            <a:r>
              <a:rPr lang="en-CA" smtClean="0">
                <a:solidFill>
                  <a:srgbClr val="333333"/>
                </a:solidFill>
                <a:cs typeface="Times New Roman" pitchFamily="18" charset="0"/>
                <a:sym typeface="Wingdings" pitchFamily="2" charset="2"/>
              </a:rPr>
              <a:t> </a:t>
            </a:r>
            <a:r>
              <a:rPr lang="en-CA" smtClean="0">
                <a:solidFill>
                  <a:srgbClr val="333333"/>
                </a:solidFill>
                <a:latin typeface="Trebuchet MS" pitchFamily="34" charset="0"/>
                <a:cs typeface="Times New Roman" pitchFamily="18" charset="0"/>
                <a:sym typeface="Wingdings" pitchFamily="2" charset="2"/>
              </a:rPr>
              <a:t> </a:t>
            </a:r>
            <a:endParaRPr lang="en-US" smtClean="0">
              <a:solidFill>
                <a:srgbClr val="333333"/>
              </a:solidFill>
              <a:latin typeface="Trebuchet MS" pitchFamily="34" charset="0"/>
              <a:cs typeface="Times New Roman" pitchFamily="18" charset="0"/>
              <a:sym typeface="Wingdings" pitchFamily="2" charset="2"/>
            </a:endParaRPr>
          </a:p>
          <a:p>
            <a:pPr eaLnBrk="1" hangingPunct="1"/>
            <a:r>
              <a:rPr lang="en-US" smtClean="0">
                <a:solidFill>
                  <a:srgbClr val="333333"/>
                </a:solidFill>
                <a:latin typeface="Trebuchet MS" pitchFamily="34" charset="0"/>
                <a:cs typeface="Times New Roman" pitchFamily="18" charset="0"/>
                <a:sym typeface="Wingdings" pitchFamily="2" charset="2"/>
              </a:rPr>
              <a:t>-Landlords must make</a:t>
            </a:r>
            <a:r>
              <a:rPr lang="en-CA" smtClean="0">
                <a:solidFill>
                  <a:srgbClr val="333333"/>
                </a:solidFill>
                <a:latin typeface="Trebuchet MS" pitchFamily="34" charset="0"/>
                <a:cs typeface="Times New Roman" pitchFamily="18" charset="0"/>
                <a:sym typeface="Wingdings" pitchFamily="2" charset="2"/>
              </a:rPr>
              <a:t> efforts to accommodate the tenant's inclusion</a:t>
            </a:r>
            <a:r>
              <a:rPr lang="en-US" smtClean="0">
                <a:solidFill>
                  <a:srgbClr val="333333"/>
                </a:solidFill>
                <a:latin typeface="Trebuchet MS" pitchFamily="34" charset="0"/>
                <a:cs typeface="Times New Roman" pitchFamily="18" charset="0"/>
                <a:sym typeface="Wingdings" pitchFamily="2" charset="2"/>
              </a:rPr>
              <a:t> of 14 protected groups</a:t>
            </a:r>
            <a:r>
              <a:rPr lang="en-CA" smtClean="0">
                <a:solidFill>
                  <a:srgbClr val="333333"/>
                </a:solidFill>
                <a:latin typeface="Trebuchet MS" pitchFamily="34" charset="0"/>
                <a:cs typeface="Times New Roman" pitchFamily="18" charset="0"/>
                <a:sym typeface="Wingdings" pitchFamily="2" charset="2"/>
              </a:rPr>
              <a:t> to the point of undue hardship. Undue hardship has been defined as being costs so substantial that they permanently and materially impair the viability, the very existence of the commercial enterprise</a:t>
            </a:r>
            <a:r>
              <a:rPr lang="en-US" smtClean="0">
                <a:solidFill>
                  <a:srgbClr val="333333"/>
                </a:solidFill>
                <a:latin typeface="Trebuchet MS" pitchFamily="34" charset="0"/>
                <a:cs typeface="Times New Roman" pitchFamily="18" charset="0"/>
                <a:sym typeface="Wingdings" pitchFamily="2" charset="2"/>
              </a:rPr>
              <a:t> (I.e. </a:t>
            </a:r>
            <a:r>
              <a:rPr lang="en-CA" smtClean="0">
                <a:solidFill>
                  <a:srgbClr val="333333"/>
                </a:solidFill>
                <a:latin typeface="Trebuchet MS" pitchFamily="34" charset="0"/>
                <a:cs typeface="Times New Roman" pitchFamily="18" charset="0"/>
                <a:sym typeface="Wingdings" pitchFamily="2" charset="2"/>
              </a:rPr>
              <a:t>to the point just short of bankruptcy</a:t>
            </a:r>
            <a:r>
              <a:rPr lang="en-US" smtClean="0">
                <a:solidFill>
                  <a:srgbClr val="333333"/>
                </a:solidFill>
                <a:latin typeface="Trebuchet MS" pitchFamily="34" charset="0"/>
                <a:cs typeface="Times New Roman" pitchFamily="18" charset="0"/>
                <a:sym typeface="Wingdings" pitchFamily="2" charset="2"/>
              </a:rPr>
              <a:t>).</a:t>
            </a:r>
          </a:p>
          <a:p>
            <a:pPr eaLnBrk="1" hangingPunct="1"/>
            <a:r>
              <a:rPr lang="en-US" smtClean="0">
                <a:solidFill>
                  <a:srgbClr val="333333"/>
                </a:solidFill>
                <a:latin typeface="Trebuchet MS" pitchFamily="34" charset="0"/>
                <a:cs typeface="Times New Roman" pitchFamily="18" charset="0"/>
                <a:sym typeface="Wingdings" pitchFamily="2" charset="2"/>
              </a:rPr>
              <a:t>-protected groups </a:t>
            </a:r>
            <a:r>
              <a:rPr lang="en-CA" smtClean="0">
                <a:solidFill>
                  <a:srgbClr val="333333"/>
                </a:solidFill>
                <a:latin typeface="Trebuchet MS" pitchFamily="34" charset="0"/>
                <a:cs typeface="Times New Roman" pitchFamily="18" charset="0"/>
                <a:sym typeface="Wingdings" pitchFamily="2" charset="2"/>
              </a:rPr>
              <a:t>include race, ethnicity, religion, physical and mental disability, sexual orientation, receipt of public assistance and family composition</a:t>
            </a:r>
            <a:r>
              <a:rPr lang="en-US" smtClean="0">
                <a:solidFill>
                  <a:srgbClr val="333333"/>
                </a:solidFill>
                <a:latin typeface="Trebuchet MS" pitchFamily="34" charset="0"/>
                <a:cs typeface="Times New Roman" pitchFamily="18" charset="0"/>
                <a:sym typeface="Wingdings" pitchFamily="2" charset="2"/>
              </a:rPr>
              <a:t> etc</a:t>
            </a:r>
          </a:p>
          <a:p>
            <a:pPr eaLnBrk="1" hangingPunct="1"/>
            <a:r>
              <a:rPr lang="en-US" smtClean="0">
                <a:solidFill>
                  <a:srgbClr val="333333"/>
                </a:solidFill>
                <a:latin typeface="Trebuchet MS" pitchFamily="34" charset="0"/>
                <a:cs typeface="Times New Roman" pitchFamily="18" charset="0"/>
                <a:sym typeface="Wingdings" pitchFamily="2" charset="2"/>
              </a:rPr>
              <a:t>- </a:t>
            </a:r>
            <a:r>
              <a:rPr lang="en-CA" smtClean="0">
                <a:solidFill>
                  <a:srgbClr val="333333"/>
                </a:solidFill>
                <a:latin typeface="Trebuchet MS" pitchFamily="34" charset="0"/>
                <a:cs typeface="Times New Roman" pitchFamily="18" charset="0"/>
                <a:sym typeface="Wingdings" pitchFamily="2" charset="2"/>
              </a:rPr>
              <a:t>if the tenant's inclusion in one or more of the 14 protected groups makes it difficult to comply with </a:t>
            </a:r>
            <a:r>
              <a:rPr lang="en-US" smtClean="0">
                <a:solidFill>
                  <a:srgbClr val="333333"/>
                </a:solidFill>
                <a:latin typeface="Trebuchet MS" pitchFamily="34" charset="0"/>
                <a:cs typeface="Times New Roman" pitchFamily="18" charset="0"/>
                <a:sym typeface="Wingdings" pitchFamily="2" charset="2"/>
              </a:rPr>
              <a:t>rental agreements</a:t>
            </a:r>
            <a:r>
              <a:rPr lang="en-CA" smtClean="0">
                <a:solidFill>
                  <a:srgbClr val="333333"/>
                </a:solidFill>
                <a:latin typeface="Trebuchet MS" pitchFamily="34" charset="0"/>
                <a:cs typeface="Times New Roman" pitchFamily="18" charset="0"/>
                <a:sym typeface="Wingdings" pitchFamily="2" charset="2"/>
              </a:rPr>
              <a:t>, then landlords need to work with the tenant in the "</a:t>
            </a:r>
            <a:r>
              <a:rPr lang="en-CA" i="1" smtClean="0">
                <a:solidFill>
                  <a:srgbClr val="333333"/>
                </a:solidFill>
                <a:latin typeface="Trebuchet MS" pitchFamily="34" charset="0"/>
                <a:cs typeface="Times New Roman" pitchFamily="18" charset="0"/>
                <a:sym typeface="Wingdings" pitchFamily="2" charset="2"/>
              </a:rPr>
              <a:t>shared responsibilities of accommodation</a:t>
            </a:r>
            <a:r>
              <a:rPr lang="en-CA" smtClean="0">
                <a:solidFill>
                  <a:srgbClr val="333333"/>
                </a:solidFill>
                <a:latin typeface="Trebuchet MS" pitchFamily="34" charset="0"/>
                <a:cs typeface="Times New Roman" pitchFamily="18" charset="0"/>
                <a:sym typeface="Wingdings" pitchFamily="2" charset="2"/>
              </a:rPr>
              <a:t>" to try and bring the behaviour </a:t>
            </a:r>
            <a:r>
              <a:rPr lang="en-CA" u="sng" smtClean="0">
                <a:solidFill>
                  <a:srgbClr val="333333"/>
                </a:solidFill>
                <a:latin typeface="Trebuchet MS" pitchFamily="34" charset="0"/>
                <a:cs typeface="Times New Roman" pitchFamily="18" charset="0"/>
                <a:sym typeface="Wingdings" pitchFamily="2" charset="2"/>
              </a:rPr>
              <a:t>or environment</a:t>
            </a:r>
            <a:r>
              <a:rPr lang="en-CA" smtClean="0">
                <a:solidFill>
                  <a:srgbClr val="333333"/>
                </a:solidFill>
                <a:latin typeface="Trebuchet MS" pitchFamily="34" charset="0"/>
                <a:cs typeface="Times New Roman" pitchFamily="18" charset="0"/>
                <a:sym typeface="Wingdings" pitchFamily="2" charset="2"/>
              </a:rPr>
              <a:t> to a point so that the tenant is not excluded from the full participation and inclusion in normal living. The landlord needs to assist in the accommodation process so as to remove the risk of the tenant losing their housing.</a:t>
            </a:r>
            <a:r>
              <a:rPr lang="en-CA" smtClean="0">
                <a:solidFill>
                  <a:srgbClr val="333333"/>
                </a:solidFill>
                <a:cs typeface="Times New Roman" pitchFamily="18" charset="0"/>
                <a:sym typeface="Wingdings" pitchFamily="2" charset="2"/>
              </a:rPr>
              <a:t> </a:t>
            </a:r>
            <a:r>
              <a:rPr lang="en-CA" smtClean="0">
                <a:solidFill>
                  <a:srgbClr val="333333"/>
                </a:solidFill>
                <a:latin typeface="Trebuchet MS" pitchFamily="34" charset="0"/>
                <a:cs typeface="Times New Roman" pitchFamily="18" charset="0"/>
                <a:sym typeface="Wingdings" pitchFamily="2" charset="2"/>
              </a:rPr>
              <a:t> </a:t>
            </a:r>
            <a:endParaRPr lang="en-US" smtClean="0">
              <a:sym typeface="Wingdings" pitchFamily="2" charset="2"/>
            </a:endParaRPr>
          </a:p>
          <a:p>
            <a:pPr eaLnBrk="1" hangingPunct="1"/>
            <a:endParaRPr lang="en-CA" smtClean="0"/>
          </a:p>
        </p:txBody>
      </p:sp>
    </p:spTree>
    <p:extLst>
      <p:ext uri="{BB962C8B-B14F-4D97-AF65-F5344CB8AC3E}">
        <p14:creationId xmlns:p14="http://schemas.microsoft.com/office/powerpoint/2010/main" val="1307568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CA" smtClean="0">
                <a:solidFill>
                  <a:srgbClr val="333333"/>
                </a:solidFill>
                <a:latin typeface="Trebuchet MS" pitchFamily="34" charset="0"/>
                <a:cs typeface="Times New Roman" pitchFamily="18" charset="0"/>
              </a:rPr>
              <a:t>Hoarding is not permitted by the </a:t>
            </a:r>
            <a:r>
              <a:rPr lang="en-CA" i="1" smtClean="0">
                <a:solidFill>
                  <a:srgbClr val="333333"/>
                </a:solidFill>
                <a:latin typeface="Trebuchet MS" pitchFamily="34" charset="0"/>
                <a:cs typeface="Times New Roman" pitchFamily="18" charset="0"/>
              </a:rPr>
              <a:t>Residential Tenancies Act</a:t>
            </a:r>
            <a:r>
              <a:rPr lang="en-CA" smtClean="0">
                <a:solidFill>
                  <a:srgbClr val="333333"/>
                </a:solidFill>
                <a:latin typeface="Trebuchet MS" pitchFamily="34" charset="0"/>
                <a:cs typeface="Times New Roman" pitchFamily="18" charset="0"/>
              </a:rPr>
              <a:t> nor condoned by the Board.</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The problem is that the </a:t>
            </a:r>
            <a:r>
              <a:rPr lang="en-CA" i="1" smtClean="0">
                <a:solidFill>
                  <a:srgbClr val="333333"/>
                </a:solidFill>
                <a:latin typeface="Trebuchet MS" pitchFamily="34" charset="0"/>
                <a:cs typeface="Times New Roman" pitchFamily="18" charset="0"/>
              </a:rPr>
              <a:t>Human Rights Code</a:t>
            </a:r>
            <a:r>
              <a:rPr lang="en-CA" smtClean="0">
                <a:solidFill>
                  <a:srgbClr val="333333"/>
                </a:solidFill>
                <a:latin typeface="Trebuchet MS" pitchFamily="34" charset="0"/>
                <a:cs typeface="Times New Roman" pitchFamily="18" charset="0"/>
              </a:rPr>
              <a:t> is paramount to the </a:t>
            </a:r>
            <a:r>
              <a:rPr lang="en-CA" i="1" smtClean="0">
                <a:solidFill>
                  <a:srgbClr val="333333"/>
                </a:solidFill>
                <a:latin typeface="Trebuchet MS" pitchFamily="34" charset="0"/>
                <a:cs typeface="Times New Roman" pitchFamily="18" charset="0"/>
              </a:rPr>
              <a:t>Residential Tenancies Act</a:t>
            </a:r>
            <a:r>
              <a:rPr lang="en-CA" smtClean="0">
                <a:solidFill>
                  <a:srgbClr val="333333"/>
                </a:solidFill>
                <a:latin typeface="Trebuchet MS" pitchFamily="34" charset="0"/>
                <a:cs typeface="Times New Roman" pitchFamily="18" charset="0"/>
              </a:rPr>
              <a:t> and the landlord's obligations (and the tenant's obligations) under the Code must first be examined and exhausted prior to attempts at termination of a tenancy.</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If a provision of the </a:t>
            </a:r>
            <a:r>
              <a:rPr lang="en-CA" i="1" smtClean="0">
                <a:solidFill>
                  <a:srgbClr val="333333"/>
                </a:solidFill>
                <a:latin typeface="Trebuchet MS" pitchFamily="34" charset="0"/>
                <a:cs typeface="Times New Roman" pitchFamily="18" charset="0"/>
              </a:rPr>
              <a:t>Residential Tenancies Act</a:t>
            </a:r>
            <a:r>
              <a:rPr lang="en-CA" smtClean="0">
                <a:solidFill>
                  <a:srgbClr val="333333"/>
                </a:solidFill>
                <a:latin typeface="Trebuchet MS" pitchFamily="34" charset="0"/>
                <a:cs typeface="Times New Roman" pitchFamily="18" charset="0"/>
              </a:rPr>
              <a:t> is inconsistent with the Code, that provision has no force or effect.</a:t>
            </a:r>
            <a:r>
              <a:rPr lang="en-CA" smtClean="0"/>
              <a:t> </a:t>
            </a:r>
            <a:endParaRPr lang="en-US" smtClean="0"/>
          </a:p>
          <a:p>
            <a:pPr eaLnBrk="1" hangingPunct="1"/>
            <a:endParaRPr lang="en-US" smtClean="0"/>
          </a:p>
          <a:p>
            <a:pPr eaLnBrk="1" hangingPunct="1"/>
            <a:r>
              <a:rPr lang="en-CA" smtClean="0">
                <a:solidFill>
                  <a:srgbClr val="333333"/>
                </a:solidFill>
                <a:latin typeface="Trebuchet MS" pitchFamily="34" charset="0"/>
                <a:cs typeface="Times New Roman" pitchFamily="18" charset="0"/>
              </a:rPr>
              <a:t>landlord having to prove that they have made efforts to accommodate the tenant's inclusion in a Code-related ground (usually disability) to the point of undue hardship. Undue hardship has been defined as being costs so substantial that they permanently and materially impair the viability, the very existence of the commercial enterprise.</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In other words, to the point just short of bankruptcy.</a:t>
            </a:r>
            <a:br>
              <a:rPr lang="en-CA" smtClean="0">
                <a:solidFill>
                  <a:srgbClr val="333333"/>
                </a:solidFill>
                <a:latin typeface="Trebuchet MS" pitchFamily="34" charset="0"/>
                <a:cs typeface="Times New Roman" pitchFamily="18" charset="0"/>
              </a:rPr>
            </a:br>
            <a:r>
              <a:rPr lang="en-CA" smtClean="0">
                <a:solidFill>
                  <a:srgbClr val="333333"/>
                </a:solidFill>
                <a:latin typeface="Trebuchet MS" pitchFamily="34" charset="0"/>
                <a:cs typeface="Times New Roman" pitchFamily="18" charset="0"/>
              </a:rPr>
              <a:t/>
            </a:r>
            <a:br>
              <a:rPr lang="en-CA" smtClean="0">
                <a:solidFill>
                  <a:srgbClr val="333333"/>
                </a:solidFill>
                <a:latin typeface="Trebuchet MS" pitchFamily="34" charset="0"/>
                <a:cs typeface="Times New Roman" pitchFamily="18" charset="0"/>
              </a:rPr>
            </a:br>
            <a:r>
              <a:rPr lang="en-CA" smtClean="0">
                <a:solidFill>
                  <a:srgbClr val="333333"/>
                </a:solidFill>
                <a:latin typeface="Trebuchet MS" pitchFamily="34" charset="0"/>
                <a:cs typeface="Times New Roman" pitchFamily="18" charset="0"/>
              </a:rPr>
              <a:t>If a tenant fits into one of 14 protected groups under the Code, and you are providing accommodation to them, then you may have a duty to accommodate.</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These protected groups include but are not limited to race, ethnicity, religion, physical and mental disability, sexual orientation, receipt of public assistance and family composition.</a:t>
            </a:r>
            <a:br>
              <a:rPr lang="en-CA" smtClean="0">
                <a:solidFill>
                  <a:srgbClr val="333333"/>
                </a:solidFill>
                <a:latin typeface="Trebuchet MS" pitchFamily="34" charset="0"/>
                <a:cs typeface="Times New Roman" pitchFamily="18" charset="0"/>
              </a:rPr>
            </a:br>
            <a:r>
              <a:rPr lang="en-CA" smtClean="0">
                <a:solidFill>
                  <a:srgbClr val="333333"/>
                </a:solidFill>
                <a:latin typeface="Trebuchet MS" pitchFamily="34" charset="0"/>
                <a:cs typeface="Times New Roman" pitchFamily="18" charset="0"/>
              </a:rPr>
              <a:t/>
            </a:r>
            <a:br>
              <a:rPr lang="en-CA" smtClean="0">
                <a:solidFill>
                  <a:srgbClr val="333333"/>
                </a:solidFill>
                <a:latin typeface="Trebuchet MS" pitchFamily="34" charset="0"/>
                <a:cs typeface="Times New Roman" pitchFamily="18" charset="0"/>
              </a:rPr>
            </a:br>
            <a:r>
              <a:rPr lang="en-CA" smtClean="0">
                <a:solidFill>
                  <a:srgbClr val="333333"/>
                </a:solidFill>
                <a:latin typeface="Trebuchet MS" pitchFamily="34" charset="0"/>
                <a:cs typeface="Times New Roman" pitchFamily="18" charset="0"/>
              </a:rPr>
              <a:t>But if the tenant's inclusion in one or more of the 14 protected groups makes it difficult to comply with the apparently neutral requirement or policy, then landlords need to work with the tenant in the "</a:t>
            </a:r>
            <a:r>
              <a:rPr lang="en-CA" i="1" smtClean="0">
                <a:solidFill>
                  <a:srgbClr val="333333"/>
                </a:solidFill>
                <a:latin typeface="Trebuchet MS" pitchFamily="34" charset="0"/>
                <a:cs typeface="Times New Roman" pitchFamily="18" charset="0"/>
              </a:rPr>
              <a:t>shared responsibilities of accommodation</a:t>
            </a:r>
            <a:r>
              <a:rPr lang="en-CA" smtClean="0">
                <a:solidFill>
                  <a:srgbClr val="333333"/>
                </a:solidFill>
                <a:latin typeface="Trebuchet MS" pitchFamily="34" charset="0"/>
                <a:cs typeface="Times New Roman" pitchFamily="18" charset="0"/>
              </a:rPr>
              <a:t>" to try and bring the behaviour </a:t>
            </a:r>
            <a:r>
              <a:rPr lang="en-CA" u="sng" smtClean="0">
                <a:solidFill>
                  <a:srgbClr val="333333"/>
                </a:solidFill>
                <a:latin typeface="Trebuchet MS" pitchFamily="34" charset="0"/>
                <a:cs typeface="Times New Roman" pitchFamily="18" charset="0"/>
              </a:rPr>
              <a:t>or environment</a:t>
            </a:r>
            <a:r>
              <a:rPr lang="en-CA" smtClean="0">
                <a:solidFill>
                  <a:srgbClr val="333333"/>
                </a:solidFill>
                <a:latin typeface="Trebuchet MS" pitchFamily="34" charset="0"/>
                <a:cs typeface="Times New Roman" pitchFamily="18" charset="0"/>
              </a:rPr>
              <a:t> to a point so that the tenant is not excluded from the full participation and inclusion in normal living. The landlord needs to assist in the accommodation process so as to remove the risk of the tenant losing their housing.</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a:t>
            </a:r>
            <a:endParaRPr lang="en-US" smtClean="0">
              <a:solidFill>
                <a:srgbClr val="333333"/>
              </a:solidFill>
              <a:latin typeface="Trebuchet MS" pitchFamily="34" charset="0"/>
              <a:cs typeface="Times New Roman" pitchFamily="18" charset="0"/>
            </a:endParaRPr>
          </a:p>
          <a:p>
            <a:pPr eaLnBrk="1" hangingPunct="1"/>
            <a:r>
              <a:rPr lang="en-CA" smtClean="0">
                <a:solidFill>
                  <a:srgbClr val="333333"/>
                </a:solidFill>
                <a:latin typeface="Trebuchet MS" pitchFamily="34" charset="0"/>
                <a:cs typeface="Times New Roman" pitchFamily="18" charset="0"/>
              </a:rPr>
              <a:t/>
            </a:r>
            <a:br>
              <a:rPr lang="en-CA" smtClean="0">
                <a:solidFill>
                  <a:srgbClr val="333333"/>
                </a:solidFill>
                <a:latin typeface="Trebuchet MS" pitchFamily="34" charset="0"/>
                <a:cs typeface="Times New Roman" pitchFamily="18" charset="0"/>
              </a:rPr>
            </a:br>
            <a:endParaRPr lang="en-US" smtClean="0">
              <a:solidFill>
                <a:srgbClr val="333333"/>
              </a:solidFill>
              <a:latin typeface="Trebuchet MS" pitchFamily="34" charset="0"/>
              <a:cs typeface="Times New Roman" pitchFamily="18" charset="0"/>
            </a:endParaRPr>
          </a:p>
          <a:p>
            <a:pPr eaLnBrk="1" hangingPunct="1"/>
            <a:r>
              <a:rPr lang="en-CA" smtClean="0">
                <a:solidFill>
                  <a:srgbClr val="333333"/>
                </a:solidFill>
                <a:latin typeface="Trebuchet MS" pitchFamily="34" charset="0"/>
                <a:cs typeface="Times New Roman" pitchFamily="18" charset="0"/>
              </a:rPr>
              <a:t>Accommodation is working with the tenant, their supports, family, sources of outside funding, professionals etc. so that the tenant and their behaviour is elevated to a level where the problem no longer affects the enjoyment or safety of others.</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The effort and length to which the landlord must strain to help the tenant achieve that level is "</a:t>
            </a:r>
            <a:r>
              <a:rPr lang="en-CA" u="sng" smtClean="0">
                <a:solidFill>
                  <a:srgbClr val="333333"/>
                </a:solidFill>
                <a:latin typeface="Trebuchet MS" pitchFamily="34" charset="0"/>
                <a:cs typeface="Times New Roman" pitchFamily="18" charset="0"/>
              </a:rPr>
              <a:t>the point of undue hardship</a:t>
            </a:r>
            <a:r>
              <a:rPr lang="en-CA" smtClean="0">
                <a:solidFill>
                  <a:srgbClr val="333333"/>
                </a:solidFill>
                <a:latin typeface="Trebuchet MS" pitchFamily="34" charset="0"/>
                <a:cs typeface="Times New Roman" pitchFamily="18" charset="0"/>
              </a:rPr>
              <a:t>".</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If the landlord's efforts fail despite having reached the level of undue hardship, then the tenant may be evicted and the landlord absolved of further responsibility </a:t>
            </a:r>
            <a:endParaRPr lang="en-US" smtClean="0">
              <a:solidFill>
                <a:srgbClr val="333333"/>
              </a:solidFill>
              <a:latin typeface="Trebuchet MS" pitchFamily="34" charset="0"/>
              <a:cs typeface="Times New Roman" pitchFamily="18" charset="0"/>
            </a:endParaRPr>
          </a:p>
          <a:p>
            <a:pPr eaLnBrk="1" hangingPunct="1"/>
            <a:endParaRPr lang="en-US" smtClean="0">
              <a:solidFill>
                <a:srgbClr val="333333"/>
              </a:solidFill>
              <a:latin typeface="Trebuchet MS" pitchFamily="34" charset="0"/>
              <a:cs typeface="Times New Roman" pitchFamily="18" charset="0"/>
            </a:endParaRPr>
          </a:p>
          <a:p>
            <a:pPr eaLnBrk="1" hangingPunct="1"/>
            <a:r>
              <a:rPr lang="en-CA" smtClean="0">
                <a:solidFill>
                  <a:srgbClr val="333333"/>
                </a:solidFill>
                <a:latin typeface="Trebuchet MS" pitchFamily="34" charset="0"/>
                <a:cs typeface="Times New Roman" pitchFamily="18" charset="0"/>
              </a:rPr>
              <a:t>Human Rights Commission's policy guideline on Human Rights in Rental Housing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1446" indent="-289018" eaLnBrk="0" hangingPunct="0">
              <a:defRPr>
                <a:solidFill>
                  <a:schemeClr val="tx1"/>
                </a:solidFill>
                <a:latin typeface="Arial" pitchFamily="34" charset="0"/>
              </a:defRPr>
            </a:lvl2pPr>
            <a:lvl3pPr marL="1156071" indent="-231214" eaLnBrk="0" hangingPunct="0">
              <a:defRPr>
                <a:solidFill>
                  <a:schemeClr val="tx1"/>
                </a:solidFill>
                <a:latin typeface="Arial" pitchFamily="34" charset="0"/>
              </a:defRPr>
            </a:lvl3pPr>
            <a:lvl4pPr marL="1618500" indent="-231214" eaLnBrk="0" hangingPunct="0">
              <a:defRPr>
                <a:solidFill>
                  <a:schemeClr val="tx1"/>
                </a:solidFill>
                <a:latin typeface="Arial" pitchFamily="34" charset="0"/>
              </a:defRPr>
            </a:lvl4pPr>
            <a:lvl5pPr marL="2080928" indent="-231214" eaLnBrk="0" hangingPunct="0">
              <a:defRPr>
                <a:solidFill>
                  <a:schemeClr val="tx1"/>
                </a:solidFill>
                <a:latin typeface="Arial" pitchFamily="34" charset="0"/>
              </a:defRPr>
            </a:lvl5pPr>
            <a:lvl6pPr marL="2543357" indent="-231214" eaLnBrk="0" fontAlgn="base" hangingPunct="0">
              <a:spcBef>
                <a:spcPct val="0"/>
              </a:spcBef>
              <a:spcAft>
                <a:spcPct val="0"/>
              </a:spcAft>
              <a:defRPr>
                <a:solidFill>
                  <a:schemeClr val="tx1"/>
                </a:solidFill>
                <a:latin typeface="Arial" pitchFamily="34" charset="0"/>
              </a:defRPr>
            </a:lvl6pPr>
            <a:lvl7pPr marL="3005785" indent="-231214" eaLnBrk="0" fontAlgn="base" hangingPunct="0">
              <a:spcBef>
                <a:spcPct val="0"/>
              </a:spcBef>
              <a:spcAft>
                <a:spcPct val="0"/>
              </a:spcAft>
              <a:defRPr>
                <a:solidFill>
                  <a:schemeClr val="tx1"/>
                </a:solidFill>
                <a:latin typeface="Arial" pitchFamily="34" charset="0"/>
              </a:defRPr>
            </a:lvl7pPr>
            <a:lvl8pPr marL="3468213" indent="-231214" eaLnBrk="0" fontAlgn="base" hangingPunct="0">
              <a:spcBef>
                <a:spcPct val="0"/>
              </a:spcBef>
              <a:spcAft>
                <a:spcPct val="0"/>
              </a:spcAft>
              <a:defRPr>
                <a:solidFill>
                  <a:schemeClr val="tx1"/>
                </a:solidFill>
                <a:latin typeface="Arial" pitchFamily="34" charset="0"/>
              </a:defRPr>
            </a:lvl8pPr>
            <a:lvl9pPr marL="3930642" indent="-231214" eaLnBrk="0" fontAlgn="base" hangingPunct="0">
              <a:spcBef>
                <a:spcPct val="0"/>
              </a:spcBef>
              <a:spcAft>
                <a:spcPct val="0"/>
              </a:spcAft>
              <a:defRPr>
                <a:solidFill>
                  <a:schemeClr val="tx1"/>
                </a:solidFill>
                <a:latin typeface="Arial" pitchFamily="34" charset="0"/>
              </a:defRPr>
            </a:lvl9pPr>
          </a:lstStyle>
          <a:p>
            <a:pPr eaLnBrk="1" hangingPunct="1"/>
            <a:fld id="{CAF51231-D122-4F64-A9C9-95C2E17AC8D5}" type="slidenum">
              <a:rPr lang="en-CA"/>
              <a:pPr eaLnBrk="1" hangingPunct="1"/>
              <a:t>4</a:t>
            </a:fld>
            <a:endParaRPr lang="en-CA"/>
          </a:p>
        </p:txBody>
      </p:sp>
      <p:sp>
        <p:nvSpPr>
          <p:cNvPr id="162819"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4" tIns="46237" rIns="92474" bIns="462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40F1B4A-55A1-42B6-9314-06933D7DB44F}" type="slidenum">
              <a:rPr lang="en-CA" sz="1200">
                <a:latin typeface="Times New Roman" pitchFamily="18" charset="0"/>
              </a:rPr>
              <a:pPr algn="r" eaLnBrk="1" hangingPunct="1"/>
              <a:t>4</a:t>
            </a:fld>
            <a:endParaRPr lang="en-CA" sz="1200">
              <a:latin typeface="Times New Roman" pitchFamily="18" charset="0"/>
            </a:endParaRPr>
          </a:p>
        </p:txBody>
      </p:sp>
      <p:sp>
        <p:nvSpPr>
          <p:cNvPr id="16282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2821" name="Rectangle 3"/>
          <p:cNvSpPr>
            <a:spLocks noGrp="1" noChangeArrowheads="1"/>
          </p:cNvSpPr>
          <p:nvPr>
            <p:ph type="body" idx="1"/>
          </p:nvPr>
        </p:nvSpPr>
        <p:spPr bwMode="auto">
          <a:xfrm>
            <a:off x="926677" y="4387136"/>
            <a:ext cx="5096722" cy="4156234"/>
          </a:xfrm>
          <a:solidFill>
            <a:srgbClr val="FFFFFF"/>
          </a:solidFill>
          <a:ln>
            <a:solidFill>
              <a:srgbClr val="000000"/>
            </a:solidFill>
            <a:miter lim="800000"/>
            <a:headEnd/>
            <a:tailEnd/>
          </a:ln>
        </p:spPr>
        <p:txBody>
          <a:bodyPr wrap="square" lIns="92474" tIns="46237" rIns="92474" bIns="46237" numCol="1" anchor="t" anchorCtr="0" compatLnSpc="1">
            <a:prstTxWarp prst="textNoShape">
              <a:avLst/>
            </a:prstTxWarp>
          </a:bodyPr>
          <a:lstStyle/>
          <a:p>
            <a:pPr>
              <a:spcBef>
                <a:spcPct val="0"/>
              </a:spcBef>
            </a:pPr>
            <a:r>
              <a:rPr lang="en-US" smtClean="0"/>
              <a:t>Disgust</a:t>
            </a:r>
          </a:p>
          <a:p>
            <a:pPr>
              <a:spcBef>
                <a:spcPct val="0"/>
              </a:spcBef>
            </a:pPr>
            <a:endParaRPr lang="en-US" smtClean="0"/>
          </a:p>
          <a:p>
            <a:pPr>
              <a:spcBef>
                <a:spcPct val="0"/>
              </a:spcBef>
            </a:pPr>
            <a:r>
              <a:rPr lang="en-US" smtClean="0"/>
              <a:t>Sympathy</a:t>
            </a:r>
          </a:p>
          <a:p>
            <a:pPr>
              <a:spcBef>
                <a:spcPct val="0"/>
              </a:spcBef>
            </a:pPr>
            <a:endParaRPr lang="en-US" smtClean="0"/>
          </a:p>
          <a:p>
            <a:pPr>
              <a:spcBef>
                <a:spcPct val="0"/>
              </a:spcBef>
            </a:pPr>
            <a:r>
              <a:rPr lang="en-US" smtClean="0"/>
              <a:t>Fix it!</a:t>
            </a:r>
          </a:p>
          <a:p>
            <a:pPr>
              <a:spcBef>
                <a:spcPct val="0"/>
              </a:spcBef>
            </a:pPr>
            <a:endParaRPr lang="en-US" smtClean="0"/>
          </a:p>
          <a:p>
            <a:pPr>
              <a:spcBef>
                <a:spcPct val="0"/>
              </a:spcBef>
            </a:pPr>
            <a:r>
              <a:rPr lang="en-US" smtClean="0"/>
              <a:t>Blame, Judgement is protective defense</a:t>
            </a:r>
          </a:p>
          <a:p>
            <a:pPr>
              <a:spcBef>
                <a:spcPct val="0"/>
              </a:spcBef>
            </a:pPr>
            <a:endParaRPr lang="en-US" smtClean="0"/>
          </a:p>
          <a:p>
            <a:pPr>
              <a:spcBef>
                <a:spcPct val="0"/>
              </a:spcBef>
            </a:pPr>
            <a:r>
              <a:rPr lang="en-US" smtClean="0"/>
              <a:t>Clear Out</a:t>
            </a:r>
          </a:p>
          <a:p>
            <a:pPr>
              <a:spcBef>
                <a:spcPct val="0"/>
              </a:spcBef>
            </a:pPr>
            <a:endParaRPr lang="en-US" smtClean="0"/>
          </a:p>
          <a:p>
            <a:pPr>
              <a:spcBef>
                <a:spcPct val="0"/>
              </a:spcBef>
            </a:pPr>
            <a:r>
              <a:rPr lang="en-US" smtClean="0"/>
              <a:t>Others more interested in change than person with disorder:</a:t>
            </a:r>
            <a:r>
              <a:rPr lang="en-CA" smtClean="0">
                <a:latin typeface="AdvTimes" charset="0"/>
              </a:rPr>
              <a:t>Anecdotally, the present authors</a:t>
            </a:r>
          </a:p>
          <a:p>
            <a:pPr>
              <a:spcBef>
                <a:spcPct val="0"/>
              </a:spcBef>
            </a:pPr>
            <a:r>
              <a:rPr lang="en-CA" smtClean="0">
                <a:latin typeface="AdvTimes" charset="0"/>
              </a:rPr>
              <a:t>receive inquiries from frustrated family members approximately twice as often as they do from individuals</a:t>
            </a:r>
          </a:p>
          <a:p>
            <a:pPr>
              <a:spcBef>
                <a:spcPct val="0"/>
              </a:spcBef>
            </a:pPr>
            <a:r>
              <a:rPr lang="en-CA" smtClean="0">
                <a:latin typeface="AdvTimes" charset="0"/>
              </a:rPr>
              <a:t>with compulsive hoarding problems.</a:t>
            </a:r>
            <a:r>
              <a:rPr lang="en-US" smtClean="0">
                <a:latin typeface="AdvTimes" charset="0"/>
              </a:rPr>
              <a:t> [Tolin family burden 2008]. Low insight</a:t>
            </a:r>
          </a:p>
          <a:p>
            <a:pPr>
              <a:spcBef>
                <a:spcPct val="0"/>
              </a:spcBef>
            </a:pPr>
            <a:endParaRPr lang="en-US" smtClean="0">
              <a:latin typeface="AdvTimes" charset="0"/>
            </a:endParaRPr>
          </a:p>
          <a:p>
            <a:pPr>
              <a:spcBef>
                <a:spcPct val="0"/>
              </a:spcBef>
            </a:pPr>
            <a:r>
              <a:rPr lang="en-US" smtClean="0">
                <a:latin typeface="AdvTimes" charset="0"/>
              </a:rPr>
              <a:t>Low treatment response</a:t>
            </a:r>
          </a:p>
          <a:p>
            <a:pPr>
              <a:spcBef>
                <a:spcPct val="0"/>
              </a:spcBef>
            </a:pPr>
            <a:endParaRPr lang="en-US" smtClean="0">
              <a:latin typeface="AdvTimes" charset="0"/>
            </a:endParaRPr>
          </a:p>
          <a:p>
            <a:pPr>
              <a:spcBef>
                <a:spcPct val="0"/>
              </a:spcBef>
            </a:pPr>
            <a:r>
              <a:rPr lang="en-US" smtClean="0">
                <a:latin typeface="AdvTimes" charset="0"/>
              </a:rPr>
              <a:t>Risks of clutter</a:t>
            </a:r>
          </a:p>
          <a:p>
            <a:pPr>
              <a:spcBef>
                <a:spcPct val="0"/>
              </a:spcBef>
            </a:pPr>
            <a:endParaRPr lang="en-US" smtClean="0">
              <a:latin typeface="AdvTimes" charset="0"/>
            </a:endParaRPr>
          </a:p>
          <a:p>
            <a:pPr>
              <a:spcBef>
                <a:spcPct val="0"/>
              </a:spcBef>
            </a:pPr>
            <a:endParaRPr lang="en-US" smtClean="0">
              <a:latin typeface="AdvTimes" charset="0"/>
            </a:endParaRPr>
          </a:p>
          <a:p>
            <a:pPr>
              <a:spcBef>
                <a:spcPct val="0"/>
              </a:spcBef>
            </a:pPr>
            <a:endParaRPr lang="en-CA" smtClean="0">
              <a:latin typeface="Adv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DBAA2-E769-4733-99EF-B74E1FB96C5B}" type="slidenum">
              <a:rPr lang="en-CA" smtClean="0"/>
              <a:pPr/>
              <a:t>76</a:t>
            </a:fld>
            <a:endParaRPr lang="en-CA"/>
          </a:p>
        </p:txBody>
      </p:sp>
    </p:spTree>
    <p:extLst>
      <p:ext uri="{BB962C8B-B14F-4D97-AF65-F5344CB8AC3E}">
        <p14:creationId xmlns:p14="http://schemas.microsoft.com/office/powerpoint/2010/main" val="3744445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supporting</a:t>
            </a:r>
            <a:r>
              <a:rPr lang="en-US" baseline="0" dirty="0" smtClean="0"/>
              <a:t> idea that beliefs are hypothesis to be tested. Beliefs might contribute to problem and alternative beliefs might be just as valid. Test – not with purpose of habituation, but with providing information to confirm or disprove belief. Explore outcome with client, re-inforce </a:t>
            </a:r>
            <a:r>
              <a:rPr lang="en-US" baseline="0" dirty="0" err="1" smtClean="0"/>
              <a:t>eg</a:t>
            </a:r>
            <a:r>
              <a:rPr lang="en-US" baseline="0" dirty="0" smtClean="0"/>
              <a:t> by cooking without cookbooks at meals to go</a:t>
            </a:r>
            <a:endParaRPr lang="en-US" dirty="0"/>
          </a:p>
        </p:txBody>
      </p:sp>
      <p:sp>
        <p:nvSpPr>
          <p:cNvPr id="4" name="Slide Number Placeholder 3"/>
          <p:cNvSpPr>
            <a:spLocks noGrp="1"/>
          </p:cNvSpPr>
          <p:nvPr>
            <p:ph type="sldNum" sz="quarter" idx="10"/>
          </p:nvPr>
        </p:nvSpPr>
        <p:spPr/>
        <p:txBody>
          <a:bodyPr/>
          <a:lstStyle/>
          <a:p>
            <a:fld id="{851DBAA2-E769-4733-99EF-B74E1FB96C5B}" type="slidenum">
              <a:rPr lang="en-CA" smtClean="0"/>
              <a:pPr/>
              <a:t>94</a:t>
            </a:fld>
            <a:endParaRPr lang="en-CA"/>
          </a:p>
        </p:txBody>
      </p:sp>
    </p:spTree>
    <p:extLst>
      <p:ext uri="{BB962C8B-B14F-4D97-AF65-F5344CB8AC3E}">
        <p14:creationId xmlns:p14="http://schemas.microsoft.com/office/powerpoint/2010/main" val="343688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supporting</a:t>
            </a:r>
            <a:r>
              <a:rPr lang="en-US" baseline="0" dirty="0" smtClean="0"/>
              <a:t> idea that beliefs are hypothesis to be tested. Beliefs might contribute to problem and alternative beliefs might be just as valid. Test – not with purpose of habituation, but with providing information to confirm or disprove belief. Explore outcome with client, re-inforce </a:t>
            </a:r>
            <a:r>
              <a:rPr lang="en-US" baseline="0" dirty="0" err="1" smtClean="0"/>
              <a:t>eg</a:t>
            </a:r>
            <a:r>
              <a:rPr lang="en-US" baseline="0" dirty="0" smtClean="0"/>
              <a:t> by cooking without cookbooks at meals to go</a:t>
            </a:r>
            <a:endParaRPr lang="en-US" dirty="0"/>
          </a:p>
        </p:txBody>
      </p:sp>
      <p:sp>
        <p:nvSpPr>
          <p:cNvPr id="4" name="Slide Number Placeholder 3"/>
          <p:cNvSpPr>
            <a:spLocks noGrp="1"/>
          </p:cNvSpPr>
          <p:nvPr>
            <p:ph type="sldNum" sz="quarter" idx="10"/>
          </p:nvPr>
        </p:nvSpPr>
        <p:spPr/>
        <p:txBody>
          <a:bodyPr/>
          <a:lstStyle/>
          <a:p>
            <a:fld id="{851DBAA2-E769-4733-99EF-B74E1FB96C5B}" type="slidenum">
              <a:rPr lang="en-CA" smtClean="0"/>
              <a:pPr/>
              <a:t>95</a:t>
            </a:fld>
            <a:endParaRPr lang="en-CA"/>
          </a:p>
        </p:txBody>
      </p:sp>
    </p:spTree>
    <p:extLst>
      <p:ext uri="{BB962C8B-B14F-4D97-AF65-F5344CB8AC3E}">
        <p14:creationId xmlns:p14="http://schemas.microsoft.com/office/powerpoint/2010/main" val="343688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8" tIns="46423" rIns="92848" bIns="464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766ED39-56EF-4AD8-BAA4-3AC19B06F88D}" type="slidenum">
              <a:rPr lang="en-CA" sz="1200">
                <a:latin typeface="Times New Roman" pitchFamily="18" charset="0"/>
              </a:rPr>
              <a:pPr algn="r" eaLnBrk="1" hangingPunct="1"/>
              <a:t>97</a:t>
            </a:fld>
            <a:endParaRPr lang="en-CA" sz="1200">
              <a:latin typeface="Times New Roman" pitchFamily="18" charset="0"/>
            </a:endParaRPr>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848" tIns="46423" rIns="92848" bIns="46423"/>
          <a:lstStyle/>
          <a:p>
            <a:pPr eaLnBrk="1" hangingPunct="1">
              <a:spcBef>
                <a:spcPct val="0"/>
              </a:spcBef>
            </a:pPr>
            <a:endParaRPr lang="en-CA" sz="1800">
              <a:latin typeface="Lucida Sans Unicode"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63638" y="692150"/>
            <a:ext cx="4619625" cy="3463925"/>
          </a:xfrm>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spcBef>
                <a:spcPct val="0"/>
              </a:spcBef>
            </a:pPr>
            <a:r>
              <a:rPr lang="en-CA" sz="1800" b="1">
                <a:solidFill>
                  <a:srgbClr val="000000"/>
                </a:solidFill>
                <a:latin typeface="AdvTTac1622ea.B" charset="0"/>
              </a:rPr>
              <a:t>Treatment for Compulsive Hoarding</a:t>
            </a:r>
          </a:p>
          <a:p>
            <a:pPr eaLnBrk="1" hangingPunct="1">
              <a:spcBef>
                <a:spcPct val="0"/>
              </a:spcBef>
            </a:pPr>
            <a:r>
              <a:rPr lang="en-CA" sz="1800">
                <a:solidFill>
                  <a:srgbClr val="000000"/>
                </a:solidFill>
                <a:latin typeface="AdvTT202ab27f" charset="0"/>
              </a:rPr>
              <a:t>Preliminary research has suggested that traditional</a:t>
            </a:r>
            <a:r>
              <a:rPr lang="en-US" sz="1800">
                <a:solidFill>
                  <a:srgbClr val="000000"/>
                </a:solidFill>
                <a:latin typeface="AdvTT202ab27f" charset="0"/>
              </a:rPr>
              <a:t> </a:t>
            </a:r>
            <a:r>
              <a:rPr lang="en-CA" sz="1800">
                <a:solidFill>
                  <a:srgbClr val="000000"/>
                </a:solidFill>
                <a:latin typeface="AdvTT202ab27f" charset="0"/>
              </a:rPr>
              <a:t>cognitive behavior therapy (CBT) and exposure and</a:t>
            </a:r>
            <a:r>
              <a:rPr lang="en-US" sz="1800">
                <a:solidFill>
                  <a:srgbClr val="000000"/>
                </a:solidFill>
                <a:latin typeface="AdvTT202ab27f" charset="0"/>
              </a:rPr>
              <a:t> </a:t>
            </a:r>
            <a:r>
              <a:rPr lang="en-CA" sz="1800">
                <a:solidFill>
                  <a:srgbClr val="000000"/>
                </a:solidFill>
                <a:latin typeface="AdvTT202ab27f" charset="0"/>
              </a:rPr>
              <a:t>response prevention (ERP), which are effective for</a:t>
            </a:r>
            <a:r>
              <a:rPr lang="en-US" sz="1800">
                <a:solidFill>
                  <a:srgbClr val="000000"/>
                </a:solidFill>
                <a:latin typeface="AdvTT202ab27f" charset="0"/>
              </a:rPr>
              <a:t> </a:t>
            </a:r>
            <a:r>
              <a:rPr lang="en-CA" sz="1800">
                <a:solidFill>
                  <a:srgbClr val="000000"/>
                </a:solidFill>
                <a:latin typeface="AdvTT202ab27f" charset="0"/>
              </a:rPr>
              <a:t>treating other types of OCD, may not be as helpful in</a:t>
            </a:r>
            <a:r>
              <a:rPr lang="en-US" sz="1800">
                <a:solidFill>
                  <a:srgbClr val="000000"/>
                </a:solidFill>
                <a:latin typeface="AdvTT202ab27f" charset="0"/>
              </a:rPr>
              <a:t> </a:t>
            </a:r>
            <a:r>
              <a:rPr lang="en-CA" sz="1800">
                <a:solidFill>
                  <a:srgbClr val="000000"/>
                </a:solidFill>
                <a:latin typeface="AdvTT202ab27f" charset="0"/>
              </a:rPr>
              <a:t>treating individuals suffering from compulsive hoarding</a:t>
            </a:r>
          </a:p>
          <a:p>
            <a:pPr eaLnBrk="1" hangingPunct="1">
              <a:spcBef>
                <a:spcPct val="0"/>
              </a:spcBef>
            </a:pPr>
            <a:r>
              <a:rPr lang="en-CA" sz="1800">
                <a:solidFill>
                  <a:srgbClr val="000000"/>
                </a:solidFill>
                <a:latin typeface="AdvTT202ab27f" charset="0"/>
              </a:rPr>
              <a:t>(</a:t>
            </a:r>
            <a:r>
              <a:rPr lang="en-CA" sz="1800">
                <a:solidFill>
                  <a:srgbClr val="0000FF"/>
                </a:solidFill>
                <a:latin typeface="AdvTT202ab27f" charset="0"/>
              </a:rPr>
              <a:t>Abramowitz, Franklin, Schwartz, &amp; Furr, 2003; Frost &amp;</a:t>
            </a:r>
            <a:r>
              <a:rPr lang="en-US" sz="1800">
                <a:solidFill>
                  <a:srgbClr val="0000FF"/>
                </a:solidFill>
                <a:latin typeface="AdvTT202ab27f" charset="0"/>
              </a:rPr>
              <a:t> </a:t>
            </a:r>
            <a:r>
              <a:rPr lang="en-CA" sz="1800">
                <a:solidFill>
                  <a:srgbClr val="0000FF"/>
                </a:solidFill>
                <a:latin typeface="AdvTT202ab27f" charset="0"/>
              </a:rPr>
              <a:t>Hartl, 1996; Frost &amp; Steketee, 1998; Steketee &amp; Frost,</a:t>
            </a:r>
            <a:r>
              <a:rPr lang="en-US" sz="1800">
                <a:solidFill>
                  <a:srgbClr val="0000FF"/>
                </a:solidFill>
                <a:latin typeface="AdvTT202ab27f" charset="0"/>
              </a:rPr>
              <a:t> </a:t>
            </a:r>
            <a:r>
              <a:rPr lang="en-CA" sz="1800">
                <a:solidFill>
                  <a:srgbClr val="0000FF"/>
                </a:solidFill>
                <a:latin typeface="AdvTT202ab27f" charset="0"/>
              </a:rPr>
              <a:t>2003</a:t>
            </a:r>
            <a:r>
              <a:rPr lang="en-CA" sz="1800">
                <a:solidFill>
                  <a:srgbClr val="000000"/>
                </a:solidFill>
                <a:latin typeface="AdvTT202ab27f" charset="0"/>
              </a:rPr>
              <a:t>). This has led to efforts to develop a specialized form</a:t>
            </a:r>
            <a:r>
              <a:rPr lang="en-US" sz="1800">
                <a:solidFill>
                  <a:srgbClr val="000000"/>
                </a:solidFill>
                <a:latin typeface="AdvTT202ab27f" charset="0"/>
              </a:rPr>
              <a:t> </a:t>
            </a:r>
            <a:r>
              <a:rPr lang="en-CA" sz="1800">
                <a:solidFill>
                  <a:srgbClr val="000000"/>
                </a:solidFill>
                <a:latin typeface="AdvTT202ab27f" charset="0"/>
              </a:rPr>
              <a:t>of CBT specifically designed for treating compulsive</a:t>
            </a:r>
            <a:r>
              <a:rPr lang="en-US" sz="1800">
                <a:solidFill>
                  <a:srgbClr val="000000"/>
                </a:solidFill>
                <a:latin typeface="AdvTT202ab27f" charset="0"/>
              </a:rPr>
              <a:t> </a:t>
            </a:r>
            <a:r>
              <a:rPr lang="en-CA" sz="1800">
                <a:solidFill>
                  <a:srgbClr val="000000"/>
                </a:solidFill>
                <a:latin typeface="AdvTT202ab27f" charset="0"/>
              </a:rPr>
              <a:t>hoarding (</a:t>
            </a:r>
            <a:r>
              <a:rPr lang="en-CA" sz="1800">
                <a:solidFill>
                  <a:srgbClr val="0000FF"/>
                </a:solidFill>
                <a:latin typeface="AdvTT202ab27f" charset="0"/>
              </a:rPr>
              <a:t>Steketee &amp; Frost, 2007</a:t>
            </a:r>
            <a:r>
              <a:rPr lang="en-CA" sz="1800">
                <a:solidFill>
                  <a:srgbClr val="000000"/>
                </a:solidFill>
                <a:latin typeface="AdvTT202ab27f" charset="0"/>
              </a:rPr>
              <a:t>). Preliminary investigation</a:t>
            </a:r>
            <a:r>
              <a:rPr lang="en-US" sz="1800">
                <a:solidFill>
                  <a:srgbClr val="000000"/>
                </a:solidFill>
                <a:latin typeface="AdvTT202ab27f" charset="0"/>
              </a:rPr>
              <a:t> </a:t>
            </a:r>
            <a:r>
              <a:rPr lang="en-CA" sz="1800">
                <a:solidFill>
                  <a:srgbClr val="000000"/>
                </a:solidFill>
                <a:latin typeface="AdvTT202ab27f" charset="0"/>
              </a:rPr>
              <a:t>of this treatment suggests that it is effective (</a:t>
            </a:r>
            <a:r>
              <a:rPr lang="en-CA" sz="1800">
                <a:solidFill>
                  <a:srgbClr val="0000FF"/>
                </a:solidFill>
                <a:latin typeface="AdvTT202ab27f" charset="0"/>
              </a:rPr>
              <a:t>Tolin,</a:t>
            </a:r>
            <a:r>
              <a:rPr lang="en-US" sz="1800">
                <a:solidFill>
                  <a:srgbClr val="0000FF"/>
                </a:solidFill>
                <a:latin typeface="AdvTT202ab27f" charset="0"/>
              </a:rPr>
              <a:t> </a:t>
            </a:r>
            <a:r>
              <a:rPr lang="en-CA" sz="1800">
                <a:solidFill>
                  <a:srgbClr val="0000FF"/>
                </a:solidFill>
                <a:latin typeface="AdvTT202ab27f" charset="0"/>
              </a:rPr>
              <a:t>Frost, &amp; Steketee, 2007</a:t>
            </a:r>
            <a:r>
              <a:rPr lang="en-CA" sz="1800">
                <a:solidFill>
                  <a:srgbClr val="000000"/>
                </a:solidFill>
                <a:latin typeface="AdvTT202ab27f" charset="0"/>
              </a:rPr>
              <a:t>).</a:t>
            </a:r>
            <a:r>
              <a:rPr lang="en-US" sz="1800">
                <a:solidFill>
                  <a:srgbClr val="000000"/>
                </a:solidFill>
                <a:latin typeface="AdvTT202ab27f" charset="0"/>
              </a:rPr>
              <a:t> </a:t>
            </a:r>
            <a:r>
              <a:rPr lang="en-CA" sz="1800">
                <a:solidFill>
                  <a:srgbClr val="000000"/>
                </a:solidFill>
                <a:latin typeface="AdvTT202ab27f" charset="0"/>
              </a:rPr>
              <a:t>In this treatment protocol, patients receive 26 weekly</a:t>
            </a:r>
            <a:r>
              <a:rPr lang="en-US" sz="1800">
                <a:solidFill>
                  <a:srgbClr val="000000"/>
                </a:solidFill>
                <a:latin typeface="AdvTT202ab27f" charset="0"/>
              </a:rPr>
              <a:t> </a:t>
            </a:r>
            <a:r>
              <a:rPr lang="en-CA" sz="1800">
                <a:solidFill>
                  <a:srgbClr val="000000"/>
                </a:solidFill>
                <a:latin typeface="AdvTT202ab27f" charset="0"/>
              </a:rPr>
              <a:t>sessions of individual CBT in addition to monthly home</a:t>
            </a:r>
            <a:r>
              <a:rPr lang="en-US" sz="1800">
                <a:solidFill>
                  <a:srgbClr val="000000"/>
                </a:solidFill>
                <a:latin typeface="AdvTT202ab27f" charset="0"/>
              </a:rPr>
              <a:t> </a:t>
            </a:r>
            <a:r>
              <a:rPr lang="en-CA" sz="1800">
                <a:solidFill>
                  <a:srgbClr val="000000"/>
                </a:solidFill>
                <a:latin typeface="AdvTT202ab27f" charset="0"/>
              </a:rPr>
              <a:t>visits over a 9- to 12-month time period.</a:t>
            </a:r>
            <a:endParaRPr lang="en-US" sz="1800">
              <a:solidFill>
                <a:srgbClr val="000000"/>
              </a:solidFill>
              <a:latin typeface="AdvTT202ab27f" charset="0"/>
            </a:endParaRPr>
          </a:p>
          <a:p>
            <a:pPr eaLnBrk="1" hangingPunct="1">
              <a:spcBef>
                <a:spcPct val="0"/>
              </a:spcBef>
            </a:pPr>
            <a:endParaRPr lang="en-US" sz="1800">
              <a:solidFill>
                <a:srgbClr val="000000"/>
              </a:solidFill>
              <a:latin typeface="AdvTT202ab27f" charset="0"/>
            </a:endParaRPr>
          </a:p>
          <a:p>
            <a:pPr eaLnBrk="1" hangingPunct="1">
              <a:spcBef>
                <a:spcPct val="0"/>
              </a:spcBef>
            </a:pPr>
            <a:r>
              <a:rPr lang="en-US" sz="1800">
                <a:solidFill>
                  <a:srgbClr val="000000"/>
                </a:solidFill>
                <a:latin typeface="AdvTTac1622ea.B" charset="0"/>
              </a:rPr>
              <a:t>[</a:t>
            </a:r>
            <a:r>
              <a:rPr lang="en-CA" sz="1800">
                <a:solidFill>
                  <a:srgbClr val="000000"/>
                </a:solidFill>
                <a:latin typeface="AdvTTac1622ea.B" charset="0"/>
              </a:rPr>
              <a:t>Ethical Considerations in the Treatment of Compulsive Hoarding</a:t>
            </a:r>
            <a:r>
              <a:rPr lang="en-US" sz="1800">
                <a:solidFill>
                  <a:srgbClr val="000000"/>
                </a:solidFill>
                <a:latin typeface="AdvTTac1622ea.B" charset="0"/>
              </a:rPr>
              <a:t>. Gibson et al 2010]</a:t>
            </a:r>
          </a:p>
          <a:p>
            <a:pPr eaLnBrk="1" hangingPunct="1">
              <a:spcBef>
                <a:spcPct val="0"/>
              </a:spcBef>
            </a:pPr>
            <a:endParaRPr lang="en-US" sz="1800">
              <a:solidFill>
                <a:srgbClr val="000000"/>
              </a:solidFill>
              <a:latin typeface="AdvTTac1622ea.B" charset="0"/>
            </a:endParaRPr>
          </a:p>
          <a:p>
            <a:pPr eaLnBrk="1" hangingPunct="1">
              <a:spcBef>
                <a:spcPct val="0"/>
              </a:spcBef>
            </a:pPr>
            <a:r>
              <a:rPr lang="en-US" sz="1800">
                <a:solidFill>
                  <a:srgbClr val="000000"/>
                </a:solidFill>
                <a:latin typeface="AdvTimes" charset="0"/>
              </a:rPr>
              <a:t>[An open trial of cognitive-behavioral therapy for compulsive hoarding, Tolin, Frost, Steketee 2001]</a:t>
            </a:r>
          </a:p>
          <a:p>
            <a:pPr eaLnBrk="1" hangingPunct="1">
              <a:spcBef>
                <a:spcPct val="0"/>
              </a:spcBef>
            </a:pPr>
            <a:r>
              <a:rPr lang="en-CA" sz="1800">
                <a:solidFill>
                  <a:srgbClr val="000000"/>
                </a:solidFill>
                <a:latin typeface="AdvTimes" charset="0"/>
              </a:rPr>
              <a:t>The aim of the present study was to provide preliminary data on the efficacy of a new cognitive-behavioral treatment</a:t>
            </a:r>
          </a:p>
          <a:p>
            <a:pPr eaLnBrk="1" hangingPunct="1">
              <a:spcBef>
                <a:spcPct val="0"/>
              </a:spcBef>
            </a:pPr>
            <a:r>
              <a:rPr lang="en-CA" sz="1800">
                <a:solidFill>
                  <a:srgbClr val="000000"/>
                </a:solidFill>
                <a:latin typeface="AdvTimes" charset="0"/>
              </a:rPr>
              <a:t>(CBT) for compulsive hoarding. Fourteen adults with compulsive hoarding (10 treatment completers) were seen in two</a:t>
            </a:r>
          </a:p>
          <a:p>
            <a:pPr eaLnBrk="1" hangingPunct="1">
              <a:spcBef>
                <a:spcPct val="0"/>
              </a:spcBef>
            </a:pPr>
            <a:r>
              <a:rPr lang="en-CA" sz="1800">
                <a:solidFill>
                  <a:srgbClr val="000000"/>
                </a:solidFill>
                <a:latin typeface="AdvTimes" charset="0"/>
              </a:rPr>
              <a:t>specialty CBT clinics. Participants were included if they met research criteria for compulsive hoarding according to a</a:t>
            </a:r>
          </a:p>
          <a:p>
            <a:pPr eaLnBrk="1" hangingPunct="1">
              <a:spcBef>
                <a:spcPct val="0"/>
              </a:spcBef>
            </a:pPr>
            <a:r>
              <a:rPr lang="en-CA" sz="1800">
                <a:solidFill>
                  <a:srgbClr val="000000"/>
                </a:solidFill>
                <a:latin typeface="AdvTimes" charset="0"/>
              </a:rPr>
              <a:t>semistructured interview, were age 18 or above, considered hoarding their main psychiatric problem, and were not</a:t>
            </a:r>
          </a:p>
          <a:p>
            <a:pPr eaLnBrk="1" hangingPunct="1">
              <a:spcBef>
                <a:spcPct val="0"/>
              </a:spcBef>
            </a:pPr>
            <a:r>
              <a:rPr lang="en-CA" sz="1800">
                <a:solidFill>
                  <a:srgbClr val="000000"/>
                </a:solidFill>
                <a:latin typeface="AdvTimes" charset="0"/>
              </a:rPr>
              <a:t>receiving mental health treatment. Patients received 26 individual sessions of CBT, including frequent home visits, over a</a:t>
            </a:r>
          </a:p>
          <a:p>
            <a:pPr eaLnBrk="1" hangingPunct="1">
              <a:spcBef>
                <a:spcPct val="0"/>
              </a:spcBef>
            </a:pPr>
            <a:r>
              <a:rPr lang="en-CA" sz="1800">
                <a:solidFill>
                  <a:srgbClr val="000000"/>
                </a:solidFill>
                <a:latin typeface="AdvTimes" charset="0"/>
              </a:rPr>
              <a:t>7</a:t>
            </a:r>
            <a:r>
              <a:rPr lang="en-CA" sz="1800">
                <a:solidFill>
                  <a:srgbClr val="000000"/>
                </a:solidFill>
                <a:latin typeface="Lucida Sans Unicode" pitchFamily="34" charset="0"/>
              </a:rPr>
              <a:t>–</a:t>
            </a:r>
            <a:r>
              <a:rPr lang="en-CA" sz="1800">
                <a:solidFill>
                  <a:srgbClr val="000000"/>
                </a:solidFill>
                <a:latin typeface="AdvTimes" charset="0"/>
              </a:rPr>
              <a:t>12 month period between December 2003</a:t>
            </a:r>
            <a:r>
              <a:rPr lang="en-CA" sz="1800">
                <a:solidFill>
                  <a:srgbClr val="000000"/>
                </a:solidFill>
                <a:latin typeface="Lucida Sans Unicode" pitchFamily="34" charset="0"/>
              </a:rPr>
              <a:t>–</a:t>
            </a:r>
            <a:r>
              <a:rPr lang="en-CA" sz="1800">
                <a:solidFill>
                  <a:srgbClr val="000000"/>
                </a:solidFill>
                <a:latin typeface="AdvTimes" charset="0"/>
              </a:rPr>
              <a:t>February 2005. Primary outcome measures were the Saving Inventory-</a:t>
            </a:r>
          </a:p>
          <a:p>
            <a:pPr eaLnBrk="1" hangingPunct="1">
              <a:spcBef>
                <a:spcPct val="0"/>
              </a:spcBef>
            </a:pPr>
            <a:r>
              <a:rPr lang="en-CA" sz="1800">
                <a:solidFill>
                  <a:srgbClr val="000000"/>
                </a:solidFill>
                <a:latin typeface="AdvTimes" charset="0"/>
              </a:rPr>
              <a:t>Revised (SI-R), Clutter Image Rating (CIR), and Clinician</a:t>
            </a:r>
            <a:r>
              <a:rPr lang="en-CA" sz="1800">
                <a:solidFill>
                  <a:srgbClr val="000000"/>
                </a:solidFill>
                <a:latin typeface="Lucida Sans Unicode" pitchFamily="34" charset="0"/>
              </a:rPr>
              <a:t>’</a:t>
            </a:r>
            <a:r>
              <a:rPr lang="en-CA" sz="1800">
                <a:solidFill>
                  <a:srgbClr val="000000"/>
                </a:solidFill>
                <a:latin typeface="AdvTimes" charset="0"/>
              </a:rPr>
              <a:t>s Global Impression (CGI). Significant decreases from pre- to</a:t>
            </a:r>
          </a:p>
          <a:p>
            <a:pPr eaLnBrk="1" hangingPunct="1">
              <a:spcBef>
                <a:spcPct val="0"/>
              </a:spcBef>
            </a:pPr>
            <a:r>
              <a:rPr lang="en-CA" sz="1800">
                <a:solidFill>
                  <a:srgbClr val="000000"/>
                </a:solidFill>
                <a:latin typeface="AdvTimes" charset="0"/>
              </a:rPr>
              <a:t>post-treatment were noted on the SI-R and CIR, but not the CGI-severity rating. CGI-Improvement ratings indicated that</a:t>
            </a:r>
          </a:p>
          <a:p>
            <a:pPr eaLnBrk="1" hangingPunct="1">
              <a:spcBef>
                <a:spcPct val="0"/>
              </a:spcBef>
            </a:pPr>
            <a:r>
              <a:rPr lang="en-CA" sz="1800">
                <a:solidFill>
                  <a:srgbClr val="000000"/>
                </a:solidFill>
                <a:latin typeface="AdvTimes" charset="0"/>
              </a:rPr>
              <a:t>at mid-treatment, 40% (</a:t>
            </a:r>
            <a:r>
              <a:rPr lang="en-CA" sz="1800">
                <a:solidFill>
                  <a:srgbClr val="000000"/>
                </a:solidFill>
                <a:latin typeface="AdvMc_Times-i" charset="0"/>
              </a:rPr>
              <a:t>n </a:t>
            </a:r>
            <a:r>
              <a:rPr lang="en-CA" sz="1800">
                <a:solidFill>
                  <a:srgbClr val="000000"/>
                </a:solidFill>
                <a:latin typeface="Lucida Sans Unicode" pitchFamily="34" charset="0"/>
              </a:rPr>
              <a:t>¼</a:t>
            </a:r>
            <a:r>
              <a:rPr lang="en-CA" sz="1800">
                <a:solidFill>
                  <a:srgbClr val="000000"/>
                </a:solidFill>
                <a:latin typeface="AdvMacMthSyN" charset="0"/>
              </a:rPr>
              <a:t> </a:t>
            </a:r>
            <a:r>
              <a:rPr lang="en-CA" sz="1800">
                <a:solidFill>
                  <a:srgbClr val="000000"/>
                </a:solidFill>
                <a:latin typeface="AdvTimes" charset="0"/>
              </a:rPr>
              <a:t>4) of treatment completers were rated </a:t>
            </a:r>
            <a:r>
              <a:rPr lang="en-CA" sz="1800">
                <a:solidFill>
                  <a:srgbClr val="000000"/>
                </a:solidFill>
                <a:latin typeface="Lucida Sans Unicode" pitchFamily="34" charset="0"/>
              </a:rPr>
              <a:t>‘‘</a:t>
            </a:r>
            <a:r>
              <a:rPr lang="en-CA" sz="1800">
                <a:solidFill>
                  <a:srgbClr val="000000"/>
                </a:solidFill>
                <a:latin typeface="AdvTimes" charset="0"/>
              </a:rPr>
              <a:t>much improved</a:t>
            </a:r>
            <a:r>
              <a:rPr lang="en-CA" sz="1800">
                <a:solidFill>
                  <a:srgbClr val="000000"/>
                </a:solidFill>
                <a:latin typeface="Lucida Sans Unicode" pitchFamily="34" charset="0"/>
              </a:rPr>
              <a:t>’’</a:t>
            </a:r>
            <a:r>
              <a:rPr lang="en-CA" sz="1800">
                <a:solidFill>
                  <a:srgbClr val="000000"/>
                </a:solidFill>
                <a:latin typeface="AdvTimes" charset="0"/>
              </a:rPr>
              <a:t> or </a:t>
            </a:r>
            <a:r>
              <a:rPr lang="en-CA" sz="1800">
                <a:solidFill>
                  <a:srgbClr val="000000"/>
                </a:solidFill>
                <a:latin typeface="Lucida Sans Unicode" pitchFamily="34" charset="0"/>
              </a:rPr>
              <a:t>‘‘</a:t>
            </a:r>
            <a:r>
              <a:rPr lang="en-CA" sz="1800">
                <a:solidFill>
                  <a:srgbClr val="000000"/>
                </a:solidFill>
                <a:latin typeface="AdvTimes" charset="0"/>
              </a:rPr>
              <a:t>very much improved;</a:t>
            </a:r>
            <a:r>
              <a:rPr lang="en-CA" sz="1800">
                <a:solidFill>
                  <a:srgbClr val="000000"/>
                </a:solidFill>
                <a:latin typeface="Lucida Sans Unicode" pitchFamily="34" charset="0"/>
              </a:rPr>
              <a:t>’’</a:t>
            </a:r>
            <a:r>
              <a:rPr lang="en-CA" sz="1800">
                <a:solidFill>
                  <a:srgbClr val="000000"/>
                </a:solidFill>
                <a:latin typeface="AdvTimes" charset="0"/>
              </a:rPr>
              <a:t> at posttreatment,</a:t>
            </a:r>
          </a:p>
          <a:p>
            <a:pPr eaLnBrk="1" hangingPunct="1">
              <a:spcBef>
                <a:spcPct val="0"/>
              </a:spcBef>
            </a:pPr>
            <a:r>
              <a:rPr lang="en-CA" sz="1800">
                <a:solidFill>
                  <a:srgbClr val="000000"/>
                </a:solidFill>
                <a:latin typeface="AdvTimes" charset="0"/>
              </a:rPr>
              <a:t>50% (</a:t>
            </a:r>
            <a:r>
              <a:rPr lang="en-CA" sz="1800">
                <a:solidFill>
                  <a:srgbClr val="000000"/>
                </a:solidFill>
                <a:latin typeface="AdvMc_Times-i" charset="0"/>
              </a:rPr>
              <a:t>n </a:t>
            </a:r>
            <a:r>
              <a:rPr lang="en-CA" sz="1800">
                <a:solidFill>
                  <a:srgbClr val="000000"/>
                </a:solidFill>
                <a:latin typeface="Lucida Sans Unicode" pitchFamily="34" charset="0"/>
              </a:rPr>
              <a:t>¼</a:t>
            </a:r>
            <a:r>
              <a:rPr lang="en-CA" sz="1800">
                <a:solidFill>
                  <a:srgbClr val="000000"/>
                </a:solidFill>
                <a:latin typeface="AdvMacMthSyN" charset="0"/>
              </a:rPr>
              <a:t> </a:t>
            </a:r>
            <a:r>
              <a:rPr lang="en-CA" sz="1800">
                <a:solidFill>
                  <a:srgbClr val="000000"/>
                </a:solidFill>
                <a:latin typeface="AdvTimes" charset="0"/>
              </a:rPr>
              <a:t>5) received this rating. Adherence to homework assignments was strongly related to symptom</a:t>
            </a:r>
          </a:p>
          <a:p>
            <a:pPr eaLnBrk="1" hangingPunct="1">
              <a:spcBef>
                <a:spcPct val="0"/>
              </a:spcBef>
            </a:pPr>
            <a:r>
              <a:rPr lang="en-CA" sz="1800">
                <a:solidFill>
                  <a:srgbClr val="000000"/>
                </a:solidFill>
                <a:latin typeface="AdvTimes" charset="0"/>
              </a:rPr>
              <a:t>improvement. CBT with specialized components to address problems with motivation, organizing, acquiring and removing</a:t>
            </a:r>
          </a:p>
          <a:p>
            <a:pPr eaLnBrk="1" hangingPunct="1">
              <a:spcBef>
                <a:spcPct val="0"/>
              </a:spcBef>
            </a:pPr>
            <a:r>
              <a:rPr lang="en-CA" sz="1800">
                <a:solidFill>
                  <a:srgbClr val="000000"/>
                </a:solidFill>
                <a:latin typeface="AdvTimes" charset="0"/>
              </a:rPr>
              <a:t>clutter appears to be a promising intervention for compulsive hoarding, a condition traditionally thought to be resistant to</a:t>
            </a:r>
          </a:p>
          <a:p>
            <a:pPr eaLnBrk="1" hangingPunct="1">
              <a:spcBef>
                <a:spcPct val="0"/>
              </a:spcBef>
            </a:pPr>
            <a:r>
              <a:rPr lang="en-CA" sz="1800">
                <a:solidFill>
                  <a:srgbClr val="000000"/>
                </a:solidFill>
                <a:latin typeface="AdvTimes" charset="0"/>
              </a:rPr>
              <a:t>treatment.</a:t>
            </a:r>
            <a:endParaRPr lang="en-US" sz="1800">
              <a:solidFill>
                <a:srgbClr val="000000"/>
              </a:solidFill>
              <a:latin typeface="AdvTimes" charset="0"/>
            </a:endParaRPr>
          </a:p>
          <a:p>
            <a:pPr eaLnBrk="1" hangingPunct="1">
              <a:spcBef>
                <a:spcPct val="0"/>
              </a:spcBef>
            </a:pPr>
            <a:endParaRPr lang="en-US" sz="1800">
              <a:solidFill>
                <a:srgbClr val="000000"/>
              </a:solidFill>
              <a:latin typeface="AdvTimes" charset="0"/>
            </a:endParaRPr>
          </a:p>
          <a:p>
            <a:pPr eaLnBrk="1" hangingPunct="1">
              <a:spcBef>
                <a:spcPct val="0"/>
              </a:spcBef>
            </a:pPr>
            <a:r>
              <a:rPr lang="en-US" sz="1800">
                <a:solidFill>
                  <a:srgbClr val="000000"/>
                </a:solidFill>
                <a:latin typeface="AdvTimes" charset="0"/>
              </a:rPr>
              <a:t>Treatment: </a:t>
            </a:r>
          </a:p>
          <a:p>
            <a:pPr eaLnBrk="1" hangingPunct="1">
              <a:spcBef>
                <a:spcPct val="0"/>
              </a:spcBef>
            </a:pPr>
            <a:r>
              <a:rPr lang="en-US" sz="1800">
                <a:solidFill>
                  <a:srgbClr val="000000"/>
                </a:solidFill>
                <a:latin typeface="AdvTimes" charset="0"/>
              </a:rPr>
              <a:t>26 session, 7-12 months, x1/week with flexibility for motivation and scheduling, 1-1.5 hr in office &amp; 2 hour home visits, visits 1-3/5: assessment, MI, home assessment; intervention targeted disorganization, compulsive acquisition, difficulty discarding by 1) skills training organization, problem solving, decision-making 2) imaginal/direct exposure 3) cognitive restructuring of hoarding beliefs</a:t>
            </a:r>
            <a:endParaRPr lang="en-CA" sz="1800">
              <a:solidFill>
                <a:srgbClr val="000000"/>
              </a:solidFill>
              <a:latin typeface="AdvTimes" charset="0"/>
            </a:endParaRPr>
          </a:p>
        </p:txBody>
      </p:sp>
    </p:spTree>
    <p:extLst>
      <p:ext uri="{BB962C8B-B14F-4D97-AF65-F5344CB8AC3E}">
        <p14:creationId xmlns:p14="http://schemas.microsoft.com/office/powerpoint/2010/main" val="1943066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63638" y="692150"/>
            <a:ext cx="4619625" cy="3463925"/>
          </a:xfrm>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spcBef>
                <a:spcPct val="0"/>
              </a:spcBef>
            </a:pPr>
            <a:r>
              <a:rPr lang="en-CA" sz="1800" b="1">
                <a:solidFill>
                  <a:srgbClr val="000000"/>
                </a:solidFill>
                <a:latin typeface="AdvTTac1622ea.B" charset="0"/>
              </a:rPr>
              <a:t>Treatment for Compulsive Hoarding</a:t>
            </a:r>
          </a:p>
          <a:p>
            <a:pPr eaLnBrk="1" hangingPunct="1">
              <a:spcBef>
                <a:spcPct val="0"/>
              </a:spcBef>
            </a:pPr>
            <a:r>
              <a:rPr lang="en-CA" sz="1800">
                <a:solidFill>
                  <a:srgbClr val="000000"/>
                </a:solidFill>
                <a:latin typeface="AdvTT202ab27f" charset="0"/>
              </a:rPr>
              <a:t>Preliminary research has suggested that traditional</a:t>
            </a:r>
            <a:r>
              <a:rPr lang="en-US" sz="1800">
                <a:solidFill>
                  <a:srgbClr val="000000"/>
                </a:solidFill>
                <a:latin typeface="AdvTT202ab27f" charset="0"/>
              </a:rPr>
              <a:t> </a:t>
            </a:r>
            <a:r>
              <a:rPr lang="en-CA" sz="1800">
                <a:solidFill>
                  <a:srgbClr val="000000"/>
                </a:solidFill>
                <a:latin typeface="AdvTT202ab27f" charset="0"/>
              </a:rPr>
              <a:t>cognitive behavior therapy (CBT) and exposure and</a:t>
            </a:r>
            <a:r>
              <a:rPr lang="en-US" sz="1800">
                <a:solidFill>
                  <a:srgbClr val="000000"/>
                </a:solidFill>
                <a:latin typeface="AdvTT202ab27f" charset="0"/>
              </a:rPr>
              <a:t> </a:t>
            </a:r>
            <a:r>
              <a:rPr lang="en-CA" sz="1800">
                <a:solidFill>
                  <a:srgbClr val="000000"/>
                </a:solidFill>
                <a:latin typeface="AdvTT202ab27f" charset="0"/>
              </a:rPr>
              <a:t>response prevention (ERP), which are effective for</a:t>
            </a:r>
            <a:r>
              <a:rPr lang="en-US" sz="1800">
                <a:solidFill>
                  <a:srgbClr val="000000"/>
                </a:solidFill>
                <a:latin typeface="AdvTT202ab27f" charset="0"/>
              </a:rPr>
              <a:t> </a:t>
            </a:r>
            <a:r>
              <a:rPr lang="en-CA" sz="1800">
                <a:solidFill>
                  <a:srgbClr val="000000"/>
                </a:solidFill>
                <a:latin typeface="AdvTT202ab27f" charset="0"/>
              </a:rPr>
              <a:t>treating other types of OCD, may not be as helpful in</a:t>
            </a:r>
            <a:r>
              <a:rPr lang="en-US" sz="1800">
                <a:solidFill>
                  <a:srgbClr val="000000"/>
                </a:solidFill>
                <a:latin typeface="AdvTT202ab27f" charset="0"/>
              </a:rPr>
              <a:t> </a:t>
            </a:r>
            <a:r>
              <a:rPr lang="en-CA" sz="1800">
                <a:solidFill>
                  <a:srgbClr val="000000"/>
                </a:solidFill>
                <a:latin typeface="AdvTT202ab27f" charset="0"/>
              </a:rPr>
              <a:t>treating individuals suffering from compulsive hoarding</a:t>
            </a:r>
          </a:p>
          <a:p>
            <a:pPr eaLnBrk="1" hangingPunct="1">
              <a:spcBef>
                <a:spcPct val="0"/>
              </a:spcBef>
            </a:pPr>
            <a:r>
              <a:rPr lang="en-CA" sz="1800">
                <a:solidFill>
                  <a:srgbClr val="000000"/>
                </a:solidFill>
                <a:latin typeface="AdvTT202ab27f" charset="0"/>
              </a:rPr>
              <a:t>(</a:t>
            </a:r>
            <a:r>
              <a:rPr lang="en-CA" sz="1800">
                <a:solidFill>
                  <a:srgbClr val="0000FF"/>
                </a:solidFill>
                <a:latin typeface="AdvTT202ab27f" charset="0"/>
              </a:rPr>
              <a:t>Abramowitz, Franklin, Schwartz, &amp; Furr, 2003; Frost &amp;</a:t>
            </a:r>
            <a:r>
              <a:rPr lang="en-US" sz="1800">
                <a:solidFill>
                  <a:srgbClr val="0000FF"/>
                </a:solidFill>
                <a:latin typeface="AdvTT202ab27f" charset="0"/>
              </a:rPr>
              <a:t> </a:t>
            </a:r>
            <a:r>
              <a:rPr lang="en-CA" sz="1800">
                <a:solidFill>
                  <a:srgbClr val="0000FF"/>
                </a:solidFill>
                <a:latin typeface="AdvTT202ab27f" charset="0"/>
              </a:rPr>
              <a:t>Hartl, 1996; Frost &amp; Steketee, 1998; Steketee &amp; Frost,</a:t>
            </a:r>
            <a:r>
              <a:rPr lang="en-US" sz="1800">
                <a:solidFill>
                  <a:srgbClr val="0000FF"/>
                </a:solidFill>
                <a:latin typeface="AdvTT202ab27f" charset="0"/>
              </a:rPr>
              <a:t> </a:t>
            </a:r>
            <a:r>
              <a:rPr lang="en-CA" sz="1800">
                <a:solidFill>
                  <a:srgbClr val="0000FF"/>
                </a:solidFill>
                <a:latin typeface="AdvTT202ab27f" charset="0"/>
              </a:rPr>
              <a:t>2003</a:t>
            </a:r>
            <a:r>
              <a:rPr lang="en-CA" sz="1800">
                <a:solidFill>
                  <a:srgbClr val="000000"/>
                </a:solidFill>
                <a:latin typeface="AdvTT202ab27f" charset="0"/>
              </a:rPr>
              <a:t>). This has led to efforts to develop a specialized form</a:t>
            </a:r>
            <a:r>
              <a:rPr lang="en-US" sz="1800">
                <a:solidFill>
                  <a:srgbClr val="000000"/>
                </a:solidFill>
                <a:latin typeface="AdvTT202ab27f" charset="0"/>
              </a:rPr>
              <a:t> </a:t>
            </a:r>
            <a:r>
              <a:rPr lang="en-CA" sz="1800">
                <a:solidFill>
                  <a:srgbClr val="000000"/>
                </a:solidFill>
                <a:latin typeface="AdvTT202ab27f" charset="0"/>
              </a:rPr>
              <a:t>of CBT specifically designed for treating compulsive</a:t>
            </a:r>
            <a:r>
              <a:rPr lang="en-US" sz="1800">
                <a:solidFill>
                  <a:srgbClr val="000000"/>
                </a:solidFill>
                <a:latin typeface="AdvTT202ab27f" charset="0"/>
              </a:rPr>
              <a:t> </a:t>
            </a:r>
            <a:r>
              <a:rPr lang="en-CA" sz="1800">
                <a:solidFill>
                  <a:srgbClr val="000000"/>
                </a:solidFill>
                <a:latin typeface="AdvTT202ab27f" charset="0"/>
              </a:rPr>
              <a:t>hoarding (</a:t>
            </a:r>
            <a:r>
              <a:rPr lang="en-CA" sz="1800">
                <a:solidFill>
                  <a:srgbClr val="0000FF"/>
                </a:solidFill>
                <a:latin typeface="AdvTT202ab27f" charset="0"/>
              </a:rPr>
              <a:t>Steketee &amp; Frost, 2007</a:t>
            </a:r>
            <a:r>
              <a:rPr lang="en-CA" sz="1800">
                <a:solidFill>
                  <a:srgbClr val="000000"/>
                </a:solidFill>
                <a:latin typeface="AdvTT202ab27f" charset="0"/>
              </a:rPr>
              <a:t>). Preliminary investigation</a:t>
            </a:r>
            <a:r>
              <a:rPr lang="en-US" sz="1800">
                <a:solidFill>
                  <a:srgbClr val="000000"/>
                </a:solidFill>
                <a:latin typeface="AdvTT202ab27f" charset="0"/>
              </a:rPr>
              <a:t> </a:t>
            </a:r>
            <a:r>
              <a:rPr lang="en-CA" sz="1800">
                <a:solidFill>
                  <a:srgbClr val="000000"/>
                </a:solidFill>
                <a:latin typeface="AdvTT202ab27f" charset="0"/>
              </a:rPr>
              <a:t>of this treatment suggests that it is effective (</a:t>
            </a:r>
            <a:r>
              <a:rPr lang="en-CA" sz="1800">
                <a:solidFill>
                  <a:srgbClr val="0000FF"/>
                </a:solidFill>
                <a:latin typeface="AdvTT202ab27f" charset="0"/>
              </a:rPr>
              <a:t>Tolin,</a:t>
            </a:r>
            <a:r>
              <a:rPr lang="en-US" sz="1800">
                <a:solidFill>
                  <a:srgbClr val="0000FF"/>
                </a:solidFill>
                <a:latin typeface="AdvTT202ab27f" charset="0"/>
              </a:rPr>
              <a:t> </a:t>
            </a:r>
            <a:r>
              <a:rPr lang="en-CA" sz="1800">
                <a:solidFill>
                  <a:srgbClr val="0000FF"/>
                </a:solidFill>
                <a:latin typeface="AdvTT202ab27f" charset="0"/>
              </a:rPr>
              <a:t>Frost, &amp; Steketee, 2007</a:t>
            </a:r>
            <a:r>
              <a:rPr lang="en-CA" sz="1800">
                <a:solidFill>
                  <a:srgbClr val="000000"/>
                </a:solidFill>
                <a:latin typeface="AdvTT202ab27f" charset="0"/>
              </a:rPr>
              <a:t>).</a:t>
            </a:r>
            <a:r>
              <a:rPr lang="en-US" sz="1800">
                <a:solidFill>
                  <a:srgbClr val="000000"/>
                </a:solidFill>
                <a:latin typeface="AdvTT202ab27f" charset="0"/>
              </a:rPr>
              <a:t> </a:t>
            </a:r>
            <a:r>
              <a:rPr lang="en-CA" sz="1800">
                <a:solidFill>
                  <a:srgbClr val="000000"/>
                </a:solidFill>
                <a:latin typeface="AdvTT202ab27f" charset="0"/>
              </a:rPr>
              <a:t>In this treatment protocol, patients receive 26 weekly</a:t>
            </a:r>
            <a:r>
              <a:rPr lang="en-US" sz="1800">
                <a:solidFill>
                  <a:srgbClr val="000000"/>
                </a:solidFill>
                <a:latin typeface="AdvTT202ab27f" charset="0"/>
              </a:rPr>
              <a:t> </a:t>
            </a:r>
            <a:r>
              <a:rPr lang="en-CA" sz="1800">
                <a:solidFill>
                  <a:srgbClr val="000000"/>
                </a:solidFill>
                <a:latin typeface="AdvTT202ab27f" charset="0"/>
              </a:rPr>
              <a:t>sessions of individual CBT in addition to monthly home</a:t>
            </a:r>
            <a:r>
              <a:rPr lang="en-US" sz="1800">
                <a:solidFill>
                  <a:srgbClr val="000000"/>
                </a:solidFill>
                <a:latin typeface="AdvTT202ab27f" charset="0"/>
              </a:rPr>
              <a:t> </a:t>
            </a:r>
            <a:r>
              <a:rPr lang="en-CA" sz="1800">
                <a:solidFill>
                  <a:srgbClr val="000000"/>
                </a:solidFill>
                <a:latin typeface="AdvTT202ab27f" charset="0"/>
              </a:rPr>
              <a:t>visits over a 9- to 12-month time period.</a:t>
            </a:r>
            <a:endParaRPr lang="en-US" sz="1800">
              <a:solidFill>
                <a:srgbClr val="000000"/>
              </a:solidFill>
              <a:latin typeface="AdvTT202ab27f" charset="0"/>
            </a:endParaRPr>
          </a:p>
          <a:p>
            <a:pPr eaLnBrk="1" hangingPunct="1">
              <a:spcBef>
                <a:spcPct val="0"/>
              </a:spcBef>
            </a:pPr>
            <a:endParaRPr lang="en-US" sz="1800">
              <a:solidFill>
                <a:srgbClr val="000000"/>
              </a:solidFill>
              <a:latin typeface="AdvTT202ab27f" charset="0"/>
            </a:endParaRPr>
          </a:p>
          <a:p>
            <a:pPr eaLnBrk="1" hangingPunct="1">
              <a:spcBef>
                <a:spcPct val="0"/>
              </a:spcBef>
            </a:pPr>
            <a:r>
              <a:rPr lang="en-US" sz="1800">
                <a:solidFill>
                  <a:srgbClr val="000000"/>
                </a:solidFill>
                <a:latin typeface="AdvTTac1622ea.B" charset="0"/>
              </a:rPr>
              <a:t>[</a:t>
            </a:r>
            <a:r>
              <a:rPr lang="en-CA" sz="1800">
                <a:solidFill>
                  <a:srgbClr val="000000"/>
                </a:solidFill>
                <a:latin typeface="AdvTTac1622ea.B" charset="0"/>
              </a:rPr>
              <a:t>Ethical Considerations in the Treatment of Compulsive Hoarding</a:t>
            </a:r>
            <a:r>
              <a:rPr lang="en-US" sz="1800">
                <a:solidFill>
                  <a:srgbClr val="000000"/>
                </a:solidFill>
                <a:latin typeface="AdvTTac1622ea.B" charset="0"/>
              </a:rPr>
              <a:t>. Gibson et al 2010]</a:t>
            </a:r>
          </a:p>
          <a:p>
            <a:pPr eaLnBrk="1" hangingPunct="1">
              <a:spcBef>
                <a:spcPct val="0"/>
              </a:spcBef>
            </a:pPr>
            <a:endParaRPr lang="en-US" sz="1800">
              <a:solidFill>
                <a:srgbClr val="000000"/>
              </a:solidFill>
              <a:latin typeface="AdvTTac1622ea.B" charset="0"/>
            </a:endParaRPr>
          </a:p>
          <a:p>
            <a:pPr eaLnBrk="1" hangingPunct="1">
              <a:spcBef>
                <a:spcPct val="0"/>
              </a:spcBef>
            </a:pPr>
            <a:r>
              <a:rPr lang="en-US" sz="1800">
                <a:solidFill>
                  <a:srgbClr val="000000"/>
                </a:solidFill>
                <a:latin typeface="AdvTimes" charset="0"/>
              </a:rPr>
              <a:t>[An open trial of cognitive-behavioral therapy for compulsive hoarding, Tolin, Frost, Steketee 2001]</a:t>
            </a:r>
          </a:p>
          <a:p>
            <a:pPr eaLnBrk="1" hangingPunct="1">
              <a:spcBef>
                <a:spcPct val="0"/>
              </a:spcBef>
            </a:pPr>
            <a:r>
              <a:rPr lang="en-CA" sz="1800">
                <a:solidFill>
                  <a:srgbClr val="000000"/>
                </a:solidFill>
                <a:latin typeface="AdvTimes" charset="0"/>
              </a:rPr>
              <a:t>The aim of the present study was to provide preliminary data on the efficacy of a new cognitive-behavioral treatment</a:t>
            </a:r>
          </a:p>
          <a:p>
            <a:pPr eaLnBrk="1" hangingPunct="1">
              <a:spcBef>
                <a:spcPct val="0"/>
              </a:spcBef>
            </a:pPr>
            <a:r>
              <a:rPr lang="en-CA" sz="1800">
                <a:solidFill>
                  <a:srgbClr val="000000"/>
                </a:solidFill>
                <a:latin typeface="AdvTimes" charset="0"/>
              </a:rPr>
              <a:t>(CBT) for compulsive hoarding. Fourteen adults with compulsive hoarding (10 treatment completers) were seen in two</a:t>
            </a:r>
          </a:p>
          <a:p>
            <a:pPr eaLnBrk="1" hangingPunct="1">
              <a:spcBef>
                <a:spcPct val="0"/>
              </a:spcBef>
            </a:pPr>
            <a:r>
              <a:rPr lang="en-CA" sz="1800">
                <a:solidFill>
                  <a:srgbClr val="000000"/>
                </a:solidFill>
                <a:latin typeface="AdvTimes" charset="0"/>
              </a:rPr>
              <a:t>specialty CBT clinics. Participants were included if they met research criteria for compulsive hoarding according to a</a:t>
            </a:r>
          </a:p>
          <a:p>
            <a:pPr eaLnBrk="1" hangingPunct="1">
              <a:spcBef>
                <a:spcPct val="0"/>
              </a:spcBef>
            </a:pPr>
            <a:r>
              <a:rPr lang="en-CA" sz="1800">
                <a:solidFill>
                  <a:srgbClr val="000000"/>
                </a:solidFill>
                <a:latin typeface="AdvTimes" charset="0"/>
              </a:rPr>
              <a:t>semistructured interview, were age 18 or above, considered hoarding their main psychiatric problem, and were not</a:t>
            </a:r>
          </a:p>
          <a:p>
            <a:pPr eaLnBrk="1" hangingPunct="1">
              <a:spcBef>
                <a:spcPct val="0"/>
              </a:spcBef>
            </a:pPr>
            <a:r>
              <a:rPr lang="en-CA" sz="1800">
                <a:solidFill>
                  <a:srgbClr val="000000"/>
                </a:solidFill>
                <a:latin typeface="AdvTimes" charset="0"/>
              </a:rPr>
              <a:t>receiving mental health treatment. Patients received 26 individual sessions of CBT, including frequent home visits, over a</a:t>
            </a:r>
          </a:p>
          <a:p>
            <a:pPr eaLnBrk="1" hangingPunct="1">
              <a:spcBef>
                <a:spcPct val="0"/>
              </a:spcBef>
            </a:pPr>
            <a:r>
              <a:rPr lang="en-CA" sz="1800">
                <a:solidFill>
                  <a:srgbClr val="000000"/>
                </a:solidFill>
                <a:latin typeface="AdvTimes" charset="0"/>
              </a:rPr>
              <a:t>7</a:t>
            </a:r>
            <a:r>
              <a:rPr lang="en-CA" sz="1800">
                <a:solidFill>
                  <a:srgbClr val="000000"/>
                </a:solidFill>
                <a:latin typeface="Lucida Sans Unicode" pitchFamily="34" charset="0"/>
              </a:rPr>
              <a:t>–</a:t>
            </a:r>
            <a:r>
              <a:rPr lang="en-CA" sz="1800">
                <a:solidFill>
                  <a:srgbClr val="000000"/>
                </a:solidFill>
                <a:latin typeface="AdvTimes" charset="0"/>
              </a:rPr>
              <a:t>12 month period between December 2003</a:t>
            </a:r>
            <a:r>
              <a:rPr lang="en-CA" sz="1800">
                <a:solidFill>
                  <a:srgbClr val="000000"/>
                </a:solidFill>
                <a:latin typeface="Lucida Sans Unicode" pitchFamily="34" charset="0"/>
              </a:rPr>
              <a:t>–</a:t>
            </a:r>
            <a:r>
              <a:rPr lang="en-CA" sz="1800">
                <a:solidFill>
                  <a:srgbClr val="000000"/>
                </a:solidFill>
                <a:latin typeface="AdvTimes" charset="0"/>
              </a:rPr>
              <a:t>February 2005. Primary outcome measures were the Saving Inventory-</a:t>
            </a:r>
          </a:p>
          <a:p>
            <a:pPr eaLnBrk="1" hangingPunct="1">
              <a:spcBef>
                <a:spcPct val="0"/>
              </a:spcBef>
            </a:pPr>
            <a:r>
              <a:rPr lang="en-CA" sz="1800">
                <a:solidFill>
                  <a:srgbClr val="000000"/>
                </a:solidFill>
                <a:latin typeface="AdvTimes" charset="0"/>
              </a:rPr>
              <a:t>Revised (SI-R), Clutter Image Rating (CIR), and Clinician</a:t>
            </a:r>
            <a:r>
              <a:rPr lang="en-CA" sz="1800">
                <a:solidFill>
                  <a:srgbClr val="000000"/>
                </a:solidFill>
                <a:latin typeface="Lucida Sans Unicode" pitchFamily="34" charset="0"/>
              </a:rPr>
              <a:t>’</a:t>
            </a:r>
            <a:r>
              <a:rPr lang="en-CA" sz="1800">
                <a:solidFill>
                  <a:srgbClr val="000000"/>
                </a:solidFill>
                <a:latin typeface="AdvTimes" charset="0"/>
              </a:rPr>
              <a:t>s Global Impression (CGI). Significant decreases from pre- to</a:t>
            </a:r>
          </a:p>
          <a:p>
            <a:pPr eaLnBrk="1" hangingPunct="1">
              <a:spcBef>
                <a:spcPct val="0"/>
              </a:spcBef>
            </a:pPr>
            <a:r>
              <a:rPr lang="en-CA" sz="1800">
                <a:solidFill>
                  <a:srgbClr val="000000"/>
                </a:solidFill>
                <a:latin typeface="AdvTimes" charset="0"/>
              </a:rPr>
              <a:t>post-treatment were noted on the SI-R and CIR, but not the CGI-severity rating. CGI-Improvement ratings indicated that</a:t>
            </a:r>
          </a:p>
          <a:p>
            <a:pPr eaLnBrk="1" hangingPunct="1">
              <a:spcBef>
                <a:spcPct val="0"/>
              </a:spcBef>
            </a:pPr>
            <a:r>
              <a:rPr lang="en-CA" sz="1800">
                <a:solidFill>
                  <a:srgbClr val="000000"/>
                </a:solidFill>
                <a:latin typeface="AdvTimes" charset="0"/>
              </a:rPr>
              <a:t>at mid-treatment, 40% (</a:t>
            </a:r>
            <a:r>
              <a:rPr lang="en-CA" sz="1800">
                <a:solidFill>
                  <a:srgbClr val="000000"/>
                </a:solidFill>
                <a:latin typeface="AdvMc_Times-i" charset="0"/>
              </a:rPr>
              <a:t>n </a:t>
            </a:r>
            <a:r>
              <a:rPr lang="en-CA" sz="1800">
                <a:solidFill>
                  <a:srgbClr val="000000"/>
                </a:solidFill>
                <a:latin typeface="Lucida Sans Unicode" pitchFamily="34" charset="0"/>
              </a:rPr>
              <a:t>¼</a:t>
            </a:r>
            <a:r>
              <a:rPr lang="en-CA" sz="1800">
                <a:solidFill>
                  <a:srgbClr val="000000"/>
                </a:solidFill>
                <a:latin typeface="AdvMacMthSyN" charset="0"/>
              </a:rPr>
              <a:t> </a:t>
            </a:r>
            <a:r>
              <a:rPr lang="en-CA" sz="1800">
                <a:solidFill>
                  <a:srgbClr val="000000"/>
                </a:solidFill>
                <a:latin typeface="AdvTimes" charset="0"/>
              </a:rPr>
              <a:t>4) of treatment completers were rated </a:t>
            </a:r>
            <a:r>
              <a:rPr lang="en-CA" sz="1800">
                <a:solidFill>
                  <a:srgbClr val="000000"/>
                </a:solidFill>
                <a:latin typeface="Lucida Sans Unicode" pitchFamily="34" charset="0"/>
              </a:rPr>
              <a:t>‘‘</a:t>
            </a:r>
            <a:r>
              <a:rPr lang="en-CA" sz="1800">
                <a:solidFill>
                  <a:srgbClr val="000000"/>
                </a:solidFill>
                <a:latin typeface="AdvTimes" charset="0"/>
              </a:rPr>
              <a:t>much improved</a:t>
            </a:r>
            <a:r>
              <a:rPr lang="en-CA" sz="1800">
                <a:solidFill>
                  <a:srgbClr val="000000"/>
                </a:solidFill>
                <a:latin typeface="Lucida Sans Unicode" pitchFamily="34" charset="0"/>
              </a:rPr>
              <a:t>’’</a:t>
            </a:r>
            <a:r>
              <a:rPr lang="en-CA" sz="1800">
                <a:solidFill>
                  <a:srgbClr val="000000"/>
                </a:solidFill>
                <a:latin typeface="AdvTimes" charset="0"/>
              </a:rPr>
              <a:t> or </a:t>
            </a:r>
            <a:r>
              <a:rPr lang="en-CA" sz="1800">
                <a:solidFill>
                  <a:srgbClr val="000000"/>
                </a:solidFill>
                <a:latin typeface="Lucida Sans Unicode" pitchFamily="34" charset="0"/>
              </a:rPr>
              <a:t>‘‘</a:t>
            </a:r>
            <a:r>
              <a:rPr lang="en-CA" sz="1800">
                <a:solidFill>
                  <a:srgbClr val="000000"/>
                </a:solidFill>
                <a:latin typeface="AdvTimes" charset="0"/>
              </a:rPr>
              <a:t>very much improved;</a:t>
            </a:r>
            <a:r>
              <a:rPr lang="en-CA" sz="1800">
                <a:solidFill>
                  <a:srgbClr val="000000"/>
                </a:solidFill>
                <a:latin typeface="Lucida Sans Unicode" pitchFamily="34" charset="0"/>
              </a:rPr>
              <a:t>’’</a:t>
            </a:r>
            <a:r>
              <a:rPr lang="en-CA" sz="1800">
                <a:solidFill>
                  <a:srgbClr val="000000"/>
                </a:solidFill>
                <a:latin typeface="AdvTimes" charset="0"/>
              </a:rPr>
              <a:t> at posttreatment,</a:t>
            </a:r>
          </a:p>
          <a:p>
            <a:pPr eaLnBrk="1" hangingPunct="1">
              <a:spcBef>
                <a:spcPct val="0"/>
              </a:spcBef>
            </a:pPr>
            <a:r>
              <a:rPr lang="en-CA" sz="1800">
                <a:solidFill>
                  <a:srgbClr val="000000"/>
                </a:solidFill>
                <a:latin typeface="AdvTimes" charset="0"/>
              </a:rPr>
              <a:t>50% (</a:t>
            </a:r>
            <a:r>
              <a:rPr lang="en-CA" sz="1800">
                <a:solidFill>
                  <a:srgbClr val="000000"/>
                </a:solidFill>
                <a:latin typeface="AdvMc_Times-i" charset="0"/>
              </a:rPr>
              <a:t>n </a:t>
            </a:r>
            <a:r>
              <a:rPr lang="en-CA" sz="1800">
                <a:solidFill>
                  <a:srgbClr val="000000"/>
                </a:solidFill>
                <a:latin typeface="Lucida Sans Unicode" pitchFamily="34" charset="0"/>
              </a:rPr>
              <a:t>¼</a:t>
            </a:r>
            <a:r>
              <a:rPr lang="en-CA" sz="1800">
                <a:solidFill>
                  <a:srgbClr val="000000"/>
                </a:solidFill>
                <a:latin typeface="AdvMacMthSyN" charset="0"/>
              </a:rPr>
              <a:t> </a:t>
            </a:r>
            <a:r>
              <a:rPr lang="en-CA" sz="1800">
                <a:solidFill>
                  <a:srgbClr val="000000"/>
                </a:solidFill>
                <a:latin typeface="AdvTimes" charset="0"/>
              </a:rPr>
              <a:t>5) received this rating. Adherence to homework assignments was strongly related to symptom</a:t>
            </a:r>
          </a:p>
          <a:p>
            <a:pPr eaLnBrk="1" hangingPunct="1">
              <a:spcBef>
                <a:spcPct val="0"/>
              </a:spcBef>
            </a:pPr>
            <a:r>
              <a:rPr lang="en-CA" sz="1800">
                <a:solidFill>
                  <a:srgbClr val="000000"/>
                </a:solidFill>
                <a:latin typeface="AdvTimes" charset="0"/>
              </a:rPr>
              <a:t>improvement. CBT with specialized components to address problems with motivation, organizing, acquiring and removing</a:t>
            </a:r>
          </a:p>
          <a:p>
            <a:pPr eaLnBrk="1" hangingPunct="1">
              <a:spcBef>
                <a:spcPct val="0"/>
              </a:spcBef>
            </a:pPr>
            <a:r>
              <a:rPr lang="en-CA" sz="1800">
                <a:solidFill>
                  <a:srgbClr val="000000"/>
                </a:solidFill>
                <a:latin typeface="AdvTimes" charset="0"/>
              </a:rPr>
              <a:t>clutter appears to be a promising intervention for compulsive hoarding, a condition traditionally thought to be resistant to</a:t>
            </a:r>
          </a:p>
          <a:p>
            <a:pPr eaLnBrk="1" hangingPunct="1">
              <a:spcBef>
                <a:spcPct val="0"/>
              </a:spcBef>
            </a:pPr>
            <a:r>
              <a:rPr lang="en-CA" sz="1800">
                <a:solidFill>
                  <a:srgbClr val="000000"/>
                </a:solidFill>
                <a:latin typeface="AdvTimes" charset="0"/>
              </a:rPr>
              <a:t>treatment.</a:t>
            </a:r>
            <a:endParaRPr lang="en-US" sz="1800">
              <a:solidFill>
                <a:srgbClr val="000000"/>
              </a:solidFill>
              <a:latin typeface="AdvTimes" charset="0"/>
            </a:endParaRPr>
          </a:p>
          <a:p>
            <a:pPr eaLnBrk="1" hangingPunct="1">
              <a:spcBef>
                <a:spcPct val="0"/>
              </a:spcBef>
            </a:pPr>
            <a:endParaRPr lang="en-US" sz="1800">
              <a:solidFill>
                <a:srgbClr val="000000"/>
              </a:solidFill>
              <a:latin typeface="AdvTimes" charset="0"/>
            </a:endParaRPr>
          </a:p>
          <a:p>
            <a:pPr eaLnBrk="1" hangingPunct="1">
              <a:spcBef>
                <a:spcPct val="0"/>
              </a:spcBef>
            </a:pPr>
            <a:r>
              <a:rPr lang="en-US" sz="1800">
                <a:solidFill>
                  <a:srgbClr val="000000"/>
                </a:solidFill>
                <a:latin typeface="AdvTimes" charset="0"/>
              </a:rPr>
              <a:t>Treatment: </a:t>
            </a:r>
          </a:p>
          <a:p>
            <a:pPr eaLnBrk="1" hangingPunct="1">
              <a:spcBef>
                <a:spcPct val="0"/>
              </a:spcBef>
            </a:pPr>
            <a:r>
              <a:rPr lang="en-US" sz="1800">
                <a:solidFill>
                  <a:srgbClr val="000000"/>
                </a:solidFill>
                <a:latin typeface="AdvTimes" charset="0"/>
              </a:rPr>
              <a:t>26 session, 7-12 months, x1/week with flexibility for motivation and scheduling, 1-1.5 hr in office &amp; 2 hour home visits, visits 1-3/5: assessment, MI, home assessment; intervention targeted disorganization, compulsive acquisition, difficulty discarding by 1) skills training organization, problem solving, decision-making 2) imaginal/direct exposure 3) cognitive restructuring of hoarding beliefs</a:t>
            </a:r>
            <a:endParaRPr lang="en-CA" sz="1800">
              <a:solidFill>
                <a:srgbClr val="000000"/>
              </a:solidFill>
              <a:latin typeface="AdvTimes" charset="0"/>
            </a:endParaRPr>
          </a:p>
        </p:txBody>
      </p:sp>
    </p:spTree>
    <p:extLst>
      <p:ext uri="{BB962C8B-B14F-4D97-AF65-F5344CB8AC3E}">
        <p14:creationId xmlns:p14="http://schemas.microsoft.com/office/powerpoint/2010/main" val="1943066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63638" y="692150"/>
            <a:ext cx="4619625" cy="3463925"/>
          </a:xfrm>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spcBef>
                <a:spcPct val="0"/>
              </a:spcBef>
            </a:pPr>
            <a:r>
              <a:rPr lang="en-CA" sz="1800" b="1">
                <a:solidFill>
                  <a:srgbClr val="000000"/>
                </a:solidFill>
                <a:latin typeface="AdvTTac1622ea.B" charset="0"/>
              </a:rPr>
              <a:t>Treatment for Compulsive Hoarding</a:t>
            </a:r>
          </a:p>
          <a:p>
            <a:pPr eaLnBrk="1" hangingPunct="1">
              <a:spcBef>
                <a:spcPct val="0"/>
              </a:spcBef>
            </a:pPr>
            <a:r>
              <a:rPr lang="en-CA" sz="1800">
                <a:solidFill>
                  <a:srgbClr val="000000"/>
                </a:solidFill>
                <a:latin typeface="AdvTT202ab27f" charset="0"/>
              </a:rPr>
              <a:t>Preliminary research has suggested that traditional</a:t>
            </a:r>
            <a:r>
              <a:rPr lang="en-US" sz="1800">
                <a:solidFill>
                  <a:srgbClr val="000000"/>
                </a:solidFill>
                <a:latin typeface="AdvTT202ab27f" charset="0"/>
              </a:rPr>
              <a:t> </a:t>
            </a:r>
            <a:r>
              <a:rPr lang="en-CA" sz="1800">
                <a:solidFill>
                  <a:srgbClr val="000000"/>
                </a:solidFill>
                <a:latin typeface="AdvTT202ab27f" charset="0"/>
              </a:rPr>
              <a:t>cognitive behavior therapy (CBT) and exposure and</a:t>
            </a:r>
            <a:r>
              <a:rPr lang="en-US" sz="1800">
                <a:solidFill>
                  <a:srgbClr val="000000"/>
                </a:solidFill>
                <a:latin typeface="AdvTT202ab27f" charset="0"/>
              </a:rPr>
              <a:t> </a:t>
            </a:r>
            <a:r>
              <a:rPr lang="en-CA" sz="1800">
                <a:solidFill>
                  <a:srgbClr val="000000"/>
                </a:solidFill>
                <a:latin typeface="AdvTT202ab27f" charset="0"/>
              </a:rPr>
              <a:t>response prevention (ERP), which are effective for</a:t>
            </a:r>
            <a:r>
              <a:rPr lang="en-US" sz="1800">
                <a:solidFill>
                  <a:srgbClr val="000000"/>
                </a:solidFill>
                <a:latin typeface="AdvTT202ab27f" charset="0"/>
              </a:rPr>
              <a:t> </a:t>
            </a:r>
            <a:r>
              <a:rPr lang="en-CA" sz="1800">
                <a:solidFill>
                  <a:srgbClr val="000000"/>
                </a:solidFill>
                <a:latin typeface="AdvTT202ab27f" charset="0"/>
              </a:rPr>
              <a:t>treating other types of OCD, may not be as helpful in</a:t>
            </a:r>
            <a:r>
              <a:rPr lang="en-US" sz="1800">
                <a:solidFill>
                  <a:srgbClr val="000000"/>
                </a:solidFill>
                <a:latin typeface="AdvTT202ab27f" charset="0"/>
              </a:rPr>
              <a:t> </a:t>
            </a:r>
            <a:r>
              <a:rPr lang="en-CA" sz="1800">
                <a:solidFill>
                  <a:srgbClr val="000000"/>
                </a:solidFill>
                <a:latin typeface="AdvTT202ab27f" charset="0"/>
              </a:rPr>
              <a:t>treating individuals suffering from compulsive hoarding</a:t>
            </a:r>
          </a:p>
          <a:p>
            <a:pPr eaLnBrk="1" hangingPunct="1">
              <a:spcBef>
                <a:spcPct val="0"/>
              </a:spcBef>
            </a:pPr>
            <a:r>
              <a:rPr lang="en-CA" sz="1800">
                <a:solidFill>
                  <a:srgbClr val="000000"/>
                </a:solidFill>
                <a:latin typeface="AdvTT202ab27f" charset="0"/>
              </a:rPr>
              <a:t>(</a:t>
            </a:r>
            <a:r>
              <a:rPr lang="en-CA" sz="1800">
                <a:solidFill>
                  <a:srgbClr val="0000FF"/>
                </a:solidFill>
                <a:latin typeface="AdvTT202ab27f" charset="0"/>
              </a:rPr>
              <a:t>Abramowitz, Franklin, Schwartz, &amp; Furr, 2003; Frost &amp;</a:t>
            </a:r>
            <a:r>
              <a:rPr lang="en-US" sz="1800">
                <a:solidFill>
                  <a:srgbClr val="0000FF"/>
                </a:solidFill>
                <a:latin typeface="AdvTT202ab27f" charset="0"/>
              </a:rPr>
              <a:t> </a:t>
            </a:r>
            <a:r>
              <a:rPr lang="en-CA" sz="1800">
                <a:solidFill>
                  <a:srgbClr val="0000FF"/>
                </a:solidFill>
                <a:latin typeface="AdvTT202ab27f" charset="0"/>
              </a:rPr>
              <a:t>Hartl, 1996; Frost &amp; Steketee, 1998; Steketee &amp; Frost,</a:t>
            </a:r>
            <a:r>
              <a:rPr lang="en-US" sz="1800">
                <a:solidFill>
                  <a:srgbClr val="0000FF"/>
                </a:solidFill>
                <a:latin typeface="AdvTT202ab27f" charset="0"/>
              </a:rPr>
              <a:t> </a:t>
            </a:r>
            <a:r>
              <a:rPr lang="en-CA" sz="1800">
                <a:solidFill>
                  <a:srgbClr val="0000FF"/>
                </a:solidFill>
                <a:latin typeface="AdvTT202ab27f" charset="0"/>
              </a:rPr>
              <a:t>2003</a:t>
            </a:r>
            <a:r>
              <a:rPr lang="en-CA" sz="1800">
                <a:solidFill>
                  <a:srgbClr val="000000"/>
                </a:solidFill>
                <a:latin typeface="AdvTT202ab27f" charset="0"/>
              </a:rPr>
              <a:t>). This has led to efforts to develop a specialized form</a:t>
            </a:r>
            <a:r>
              <a:rPr lang="en-US" sz="1800">
                <a:solidFill>
                  <a:srgbClr val="000000"/>
                </a:solidFill>
                <a:latin typeface="AdvTT202ab27f" charset="0"/>
              </a:rPr>
              <a:t> </a:t>
            </a:r>
            <a:r>
              <a:rPr lang="en-CA" sz="1800">
                <a:solidFill>
                  <a:srgbClr val="000000"/>
                </a:solidFill>
                <a:latin typeface="AdvTT202ab27f" charset="0"/>
              </a:rPr>
              <a:t>of CBT specifically designed for treating compulsive</a:t>
            </a:r>
            <a:r>
              <a:rPr lang="en-US" sz="1800">
                <a:solidFill>
                  <a:srgbClr val="000000"/>
                </a:solidFill>
                <a:latin typeface="AdvTT202ab27f" charset="0"/>
              </a:rPr>
              <a:t> </a:t>
            </a:r>
            <a:r>
              <a:rPr lang="en-CA" sz="1800">
                <a:solidFill>
                  <a:srgbClr val="000000"/>
                </a:solidFill>
                <a:latin typeface="AdvTT202ab27f" charset="0"/>
              </a:rPr>
              <a:t>hoarding (</a:t>
            </a:r>
            <a:r>
              <a:rPr lang="en-CA" sz="1800">
                <a:solidFill>
                  <a:srgbClr val="0000FF"/>
                </a:solidFill>
                <a:latin typeface="AdvTT202ab27f" charset="0"/>
              </a:rPr>
              <a:t>Steketee &amp; Frost, 2007</a:t>
            </a:r>
            <a:r>
              <a:rPr lang="en-CA" sz="1800">
                <a:solidFill>
                  <a:srgbClr val="000000"/>
                </a:solidFill>
                <a:latin typeface="AdvTT202ab27f" charset="0"/>
              </a:rPr>
              <a:t>). Preliminary investigation</a:t>
            </a:r>
            <a:r>
              <a:rPr lang="en-US" sz="1800">
                <a:solidFill>
                  <a:srgbClr val="000000"/>
                </a:solidFill>
                <a:latin typeface="AdvTT202ab27f" charset="0"/>
              </a:rPr>
              <a:t> </a:t>
            </a:r>
            <a:r>
              <a:rPr lang="en-CA" sz="1800">
                <a:solidFill>
                  <a:srgbClr val="000000"/>
                </a:solidFill>
                <a:latin typeface="AdvTT202ab27f" charset="0"/>
              </a:rPr>
              <a:t>of this treatment suggests that it is effective (</a:t>
            </a:r>
            <a:r>
              <a:rPr lang="en-CA" sz="1800">
                <a:solidFill>
                  <a:srgbClr val="0000FF"/>
                </a:solidFill>
                <a:latin typeface="AdvTT202ab27f" charset="0"/>
              </a:rPr>
              <a:t>Tolin,</a:t>
            </a:r>
            <a:r>
              <a:rPr lang="en-US" sz="1800">
                <a:solidFill>
                  <a:srgbClr val="0000FF"/>
                </a:solidFill>
                <a:latin typeface="AdvTT202ab27f" charset="0"/>
              </a:rPr>
              <a:t> </a:t>
            </a:r>
            <a:r>
              <a:rPr lang="en-CA" sz="1800">
                <a:solidFill>
                  <a:srgbClr val="0000FF"/>
                </a:solidFill>
                <a:latin typeface="AdvTT202ab27f" charset="0"/>
              </a:rPr>
              <a:t>Frost, &amp; Steketee, 2007</a:t>
            </a:r>
            <a:r>
              <a:rPr lang="en-CA" sz="1800">
                <a:solidFill>
                  <a:srgbClr val="000000"/>
                </a:solidFill>
                <a:latin typeface="AdvTT202ab27f" charset="0"/>
              </a:rPr>
              <a:t>).</a:t>
            </a:r>
            <a:r>
              <a:rPr lang="en-US" sz="1800">
                <a:solidFill>
                  <a:srgbClr val="000000"/>
                </a:solidFill>
                <a:latin typeface="AdvTT202ab27f" charset="0"/>
              </a:rPr>
              <a:t> </a:t>
            </a:r>
            <a:r>
              <a:rPr lang="en-CA" sz="1800">
                <a:solidFill>
                  <a:srgbClr val="000000"/>
                </a:solidFill>
                <a:latin typeface="AdvTT202ab27f" charset="0"/>
              </a:rPr>
              <a:t>In this treatment protocol, patients receive 26 weekly</a:t>
            </a:r>
            <a:r>
              <a:rPr lang="en-US" sz="1800">
                <a:solidFill>
                  <a:srgbClr val="000000"/>
                </a:solidFill>
                <a:latin typeface="AdvTT202ab27f" charset="0"/>
              </a:rPr>
              <a:t> </a:t>
            </a:r>
            <a:r>
              <a:rPr lang="en-CA" sz="1800">
                <a:solidFill>
                  <a:srgbClr val="000000"/>
                </a:solidFill>
                <a:latin typeface="AdvTT202ab27f" charset="0"/>
              </a:rPr>
              <a:t>sessions of individual CBT in addition to monthly home</a:t>
            </a:r>
            <a:r>
              <a:rPr lang="en-US" sz="1800">
                <a:solidFill>
                  <a:srgbClr val="000000"/>
                </a:solidFill>
                <a:latin typeface="AdvTT202ab27f" charset="0"/>
              </a:rPr>
              <a:t> </a:t>
            </a:r>
            <a:r>
              <a:rPr lang="en-CA" sz="1800">
                <a:solidFill>
                  <a:srgbClr val="000000"/>
                </a:solidFill>
                <a:latin typeface="AdvTT202ab27f" charset="0"/>
              </a:rPr>
              <a:t>visits over a 9- to 12-month time period.</a:t>
            </a:r>
            <a:endParaRPr lang="en-US" sz="1800">
              <a:solidFill>
                <a:srgbClr val="000000"/>
              </a:solidFill>
              <a:latin typeface="AdvTT202ab27f" charset="0"/>
            </a:endParaRPr>
          </a:p>
          <a:p>
            <a:pPr eaLnBrk="1" hangingPunct="1">
              <a:spcBef>
                <a:spcPct val="0"/>
              </a:spcBef>
            </a:pPr>
            <a:endParaRPr lang="en-US" sz="1800">
              <a:solidFill>
                <a:srgbClr val="000000"/>
              </a:solidFill>
              <a:latin typeface="AdvTT202ab27f" charset="0"/>
            </a:endParaRPr>
          </a:p>
          <a:p>
            <a:pPr eaLnBrk="1" hangingPunct="1">
              <a:spcBef>
                <a:spcPct val="0"/>
              </a:spcBef>
            </a:pPr>
            <a:r>
              <a:rPr lang="en-US" sz="1800">
                <a:solidFill>
                  <a:srgbClr val="000000"/>
                </a:solidFill>
                <a:latin typeface="AdvTTac1622ea.B" charset="0"/>
              </a:rPr>
              <a:t>[</a:t>
            </a:r>
            <a:r>
              <a:rPr lang="en-CA" sz="1800">
                <a:solidFill>
                  <a:srgbClr val="000000"/>
                </a:solidFill>
                <a:latin typeface="AdvTTac1622ea.B" charset="0"/>
              </a:rPr>
              <a:t>Ethical Considerations in the Treatment of Compulsive Hoarding</a:t>
            </a:r>
            <a:r>
              <a:rPr lang="en-US" sz="1800">
                <a:solidFill>
                  <a:srgbClr val="000000"/>
                </a:solidFill>
                <a:latin typeface="AdvTTac1622ea.B" charset="0"/>
              </a:rPr>
              <a:t>. Gibson et al 2010]</a:t>
            </a:r>
          </a:p>
          <a:p>
            <a:pPr eaLnBrk="1" hangingPunct="1">
              <a:spcBef>
                <a:spcPct val="0"/>
              </a:spcBef>
            </a:pPr>
            <a:endParaRPr lang="en-US" sz="1800">
              <a:solidFill>
                <a:srgbClr val="000000"/>
              </a:solidFill>
              <a:latin typeface="AdvTTac1622ea.B" charset="0"/>
            </a:endParaRPr>
          </a:p>
          <a:p>
            <a:pPr eaLnBrk="1" hangingPunct="1">
              <a:spcBef>
                <a:spcPct val="0"/>
              </a:spcBef>
            </a:pPr>
            <a:r>
              <a:rPr lang="en-US" sz="1800">
                <a:solidFill>
                  <a:srgbClr val="000000"/>
                </a:solidFill>
                <a:latin typeface="AdvTimes" charset="0"/>
              </a:rPr>
              <a:t>[An open trial of cognitive-behavioral therapy for compulsive hoarding, Tolin, Frost, Steketee 2001]</a:t>
            </a:r>
          </a:p>
          <a:p>
            <a:pPr eaLnBrk="1" hangingPunct="1">
              <a:spcBef>
                <a:spcPct val="0"/>
              </a:spcBef>
            </a:pPr>
            <a:r>
              <a:rPr lang="en-CA" sz="1800">
                <a:solidFill>
                  <a:srgbClr val="000000"/>
                </a:solidFill>
                <a:latin typeface="AdvTimes" charset="0"/>
              </a:rPr>
              <a:t>The aim of the present study was to provide preliminary data on the efficacy of a new cognitive-behavioral treatment</a:t>
            </a:r>
          </a:p>
          <a:p>
            <a:pPr eaLnBrk="1" hangingPunct="1">
              <a:spcBef>
                <a:spcPct val="0"/>
              </a:spcBef>
            </a:pPr>
            <a:r>
              <a:rPr lang="en-CA" sz="1800">
                <a:solidFill>
                  <a:srgbClr val="000000"/>
                </a:solidFill>
                <a:latin typeface="AdvTimes" charset="0"/>
              </a:rPr>
              <a:t>(CBT) for compulsive hoarding. Fourteen adults with compulsive hoarding (10 treatment completers) were seen in two</a:t>
            </a:r>
          </a:p>
          <a:p>
            <a:pPr eaLnBrk="1" hangingPunct="1">
              <a:spcBef>
                <a:spcPct val="0"/>
              </a:spcBef>
            </a:pPr>
            <a:r>
              <a:rPr lang="en-CA" sz="1800">
                <a:solidFill>
                  <a:srgbClr val="000000"/>
                </a:solidFill>
                <a:latin typeface="AdvTimes" charset="0"/>
              </a:rPr>
              <a:t>specialty CBT clinics. Participants were included if they met research criteria for compulsive hoarding according to a</a:t>
            </a:r>
          </a:p>
          <a:p>
            <a:pPr eaLnBrk="1" hangingPunct="1">
              <a:spcBef>
                <a:spcPct val="0"/>
              </a:spcBef>
            </a:pPr>
            <a:r>
              <a:rPr lang="en-CA" sz="1800">
                <a:solidFill>
                  <a:srgbClr val="000000"/>
                </a:solidFill>
                <a:latin typeface="AdvTimes" charset="0"/>
              </a:rPr>
              <a:t>semistructured interview, were age 18 or above, considered hoarding their main psychiatric problem, and were not</a:t>
            </a:r>
          </a:p>
          <a:p>
            <a:pPr eaLnBrk="1" hangingPunct="1">
              <a:spcBef>
                <a:spcPct val="0"/>
              </a:spcBef>
            </a:pPr>
            <a:r>
              <a:rPr lang="en-CA" sz="1800">
                <a:solidFill>
                  <a:srgbClr val="000000"/>
                </a:solidFill>
                <a:latin typeface="AdvTimes" charset="0"/>
              </a:rPr>
              <a:t>receiving mental health treatment. Patients received 26 individual sessions of CBT, including frequent home visits, over a</a:t>
            </a:r>
          </a:p>
          <a:p>
            <a:pPr eaLnBrk="1" hangingPunct="1">
              <a:spcBef>
                <a:spcPct val="0"/>
              </a:spcBef>
            </a:pPr>
            <a:r>
              <a:rPr lang="en-CA" sz="1800">
                <a:solidFill>
                  <a:srgbClr val="000000"/>
                </a:solidFill>
                <a:latin typeface="AdvTimes" charset="0"/>
              </a:rPr>
              <a:t>7</a:t>
            </a:r>
            <a:r>
              <a:rPr lang="en-CA" sz="1800">
                <a:solidFill>
                  <a:srgbClr val="000000"/>
                </a:solidFill>
                <a:latin typeface="Lucida Sans Unicode" pitchFamily="34" charset="0"/>
              </a:rPr>
              <a:t>–</a:t>
            </a:r>
            <a:r>
              <a:rPr lang="en-CA" sz="1800">
                <a:solidFill>
                  <a:srgbClr val="000000"/>
                </a:solidFill>
                <a:latin typeface="AdvTimes" charset="0"/>
              </a:rPr>
              <a:t>12 month period between December 2003</a:t>
            </a:r>
            <a:r>
              <a:rPr lang="en-CA" sz="1800">
                <a:solidFill>
                  <a:srgbClr val="000000"/>
                </a:solidFill>
                <a:latin typeface="Lucida Sans Unicode" pitchFamily="34" charset="0"/>
              </a:rPr>
              <a:t>–</a:t>
            </a:r>
            <a:r>
              <a:rPr lang="en-CA" sz="1800">
                <a:solidFill>
                  <a:srgbClr val="000000"/>
                </a:solidFill>
                <a:latin typeface="AdvTimes" charset="0"/>
              </a:rPr>
              <a:t>February 2005. Primary outcome measures were the Saving Inventory-</a:t>
            </a:r>
          </a:p>
          <a:p>
            <a:pPr eaLnBrk="1" hangingPunct="1">
              <a:spcBef>
                <a:spcPct val="0"/>
              </a:spcBef>
            </a:pPr>
            <a:r>
              <a:rPr lang="en-CA" sz="1800">
                <a:solidFill>
                  <a:srgbClr val="000000"/>
                </a:solidFill>
                <a:latin typeface="AdvTimes" charset="0"/>
              </a:rPr>
              <a:t>Revised (SI-R), Clutter Image Rating (CIR), and Clinician</a:t>
            </a:r>
            <a:r>
              <a:rPr lang="en-CA" sz="1800">
                <a:solidFill>
                  <a:srgbClr val="000000"/>
                </a:solidFill>
                <a:latin typeface="Lucida Sans Unicode" pitchFamily="34" charset="0"/>
              </a:rPr>
              <a:t>’</a:t>
            </a:r>
            <a:r>
              <a:rPr lang="en-CA" sz="1800">
                <a:solidFill>
                  <a:srgbClr val="000000"/>
                </a:solidFill>
                <a:latin typeface="AdvTimes" charset="0"/>
              </a:rPr>
              <a:t>s Global Impression (CGI). Significant decreases from pre- to</a:t>
            </a:r>
          </a:p>
          <a:p>
            <a:pPr eaLnBrk="1" hangingPunct="1">
              <a:spcBef>
                <a:spcPct val="0"/>
              </a:spcBef>
            </a:pPr>
            <a:r>
              <a:rPr lang="en-CA" sz="1800">
                <a:solidFill>
                  <a:srgbClr val="000000"/>
                </a:solidFill>
                <a:latin typeface="AdvTimes" charset="0"/>
              </a:rPr>
              <a:t>post-treatment were noted on the SI-R and CIR, but not the CGI-severity rating. CGI-Improvement ratings indicated that</a:t>
            </a:r>
          </a:p>
          <a:p>
            <a:pPr eaLnBrk="1" hangingPunct="1">
              <a:spcBef>
                <a:spcPct val="0"/>
              </a:spcBef>
            </a:pPr>
            <a:r>
              <a:rPr lang="en-CA" sz="1800">
                <a:solidFill>
                  <a:srgbClr val="000000"/>
                </a:solidFill>
                <a:latin typeface="AdvTimes" charset="0"/>
              </a:rPr>
              <a:t>at mid-treatment, 40% (</a:t>
            </a:r>
            <a:r>
              <a:rPr lang="en-CA" sz="1800">
                <a:solidFill>
                  <a:srgbClr val="000000"/>
                </a:solidFill>
                <a:latin typeface="AdvMc_Times-i" charset="0"/>
              </a:rPr>
              <a:t>n </a:t>
            </a:r>
            <a:r>
              <a:rPr lang="en-CA" sz="1800">
                <a:solidFill>
                  <a:srgbClr val="000000"/>
                </a:solidFill>
                <a:latin typeface="Lucida Sans Unicode" pitchFamily="34" charset="0"/>
              </a:rPr>
              <a:t>¼</a:t>
            </a:r>
            <a:r>
              <a:rPr lang="en-CA" sz="1800">
                <a:solidFill>
                  <a:srgbClr val="000000"/>
                </a:solidFill>
                <a:latin typeface="AdvMacMthSyN" charset="0"/>
              </a:rPr>
              <a:t> </a:t>
            </a:r>
            <a:r>
              <a:rPr lang="en-CA" sz="1800">
                <a:solidFill>
                  <a:srgbClr val="000000"/>
                </a:solidFill>
                <a:latin typeface="AdvTimes" charset="0"/>
              </a:rPr>
              <a:t>4) of treatment completers were rated </a:t>
            </a:r>
            <a:r>
              <a:rPr lang="en-CA" sz="1800">
                <a:solidFill>
                  <a:srgbClr val="000000"/>
                </a:solidFill>
                <a:latin typeface="Lucida Sans Unicode" pitchFamily="34" charset="0"/>
              </a:rPr>
              <a:t>‘‘</a:t>
            </a:r>
            <a:r>
              <a:rPr lang="en-CA" sz="1800">
                <a:solidFill>
                  <a:srgbClr val="000000"/>
                </a:solidFill>
                <a:latin typeface="AdvTimes" charset="0"/>
              </a:rPr>
              <a:t>much improved</a:t>
            </a:r>
            <a:r>
              <a:rPr lang="en-CA" sz="1800">
                <a:solidFill>
                  <a:srgbClr val="000000"/>
                </a:solidFill>
                <a:latin typeface="Lucida Sans Unicode" pitchFamily="34" charset="0"/>
              </a:rPr>
              <a:t>’’</a:t>
            </a:r>
            <a:r>
              <a:rPr lang="en-CA" sz="1800">
                <a:solidFill>
                  <a:srgbClr val="000000"/>
                </a:solidFill>
                <a:latin typeface="AdvTimes" charset="0"/>
              </a:rPr>
              <a:t> or </a:t>
            </a:r>
            <a:r>
              <a:rPr lang="en-CA" sz="1800">
                <a:solidFill>
                  <a:srgbClr val="000000"/>
                </a:solidFill>
                <a:latin typeface="Lucida Sans Unicode" pitchFamily="34" charset="0"/>
              </a:rPr>
              <a:t>‘‘</a:t>
            </a:r>
            <a:r>
              <a:rPr lang="en-CA" sz="1800">
                <a:solidFill>
                  <a:srgbClr val="000000"/>
                </a:solidFill>
                <a:latin typeface="AdvTimes" charset="0"/>
              </a:rPr>
              <a:t>very much improved;</a:t>
            </a:r>
            <a:r>
              <a:rPr lang="en-CA" sz="1800">
                <a:solidFill>
                  <a:srgbClr val="000000"/>
                </a:solidFill>
                <a:latin typeface="Lucida Sans Unicode" pitchFamily="34" charset="0"/>
              </a:rPr>
              <a:t>’’</a:t>
            </a:r>
            <a:r>
              <a:rPr lang="en-CA" sz="1800">
                <a:solidFill>
                  <a:srgbClr val="000000"/>
                </a:solidFill>
                <a:latin typeface="AdvTimes" charset="0"/>
              </a:rPr>
              <a:t> at posttreatment,</a:t>
            </a:r>
          </a:p>
          <a:p>
            <a:pPr eaLnBrk="1" hangingPunct="1">
              <a:spcBef>
                <a:spcPct val="0"/>
              </a:spcBef>
            </a:pPr>
            <a:r>
              <a:rPr lang="en-CA" sz="1800">
                <a:solidFill>
                  <a:srgbClr val="000000"/>
                </a:solidFill>
                <a:latin typeface="AdvTimes" charset="0"/>
              </a:rPr>
              <a:t>50% (</a:t>
            </a:r>
            <a:r>
              <a:rPr lang="en-CA" sz="1800">
                <a:solidFill>
                  <a:srgbClr val="000000"/>
                </a:solidFill>
                <a:latin typeface="AdvMc_Times-i" charset="0"/>
              </a:rPr>
              <a:t>n </a:t>
            </a:r>
            <a:r>
              <a:rPr lang="en-CA" sz="1800">
                <a:solidFill>
                  <a:srgbClr val="000000"/>
                </a:solidFill>
                <a:latin typeface="Lucida Sans Unicode" pitchFamily="34" charset="0"/>
              </a:rPr>
              <a:t>¼</a:t>
            </a:r>
            <a:r>
              <a:rPr lang="en-CA" sz="1800">
                <a:solidFill>
                  <a:srgbClr val="000000"/>
                </a:solidFill>
                <a:latin typeface="AdvMacMthSyN" charset="0"/>
              </a:rPr>
              <a:t> </a:t>
            </a:r>
            <a:r>
              <a:rPr lang="en-CA" sz="1800">
                <a:solidFill>
                  <a:srgbClr val="000000"/>
                </a:solidFill>
                <a:latin typeface="AdvTimes" charset="0"/>
              </a:rPr>
              <a:t>5) received this rating. Adherence to homework assignments was strongly related to symptom</a:t>
            </a:r>
          </a:p>
          <a:p>
            <a:pPr eaLnBrk="1" hangingPunct="1">
              <a:spcBef>
                <a:spcPct val="0"/>
              </a:spcBef>
            </a:pPr>
            <a:r>
              <a:rPr lang="en-CA" sz="1800">
                <a:solidFill>
                  <a:srgbClr val="000000"/>
                </a:solidFill>
                <a:latin typeface="AdvTimes" charset="0"/>
              </a:rPr>
              <a:t>improvement. CBT with specialized components to address problems with motivation, organizing, acquiring and removing</a:t>
            </a:r>
          </a:p>
          <a:p>
            <a:pPr eaLnBrk="1" hangingPunct="1">
              <a:spcBef>
                <a:spcPct val="0"/>
              </a:spcBef>
            </a:pPr>
            <a:r>
              <a:rPr lang="en-CA" sz="1800">
                <a:solidFill>
                  <a:srgbClr val="000000"/>
                </a:solidFill>
                <a:latin typeface="AdvTimes" charset="0"/>
              </a:rPr>
              <a:t>clutter appears to be a promising intervention for compulsive hoarding, a condition traditionally thought to be resistant to</a:t>
            </a:r>
          </a:p>
          <a:p>
            <a:pPr eaLnBrk="1" hangingPunct="1">
              <a:spcBef>
                <a:spcPct val="0"/>
              </a:spcBef>
            </a:pPr>
            <a:r>
              <a:rPr lang="en-CA" sz="1800">
                <a:solidFill>
                  <a:srgbClr val="000000"/>
                </a:solidFill>
                <a:latin typeface="AdvTimes" charset="0"/>
              </a:rPr>
              <a:t>treatment.</a:t>
            </a:r>
            <a:endParaRPr lang="en-US" sz="1800">
              <a:solidFill>
                <a:srgbClr val="000000"/>
              </a:solidFill>
              <a:latin typeface="AdvTimes" charset="0"/>
            </a:endParaRPr>
          </a:p>
          <a:p>
            <a:pPr eaLnBrk="1" hangingPunct="1">
              <a:spcBef>
                <a:spcPct val="0"/>
              </a:spcBef>
            </a:pPr>
            <a:endParaRPr lang="en-US" sz="1800">
              <a:solidFill>
                <a:srgbClr val="000000"/>
              </a:solidFill>
              <a:latin typeface="AdvTimes" charset="0"/>
            </a:endParaRPr>
          </a:p>
          <a:p>
            <a:pPr eaLnBrk="1" hangingPunct="1">
              <a:spcBef>
                <a:spcPct val="0"/>
              </a:spcBef>
            </a:pPr>
            <a:r>
              <a:rPr lang="en-US" sz="1800">
                <a:solidFill>
                  <a:srgbClr val="000000"/>
                </a:solidFill>
                <a:latin typeface="AdvTimes" charset="0"/>
              </a:rPr>
              <a:t>Treatment: </a:t>
            </a:r>
          </a:p>
          <a:p>
            <a:pPr eaLnBrk="1" hangingPunct="1">
              <a:spcBef>
                <a:spcPct val="0"/>
              </a:spcBef>
            </a:pPr>
            <a:r>
              <a:rPr lang="en-US" sz="1800">
                <a:solidFill>
                  <a:srgbClr val="000000"/>
                </a:solidFill>
                <a:latin typeface="AdvTimes" charset="0"/>
              </a:rPr>
              <a:t>26 session, 7-12 months, x1/week with flexibility for motivation and scheduling, 1-1.5 hr in office &amp; 2 hour home visits, visits 1-3/5: assessment, MI, home assessment; intervention targeted disorganization, compulsive acquisition, difficulty discarding by 1) skills training organization, problem solving, decision-making 2) imaginal/direct exposure 3) cognitive restructuring of hoarding beliefs</a:t>
            </a:r>
            <a:endParaRPr lang="en-CA" sz="1800">
              <a:solidFill>
                <a:srgbClr val="000000"/>
              </a:solidFill>
              <a:latin typeface="Adv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0">
              <a:defRPr/>
            </a:pPr>
            <a:r>
              <a:rPr lang="en-US" dirty="0" smtClean="0"/>
              <a:t>Meta-analysis N=232, 12 studies, group &amp; individual CBT # sessions = 13-35, in-home ranged from 0-33</a:t>
            </a:r>
          </a:p>
          <a:p>
            <a:endParaRPr lang="en-CA" dirty="0"/>
          </a:p>
        </p:txBody>
      </p:sp>
      <p:sp>
        <p:nvSpPr>
          <p:cNvPr id="4" name="Slide Number Placeholder 3"/>
          <p:cNvSpPr>
            <a:spLocks noGrp="1"/>
          </p:cNvSpPr>
          <p:nvPr>
            <p:ph type="sldNum" sz="quarter" idx="10"/>
          </p:nvPr>
        </p:nvSpPr>
        <p:spPr/>
        <p:txBody>
          <a:bodyPr/>
          <a:lstStyle/>
          <a:p>
            <a:fld id="{851DBAA2-E769-4733-99EF-B74E1FB96C5B}" type="slidenum">
              <a:rPr lang="en-CA" smtClean="0"/>
              <a:pPr/>
              <a:t>13</a:t>
            </a:fld>
            <a:endParaRPr lang="en-CA"/>
          </a:p>
        </p:txBody>
      </p:sp>
    </p:spTree>
    <p:extLst>
      <p:ext uri="{BB962C8B-B14F-4D97-AF65-F5344CB8AC3E}">
        <p14:creationId xmlns:p14="http://schemas.microsoft.com/office/powerpoint/2010/main" val="137091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0">
              <a:defRPr/>
            </a:pPr>
            <a:r>
              <a:rPr lang="en-US" dirty="0" smtClean="0"/>
              <a:t>Meta-analysis N=232, 12 studies, group &amp; individual CBT # sessions = 13-35, in-home ranged from 0-33</a:t>
            </a:r>
          </a:p>
          <a:p>
            <a:endParaRPr lang="en-CA" dirty="0"/>
          </a:p>
        </p:txBody>
      </p:sp>
      <p:sp>
        <p:nvSpPr>
          <p:cNvPr id="4" name="Slide Number Placeholder 3"/>
          <p:cNvSpPr>
            <a:spLocks noGrp="1"/>
          </p:cNvSpPr>
          <p:nvPr>
            <p:ph type="sldNum" sz="quarter" idx="10"/>
          </p:nvPr>
        </p:nvSpPr>
        <p:spPr/>
        <p:txBody>
          <a:bodyPr/>
          <a:lstStyle/>
          <a:p>
            <a:fld id="{851DBAA2-E769-4733-99EF-B74E1FB96C5B}" type="slidenum">
              <a:rPr lang="en-CA" smtClean="0"/>
              <a:pPr/>
              <a:t>14</a:t>
            </a:fld>
            <a:endParaRPr lang="en-CA"/>
          </a:p>
        </p:txBody>
      </p:sp>
    </p:spTree>
    <p:extLst>
      <p:ext uri="{BB962C8B-B14F-4D97-AF65-F5344CB8AC3E}">
        <p14:creationId xmlns:p14="http://schemas.microsoft.com/office/powerpoint/2010/main" val="1370917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0">
              <a:defRPr/>
            </a:pPr>
            <a:r>
              <a:rPr lang="en-US" dirty="0" smtClean="0"/>
              <a:t>Meta-analysis N=232, 12 studies, group &amp; individual CBT # sessions = 13-35, in-home ranged from 0-33</a:t>
            </a:r>
          </a:p>
          <a:p>
            <a:endParaRPr lang="en-CA" dirty="0"/>
          </a:p>
        </p:txBody>
      </p:sp>
      <p:sp>
        <p:nvSpPr>
          <p:cNvPr id="4" name="Slide Number Placeholder 3"/>
          <p:cNvSpPr>
            <a:spLocks noGrp="1"/>
          </p:cNvSpPr>
          <p:nvPr>
            <p:ph type="sldNum" sz="quarter" idx="10"/>
          </p:nvPr>
        </p:nvSpPr>
        <p:spPr/>
        <p:txBody>
          <a:bodyPr/>
          <a:lstStyle/>
          <a:p>
            <a:fld id="{851DBAA2-E769-4733-99EF-B74E1FB96C5B}" type="slidenum">
              <a:rPr lang="en-CA" smtClean="0"/>
              <a:pPr/>
              <a:t>15</a:t>
            </a:fld>
            <a:endParaRPr lang="en-CA"/>
          </a:p>
        </p:txBody>
      </p:sp>
    </p:spTree>
    <p:extLst>
      <p:ext uri="{BB962C8B-B14F-4D97-AF65-F5344CB8AC3E}">
        <p14:creationId xmlns:p14="http://schemas.microsoft.com/office/powerpoint/2010/main" val="1370917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36" name="Freeform 29"/>
          <p:cNvSpPr>
            <a:spLocks/>
          </p:cNvSpPr>
          <p:nvPr userDrawn="1"/>
        </p:nvSpPr>
        <p:spPr bwMode="auto">
          <a:xfrm>
            <a:off x="0" y="-1"/>
            <a:ext cx="4876799" cy="3581401"/>
          </a:xfrm>
          <a:custGeom>
            <a:avLst/>
            <a:gdLst>
              <a:gd name="T0" fmla="*/ 0 w 6521616"/>
              <a:gd name="T1" fmla="*/ 4880056 h 4880056"/>
              <a:gd name="T2" fmla="*/ 2773121 w 6521616"/>
              <a:gd name="T3" fmla="*/ 4468869 h 4880056"/>
              <a:gd name="T4" fmla="*/ 2773121 w 6521616"/>
              <a:gd name="T5" fmla="*/ 4468869 h 4880056"/>
              <a:gd name="T6" fmla="*/ 5794867 w 6521616"/>
              <a:gd name="T7" fmla="*/ 4019432 h 4880056"/>
              <a:gd name="T8" fmla="*/ 6521616 w 6521616"/>
              <a:gd name="T9" fmla="*/ 0 h 4880056"/>
              <a:gd name="T10" fmla="*/ 0 w 6521616"/>
              <a:gd name="T11" fmla="*/ 0 h 4880056"/>
              <a:gd name="T12" fmla="*/ 0 w 6521616"/>
              <a:gd name="T13" fmla="*/ 4880056 h 4880056"/>
            </a:gdLst>
            <a:ahLst/>
            <a:cxnLst>
              <a:cxn ang="0">
                <a:pos x="T0" y="T1"/>
              </a:cxn>
              <a:cxn ang="0">
                <a:pos x="T2" y="T3"/>
              </a:cxn>
              <a:cxn ang="0">
                <a:pos x="T4" y="T5"/>
              </a:cxn>
              <a:cxn ang="0">
                <a:pos x="T6" y="T7"/>
              </a:cxn>
              <a:cxn ang="0">
                <a:pos x="T8" y="T9"/>
              </a:cxn>
              <a:cxn ang="0">
                <a:pos x="T10" y="T11"/>
              </a:cxn>
              <a:cxn ang="0">
                <a:pos x="T12" y="T13"/>
              </a:cxn>
            </a:cxnLst>
            <a:rect l="0" t="0" r="r" b="b"/>
            <a:pathLst>
              <a:path w="6521616" h="4880056">
                <a:moveTo>
                  <a:pt x="0" y="4880056"/>
                </a:moveTo>
                <a:lnTo>
                  <a:pt x="2773121" y="4468869"/>
                </a:lnTo>
                <a:lnTo>
                  <a:pt x="2773121" y="4468869"/>
                </a:lnTo>
                <a:lnTo>
                  <a:pt x="5794867" y="4019432"/>
                </a:lnTo>
                <a:lnTo>
                  <a:pt x="6521616" y="0"/>
                </a:lnTo>
                <a:lnTo>
                  <a:pt x="0" y="0"/>
                </a:lnTo>
                <a:lnTo>
                  <a:pt x="0" y="4880056"/>
                </a:ln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p>
            <a:endParaRPr lang="en-US"/>
          </a:p>
        </p:txBody>
      </p:sp>
      <p:pic>
        <p:nvPicPr>
          <p:cNvPr id="17" name="Picture 16" descr="PP photo 1.jpg"/>
          <p:cNvPicPr>
            <a:picLocks noChangeAspect="1"/>
          </p:cNvPicPr>
          <p:nvPr userDrawn="1"/>
        </p:nvPicPr>
        <p:blipFill>
          <a:blip r:embed="rId2" cstate="screen">
            <a:extLst>
              <a:ext uri="{28A0092B-C50C-407E-A947-70E740481C1C}">
                <a14:useLocalDpi xmlns:a14="http://schemas.microsoft.com/office/drawing/2010/main"/>
              </a:ext>
            </a:extLst>
          </a:blip>
          <a:srcRect t="14731" r="12957"/>
          <a:stretch>
            <a:fillRect/>
          </a:stretch>
        </p:blipFill>
        <p:spPr>
          <a:xfrm>
            <a:off x="4419600" y="0"/>
            <a:ext cx="4724400" cy="3087624"/>
          </a:xfrm>
          <a:prstGeom prst="rect">
            <a:avLst/>
          </a:prstGeom>
        </p:spPr>
      </p:pic>
      <p:pic>
        <p:nvPicPr>
          <p:cNvPr id="18" name="Picture 17" descr="PP photo 2.jpg"/>
          <p:cNvPicPr>
            <a:picLocks noChangeAspect="1"/>
          </p:cNvPicPr>
          <p:nvPr userDrawn="1"/>
        </p:nvPicPr>
        <p:blipFill>
          <a:blip r:embed="rId3" cstate="screen">
            <a:extLst>
              <a:ext uri="{28A0092B-C50C-407E-A947-70E740481C1C}">
                <a14:useLocalDpi xmlns:a14="http://schemas.microsoft.com/office/drawing/2010/main"/>
              </a:ext>
            </a:extLst>
          </a:blip>
          <a:srcRect l="6944" t="16667" r="6945"/>
          <a:stretch>
            <a:fillRect/>
          </a:stretch>
        </p:blipFill>
        <p:spPr>
          <a:xfrm>
            <a:off x="0" y="0"/>
            <a:ext cx="4724400" cy="3048000"/>
          </a:xfrm>
          <a:prstGeom prst="rect">
            <a:avLst/>
          </a:prstGeom>
        </p:spPr>
      </p:pic>
      <p:sp>
        <p:nvSpPr>
          <p:cNvPr id="28" name="Freeform 16"/>
          <p:cNvSpPr>
            <a:spLocks/>
          </p:cNvSpPr>
          <p:nvPr userDrawn="1"/>
        </p:nvSpPr>
        <p:spPr bwMode="auto">
          <a:xfrm>
            <a:off x="0" y="2289425"/>
            <a:ext cx="9144000" cy="4568576"/>
          </a:xfrm>
          <a:custGeom>
            <a:avLst/>
            <a:gdLst>
              <a:gd name="T0" fmla="*/ 5253298 w 12852729"/>
              <a:gd name="T1" fmla="*/ 892550 h 6796136"/>
              <a:gd name="T2" fmla="*/ 5250111 w 12852729"/>
              <a:gd name="T3" fmla="*/ 895738 h 6796136"/>
              <a:gd name="T4" fmla="*/ 5151292 w 12852729"/>
              <a:gd name="T5" fmla="*/ 905301 h 6796136"/>
              <a:gd name="T6" fmla="*/ 5151292 w 12852729"/>
              <a:gd name="T7" fmla="*/ 905301 h 6796136"/>
              <a:gd name="T8" fmla="*/ 0 w 12852729"/>
              <a:gd name="T9" fmla="*/ 1479084 h 6796136"/>
              <a:gd name="T10" fmla="*/ 0 w 12852729"/>
              <a:gd name="T11" fmla="*/ 6796136 h 6796136"/>
              <a:gd name="T12" fmla="*/ 12852729 w 12852729"/>
              <a:gd name="T13" fmla="*/ 6796136 h 6796136"/>
              <a:gd name="T14" fmla="*/ 12852729 w 12852729"/>
              <a:gd name="T15" fmla="*/ 0 h 6796136"/>
              <a:gd name="T16" fmla="*/ 5253298 w 12852729"/>
              <a:gd name="T17" fmla="*/ 892550 h 6796136"/>
              <a:gd name="T18" fmla="*/ 5253298 w 12852729"/>
              <a:gd name="T19" fmla="*/ 892550 h 6796136"/>
              <a:gd name="connsiteX0" fmla="*/ 5253298 w 12852729"/>
              <a:gd name="connsiteY0" fmla="*/ 892550 h 6796136"/>
              <a:gd name="connsiteX1" fmla="*/ 5250111 w 12852729"/>
              <a:gd name="connsiteY1" fmla="*/ 895738 h 6796136"/>
              <a:gd name="connsiteX2" fmla="*/ 5151292 w 12852729"/>
              <a:gd name="connsiteY2" fmla="*/ 905301 h 6796136"/>
              <a:gd name="connsiteX3" fmla="*/ 5151292 w 12852729"/>
              <a:gd name="connsiteY3" fmla="*/ 905301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5253298 w 12852729"/>
              <a:gd name="connsiteY9" fmla="*/ 892550 h 6796136"/>
              <a:gd name="connsiteX0" fmla="*/ 5253298 w 12852729"/>
              <a:gd name="connsiteY0" fmla="*/ 892550 h 6796136"/>
              <a:gd name="connsiteX1" fmla="*/ 5250111 w 12852729"/>
              <a:gd name="connsiteY1" fmla="*/ 895738 h 6796136"/>
              <a:gd name="connsiteX2" fmla="*/ 5151292 w 12852729"/>
              <a:gd name="connsiteY2" fmla="*/ 905301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5253298 w 12852729"/>
              <a:gd name="connsiteY9" fmla="*/ 892550 h 6796136"/>
              <a:gd name="connsiteX0" fmla="*/ 5253298 w 12852729"/>
              <a:gd name="connsiteY0" fmla="*/ 892550 h 6796136"/>
              <a:gd name="connsiteX1" fmla="*/ 5250111 w 12852729"/>
              <a:gd name="connsiteY1" fmla="*/ 895738 h 6796136"/>
              <a:gd name="connsiteX2" fmla="*/ 5151292 w 12852729"/>
              <a:gd name="connsiteY2" fmla="*/ 905301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5253298 w 12852729"/>
              <a:gd name="connsiteY9" fmla="*/ 892550 h 6796136"/>
              <a:gd name="connsiteX0" fmla="*/ 5253298 w 12852729"/>
              <a:gd name="connsiteY0" fmla="*/ 892550 h 6796136"/>
              <a:gd name="connsiteX1" fmla="*/ 5250111 w 12852729"/>
              <a:gd name="connsiteY1" fmla="*/ 895738 h 6796136"/>
              <a:gd name="connsiteX2" fmla="*/ 5151292 w 12852729"/>
              <a:gd name="connsiteY2" fmla="*/ 905301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5253298 w 12852729"/>
              <a:gd name="connsiteY9" fmla="*/ 892550 h 6796136"/>
              <a:gd name="connsiteX0" fmla="*/ 5253298 w 12852729"/>
              <a:gd name="connsiteY0" fmla="*/ 892550 h 6796136"/>
              <a:gd name="connsiteX1" fmla="*/ 5250111 w 12852729"/>
              <a:gd name="connsiteY1" fmla="*/ 895738 h 6796136"/>
              <a:gd name="connsiteX2" fmla="*/ 5151292 w 12852729"/>
              <a:gd name="connsiteY2" fmla="*/ 905301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5253298 w 12852729"/>
              <a:gd name="connsiteY9" fmla="*/ 892550 h 6796136"/>
              <a:gd name="connsiteX0" fmla="*/ 6467167 w 12852729"/>
              <a:gd name="connsiteY0" fmla="*/ 1117384 h 6796136"/>
              <a:gd name="connsiteX1" fmla="*/ 5250111 w 12852729"/>
              <a:gd name="connsiteY1" fmla="*/ 895738 h 6796136"/>
              <a:gd name="connsiteX2" fmla="*/ 5151292 w 12852729"/>
              <a:gd name="connsiteY2" fmla="*/ 905301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6467167 w 12852729"/>
              <a:gd name="connsiteY9" fmla="*/ 1117384 h 6796136"/>
              <a:gd name="connsiteX0" fmla="*/ 6467167 w 12852729"/>
              <a:gd name="connsiteY0" fmla="*/ 1117384 h 6796136"/>
              <a:gd name="connsiteX1" fmla="*/ 5250111 w 12852729"/>
              <a:gd name="connsiteY1" fmla="*/ 895738 h 6796136"/>
              <a:gd name="connsiteX2" fmla="*/ 5151292 w 12852729"/>
              <a:gd name="connsiteY2" fmla="*/ 1467387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6467167 w 12852729"/>
              <a:gd name="connsiteY9" fmla="*/ 1117384 h 6796136"/>
              <a:gd name="connsiteX0" fmla="*/ 6467167 w 12852729"/>
              <a:gd name="connsiteY0" fmla="*/ 1117384 h 6796136"/>
              <a:gd name="connsiteX1" fmla="*/ 5250111 w 12852729"/>
              <a:gd name="connsiteY1" fmla="*/ 895738 h 6796136"/>
              <a:gd name="connsiteX2" fmla="*/ 5151292 w 12852729"/>
              <a:gd name="connsiteY2" fmla="*/ 1467387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936738 w 12852729"/>
              <a:gd name="connsiteY8" fmla="*/ 1589536 h 6796136"/>
              <a:gd name="connsiteX9" fmla="*/ 6467167 w 12852729"/>
              <a:gd name="connsiteY9" fmla="*/ 1117384 h 6796136"/>
              <a:gd name="connsiteX0" fmla="*/ 6467167 w 12852729"/>
              <a:gd name="connsiteY0" fmla="*/ 1117384 h 6796136"/>
              <a:gd name="connsiteX1" fmla="*/ 5250111 w 12852729"/>
              <a:gd name="connsiteY1" fmla="*/ 895738 h 6796136"/>
              <a:gd name="connsiteX2" fmla="*/ 4794272 w 12852729"/>
              <a:gd name="connsiteY2" fmla="*/ 1040203 h 6796136"/>
              <a:gd name="connsiteX3" fmla="*/ 0 w 12852729"/>
              <a:gd name="connsiteY3" fmla="*/ 1715160 h 6796136"/>
              <a:gd name="connsiteX4" fmla="*/ 0 w 12852729"/>
              <a:gd name="connsiteY4" fmla="*/ 6796136 h 6796136"/>
              <a:gd name="connsiteX5" fmla="*/ 12852729 w 12852729"/>
              <a:gd name="connsiteY5" fmla="*/ 6796136 h 6796136"/>
              <a:gd name="connsiteX6" fmla="*/ 12852729 w 12852729"/>
              <a:gd name="connsiteY6" fmla="*/ 0 h 6796136"/>
              <a:gd name="connsiteX7" fmla="*/ 5936738 w 12852729"/>
              <a:gd name="connsiteY7" fmla="*/ 1589536 h 6796136"/>
              <a:gd name="connsiteX8" fmla="*/ 6467167 w 12852729"/>
              <a:gd name="connsiteY8" fmla="*/ 1117384 h 6796136"/>
              <a:gd name="connsiteX0" fmla="*/ 6467167 w 12852729"/>
              <a:gd name="connsiteY0" fmla="*/ 1117384 h 6796136"/>
              <a:gd name="connsiteX1" fmla="*/ 4794272 w 12852729"/>
              <a:gd name="connsiteY1" fmla="*/ 1040203 h 6796136"/>
              <a:gd name="connsiteX2" fmla="*/ 0 w 12852729"/>
              <a:gd name="connsiteY2" fmla="*/ 1715160 h 6796136"/>
              <a:gd name="connsiteX3" fmla="*/ 0 w 12852729"/>
              <a:gd name="connsiteY3" fmla="*/ 6796136 h 6796136"/>
              <a:gd name="connsiteX4" fmla="*/ 12852729 w 12852729"/>
              <a:gd name="connsiteY4" fmla="*/ 6796136 h 6796136"/>
              <a:gd name="connsiteX5" fmla="*/ 12852729 w 12852729"/>
              <a:gd name="connsiteY5" fmla="*/ 0 h 6796136"/>
              <a:gd name="connsiteX6" fmla="*/ 5936738 w 12852729"/>
              <a:gd name="connsiteY6" fmla="*/ 1589536 h 6796136"/>
              <a:gd name="connsiteX7" fmla="*/ 6467167 w 12852729"/>
              <a:gd name="connsiteY7" fmla="*/ 1117384 h 6796136"/>
              <a:gd name="connsiteX0" fmla="*/ 5936738 w 12852729"/>
              <a:gd name="connsiteY0" fmla="*/ 1589536 h 6796136"/>
              <a:gd name="connsiteX1" fmla="*/ 4794272 w 12852729"/>
              <a:gd name="connsiteY1" fmla="*/ 1040203 h 6796136"/>
              <a:gd name="connsiteX2" fmla="*/ 0 w 12852729"/>
              <a:gd name="connsiteY2" fmla="*/ 1715160 h 6796136"/>
              <a:gd name="connsiteX3" fmla="*/ 0 w 12852729"/>
              <a:gd name="connsiteY3" fmla="*/ 6796136 h 6796136"/>
              <a:gd name="connsiteX4" fmla="*/ 12852729 w 12852729"/>
              <a:gd name="connsiteY4" fmla="*/ 6796136 h 6796136"/>
              <a:gd name="connsiteX5" fmla="*/ 12852729 w 12852729"/>
              <a:gd name="connsiteY5" fmla="*/ 0 h 6796136"/>
              <a:gd name="connsiteX6" fmla="*/ 5936738 w 12852729"/>
              <a:gd name="connsiteY6" fmla="*/ 1589536 h 6796136"/>
              <a:gd name="connsiteX0" fmla="*/ 5936738 w 12852729"/>
              <a:gd name="connsiteY0" fmla="*/ 1589536 h 6796136"/>
              <a:gd name="connsiteX1" fmla="*/ 4794272 w 12852729"/>
              <a:gd name="connsiteY1" fmla="*/ 1040203 h 6796136"/>
              <a:gd name="connsiteX2" fmla="*/ 0 w 12852729"/>
              <a:gd name="connsiteY2" fmla="*/ 1715160 h 6796136"/>
              <a:gd name="connsiteX3" fmla="*/ 0 w 12852729"/>
              <a:gd name="connsiteY3" fmla="*/ 6796136 h 6796136"/>
              <a:gd name="connsiteX4" fmla="*/ 12852729 w 12852729"/>
              <a:gd name="connsiteY4" fmla="*/ 6796136 h 6796136"/>
              <a:gd name="connsiteX5" fmla="*/ 12852729 w 12852729"/>
              <a:gd name="connsiteY5" fmla="*/ 0 h 6796136"/>
              <a:gd name="connsiteX6" fmla="*/ 5936738 w 12852729"/>
              <a:gd name="connsiteY6" fmla="*/ 1589536 h 6796136"/>
              <a:gd name="connsiteX0" fmla="*/ 12852729 w 12852729"/>
              <a:gd name="connsiteY0" fmla="*/ 0 h 6796136"/>
              <a:gd name="connsiteX1" fmla="*/ 4794272 w 12852729"/>
              <a:gd name="connsiteY1" fmla="*/ 1040203 h 6796136"/>
              <a:gd name="connsiteX2" fmla="*/ 0 w 12852729"/>
              <a:gd name="connsiteY2" fmla="*/ 1715160 h 6796136"/>
              <a:gd name="connsiteX3" fmla="*/ 0 w 12852729"/>
              <a:gd name="connsiteY3" fmla="*/ 6796136 h 6796136"/>
              <a:gd name="connsiteX4" fmla="*/ 12852729 w 12852729"/>
              <a:gd name="connsiteY4" fmla="*/ 6796136 h 6796136"/>
              <a:gd name="connsiteX5" fmla="*/ 12852729 w 12852729"/>
              <a:gd name="connsiteY5" fmla="*/ 0 h 6796136"/>
              <a:gd name="connsiteX0" fmla="*/ 12852729 w 12852729"/>
              <a:gd name="connsiteY0" fmla="*/ 0 h 6796136"/>
              <a:gd name="connsiteX1" fmla="*/ 0 w 12852729"/>
              <a:gd name="connsiteY1" fmla="*/ 1715160 h 6796136"/>
              <a:gd name="connsiteX2" fmla="*/ 0 w 12852729"/>
              <a:gd name="connsiteY2" fmla="*/ 6796136 h 6796136"/>
              <a:gd name="connsiteX3" fmla="*/ 12852729 w 12852729"/>
              <a:gd name="connsiteY3" fmla="*/ 6796136 h 6796136"/>
              <a:gd name="connsiteX4" fmla="*/ 12852729 w 12852729"/>
              <a:gd name="connsiteY4" fmla="*/ 0 h 6796136"/>
              <a:gd name="connsiteX0" fmla="*/ 12879506 w 12879506"/>
              <a:gd name="connsiteY0" fmla="*/ 0 h 6796136"/>
              <a:gd name="connsiteX1" fmla="*/ 0 w 12879506"/>
              <a:gd name="connsiteY1" fmla="*/ 1814344 h 6796136"/>
              <a:gd name="connsiteX2" fmla="*/ 26777 w 12879506"/>
              <a:gd name="connsiteY2" fmla="*/ 6796136 h 6796136"/>
              <a:gd name="connsiteX3" fmla="*/ 12879506 w 12879506"/>
              <a:gd name="connsiteY3" fmla="*/ 6796136 h 6796136"/>
              <a:gd name="connsiteX4" fmla="*/ 12879506 w 12879506"/>
              <a:gd name="connsiteY4" fmla="*/ 0 h 6796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9506" h="6796136">
                <a:moveTo>
                  <a:pt x="12879506" y="0"/>
                </a:moveTo>
                <a:lnTo>
                  <a:pt x="0" y="1814344"/>
                </a:lnTo>
                <a:lnTo>
                  <a:pt x="26777" y="6796136"/>
                </a:lnTo>
                <a:lnTo>
                  <a:pt x="12879506" y="6796136"/>
                </a:lnTo>
                <a:lnTo>
                  <a:pt x="12879506" y="0"/>
                </a:lnTo>
                <a:close/>
              </a:path>
            </a:pathLst>
          </a:custGeom>
          <a:gradFill rotWithShape="1">
            <a:gsLst>
              <a:gs pos="60000">
                <a:schemeClr val="bg1"/>
              </a:gs>
              <a:gs pos="100000">
                <a:schemeClr val="accent5"/>
              </a:gs>
            </a:gsLst>
            <a:lin ang="540000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hasCustomPrompt="1"/>
          </p:nvPr>
        </p:nvSpPr>
        <p:spPr>
          <a:xfrm>
            <a:off x="3733800" y="3657600"/>
            <a:ext cx="5105400" cy="685800"/>
          </a:xfrm>
        </p:spPr>
        <p:txBody>
          <a:bodyPr>
            <a:noAutofit/>
          </a:bodyPr>
          <a:lstStyle>
            <a:lvl1pPr>
              <a:defRPr sz="3600" b="1">
                <a:solidFill>
                  <a:srgbClr val="002060"/>
                </a:solidFill>
                <a:latin typeface="Calibri" pitchFamily="34" charset="0"/>
              </a:defRPr>
            </a:lvl1pPr>
          </a:lstStyle>
          <a:p>
            <a:r>
              <a:rPr lang="en-US" dirty="0" smtClean="0"/>
              <a:t>Title of the Presentation</a:t>
            </a:r>
            <a:endParaRPr lang="en-US" dirty="0"/>
          </a:p>
        </p:txBody>
      </p:sp>
      <p:sp>
        <p:nvSpPr>
          <p:cNvPr id="3" name="Subtitle 2"/>
          <p:cNvSpPr>
            <a:spLocks noGrp="1"/>
          </p:cNvSpPr>
          <p:nvPr>
            <p:ph type="subTitle" idx="1" hasCustomPrompt="1"/>
          </p:nvPr>
        </p:nvSpPr>
        <p:spPr>
          <a:xfrm>
            <a:off x="3733800" y="4419600"/>
            <a:ext cx="5105400" cy="457200"/>
          </a:xfrm>
        </p:spPr>
        <p:txBody>
          <a:bodyPr>
            <a:normAutofit/>
          </a:bodyPr>
          <a:lstStyle>
            <a:lvl1pPr marL="0" indent="0" algn="l">
              <a:spcBef>
                <a:spcPts val="0"/>
              </a:spcBef>
              <a:buNone/>
              <a:defRPr sz="2000" cap="all" baseline="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the presentation</a:t>
            </a:r>
            <a:endParaRPr lang="en-US" dirty="0"/>
          </a:p>
        </p:txBody>
      </p:sp>
      <p:grpSp>
        <p:nvGrpSpPr>
          <p:cNvPr id="31" name="Group 30"/>
          <p:cNvGrpSpPr/>
          <p:nvPr userDrawn="1"/>
        </p:nvGrpSpPr>
        <p:grpSpPr>
          <a:xfrm>
            <a:off x="1" y="2120564"/>
            <a:ext cx="9144001" cy="1613272"/>
            <a:chOff x="1" y="2120564"/>
            <a:chExt cx="9144001" cy="1613272"/>
          </a:xfrm>
        </p:grpSpPr>
        <p:sp>
          <p:nvSpPr>
            <p:cNvPr id="5" name="Freeform 3"/>
            <p:cNvSpPr>
              <a:spLocks/>
            </p:cNvSpPr>
            <p:nvPr/>
          </p:nvSpPr>
          <p:spPr bwMode="auto">
            <a:xfrm>
              <a:off x="5813136" y="2279899"/>
              <a:ext cx="3330864" cy="362594"/>
            </a:xfrm>
            <a:custGeom>
              <a:avLst/>
              <a:gdLst>
                <a:gd name="T0" fmla="*/ 3678370 w 3678370"/>
                <a:gd name="T1" fmla="*/ 41438 h 385687"/>
                <a:gd name="T2" fmla="*/ 3678370 w 3678370"/>
                <a:gd name="T3" fmla="*/ 0 h 385687"/>
                <a:gd name="T4" fmla="*/ 701249 w 3678370"/>
                <a:gd name="T5" fmla="*/ 283687 h 385687"/>
                <a:gd name="T6" fmla="*/ 0 w 3678370"/>
                <a:gd name="T7" fmla="*/ 385687 h 385687"/>
                <a:gd name="T8" fmla="*/ 3678370 w 3678370"/>
                <a:gd name="T9" fmla="*/ 41438 h 385687"/>
              </a:gdLst>
              <a:ahLst/>
              <a:cxnLst>
                <a:cxn ang="0">
                  <a:pos x="T0" y="T1"/>
                </a:cxn>
                <a:cxn ang="0">
                  <a:pos x="T2" y="T3"/>
                </a:cxn>
                <a:cxn ang="0">
                  <a:pos x="T4" y="T5"/>
                </a:cxn>
                <a:cxn ang="0">
                  <a:pos x="T6" y="T7"/>
                </a:cxn>
                <a:cxn ang="0">
                  <a:pos x="T8" y="T9"/>
                </a:cxn>
              </a:cxnLst>
              <a:rect l="0" t="0" r="r" b="b"/>
              <a:pathLst>
                <a:path w="3678370" h="385687">
                  <a:moveTo>
                    <a:pt x="3678370" y="41438"/>
                  </a:moveTo>
                  <a:lnTo>
                    <a:pt x="3678370" y="0"/>
                  </a:lnTo>
                  <a:lnTo>
                    <a:pt x="701249" y="283687"/>
                  </a:lnTo>
                  <a:lnTo>
                    <a:pt x="0" y="385687"/>
                  </a:lnTo>
                  <a:lnTo>
                    <a:pt x="3678370" y="41438"/>
                  </a:lnTo>
                  <a:close/>
                </a:path>
              </a:pathLst>
            </a:custGeom>
            <a:solidFill>
              <a:schemeClr val="bg1"/>
            </a:solidFill>
            <a:ln>
              <a:solidFill>
                <a:schemeClr val="bg1"/>
              </a:solidFill>
            </a:ln>
            <a:effectLst/>
            <a:extLst/>
          </p:spPr>
          <p:txBody>
            <a:bodyPr vert="horz" wrap="square" lIns="91440" tIns="45720" rIns="91440" bIns="45720" numCol="1" anchor="t" anchorCtr="0" compatLnSpc="1">
              <a:prstTxWarp prst="textNoShape">
                <a:avLst/>
              </a:prstTxWarp>
            </a:bodyPr>
            <a:lstStyle/>
            <a:p>
              <a:endParaRPr lang="en-US"/>
            </a:p>
          </p:txBody>
        </p:sp>
        <p:sp>
          <p:nvSpPr>
            <p:cNvPr id="6" name="Freeform 4"/>
            <p:cNvSpPr>
              <a:spLocks/>
            </p:cNvSpPr>
            <p:nvPr userDrawn="1"/>
          </p:nvSpPr>
          <p:spPr bwMode="auto">
            <a:xfrm>
              <a:off x="1" y="2394307"/>
              <a:ext cx="9144000" cy="1216631"/>
            </a:xfrm>
            <a:custGeom>
              <a:avLst/>
              <a:gdLst>
                <a:gd name="T0" fmla="*/ 2811371 w 10097986"/>
                <a:gd name="T1" fmla="*/ 809624 h 1294123"/>
                <a:gd name="T2" fmla="*/ 0 w 10097986"/>
                <a:gd name="T3" fmla="*/ 1227186 h 1294123"/>
                <a:gd name="T4" fmla="*/ 0 w 10097986"/>
                <a:gd name="T5" fmla="*/ 1294123 h 1294123"/>
                <a:gd name="T6" fmla="*/ 1619247 w 10097986"/>
                <a:gd name="T7" fmla="*/ 1048686 h 1294123"/>
                <a:gd name="T8" fmla="*/ 2671121 w 10097986"/>
                <a:gd name="T9" fmla="*/ 892498 h 1294123"/>
                <a:gd name="T10" fmla="*/ 2671121 w 10097986"/>
                <a:gd name="T11" fmla="*/ 889311 h 1294123"/>
                <a:gd name="T12" fmla="*/ 2690246 w 10097986"/>
                <a:gd name="T13" fmla="*/ 889311 h 1294123"/>
                <a:gd name="T14" fmla="*/ 2728496 w 10097986"/>
                <a:gd name="T15" fmla="*/ 882936 h 1294123"/>
                <a:gd name="T16" fmla="*/ 2731683 w 10097986"/>
                <a:gd name="T17" fmla="*/ 882936 h 1294123"/>
                <a:gd name="T18" fmla="*/ 3786744 w 10097986"/>
                <a:gd name="T19" fmla="*/ 764999 h 1294123"/>
                <a:gd name="T20" fmla="*/ 10097986 w 10097986"/>
                <a:gd name="T21" fmla="*/ 38250 h 1294123"/>
                <a:gd name="T22" fmla="*/ 10097986 w 10097986"/>
                <a:gd name="T23" fmla="*/ 0 h 1294123"/>
                <a:gd name="T24" fmla="*/ 2811371 w 10097986"/>
                <a:gd name="T25" fmla="*/ 809624 h 1294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7986" h="1294123">
                  <a:moveTo>
                    <a:pt x="2811371" y="809624"/>
                  </a:moveTo>
                  <a:lnTo>
                    <a:pt x="0" y="1227186"/>
                  </a:lnTo>
                  <a:lnTo>
                    <a:pt x="0" y="1294123"/>
                  </a:lnTo>
                  <a:lnTo>
                    <a:pt x="1619247" y="1048686"/>
                  </a:lnTo>
                  <a:lnTo>
                    <a:pt x="2671121" y="892498"/>
                  </a:lnTo>
                  <a:lnTo>
                    <a:pt x="2671121" y="889311"/>
                  </a:lnTo>
                  <a:lnTo>
                    <a:pt x="2690246" y="889311"/>
                  </a:lnTo>
                  <a:lnTo>
                    <a:pt x="2728496" y="882936"/>
                  </a:lnTo>
                  <a:lnTo>
                    <a:pt x="2731683" y="882936"/>
                  </a:lnTo>
                  <a:lnTo>
                    <a:pt x="3786744" y="764999"/>
                  </a:lnTo>
                  <a:lnTo>
                    <a:pt x="10097986" y="38250"/>
                  </a:lnTo>
                  <a:lnTo>
                    <a:pt x="10097986" y="0"/>
                  </a:lnTo>
                  <a:lnTo>
                    <a:pt x="2811371" y="809624"/>
                  </a:lnTo>
                  <a:close/>
                </a:path>
              </a:pathLst>
            </a:custGeom>
            <a:solidFill>
              <a:schemeClr val="bg1"/>
            </a:solidFill>
            <a:ln>
              <a:solidFill>
                <a:schemeClr val="bg1"/>
              </a:solidFill>
            </a:ln>
            <a:effectLs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auto">
            <a:xfrm>
              <a:off x="2545774" y="2318856"/>
              <a:ext cx="6598227" cy="827070"/>
            </a:xfrm>
            <a:custGeom>
              <a:avLst/>
              <a:gdLst>
                <a:gd name="T0" fmla="*/ 0 w 7286615"/>
                <a:gd name="T1" fmla="*/ 879749 h 879749"/>
                <a:gd name="T2" fmla="*/ 7286615 w 7286615"/>
                <a:gd name="T3" fmla="*/ 70125 h 879749"/>
                <a:gd name="T4" fmla="*/ 7286615 w 7286615"/>
                <a:gd name="T5" fmla="*/ 0 h 879749"/>
                <a:gd name="T6" fmla="*/ 3608245 w 7286615"/>
                <a:gd name="T7" fmla="*/ 344249 h 879749"/>
                <a:gd name="T8" fmla="*/ 0 w 7286615"/>
                <a:gd name="T9" fmla="*/ 879749 h 879749"/>
              </a:gdLst>
              <a:ahLst/>
              <a:cxnLst>
                <a:cxn ang="0">
                  <a:pos x="T0" y="T1"/>
                </a:cxn>
                <a:cxn ang="0">
                  <a:pos x="T2" y="T3"/>
                </a:cxn>
                <a:cxn ang="0">
                  <a:pos x="T4" y="T5"/>
                </a:cxn>
                <a:cxn ang="0">
                  <a:pos x="T6" y="T7"/>
                </a:cxn>
                <a:cxn ang="0">
                  <a:pos x="T8" y="T9"/>
                </a:cxn>
              </a:cxnLst>
              <a:rect l="0" t="0" r="r" b="b"/>
              <a:pathLst>
                <a:path w="7286615" h="879749">
                  <a:moveTo>
                    <a:pt x="0" y="879749"/>
                  </a:moveTo>
                  <a:lnTo>
                    <a:pt x="7286615" y="70125"/>
                  </a:lnTo>
                  <a:lnTo>
                    <a:pt x="7286615" y="0"/>
                  </a:lnTo>
                  <a:lnTo>
                    <a:pt x="3608245" y="344249"/>
                  </a:lnTo>
                  <a:lnTo>
                    <a:pt x="0" y="879749"/>
                  </a:lnTo>
                  <a:close/>
                </a:path>
              </a:pathLst>
            </a:custGeom>
            <a:solidFill>
              <a:schemeClr val="accent4"/>
            </a:solidFill>
            <a:ln w="9525">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6448138" y="2120564"/>
              <a:ext cx="2695864" cy="416531"/>
            </a:xfrm>
            <a:custGeom>
              <a:avLst/>
              <a:gdLst>
                <a:gd name="T0" fmla="*/ 2977121 w 2977121"/>
                <a:gd name="T1" fmla="*/ 0 h 443061"/>
                <a:gd name="T2" fmla="*/ 0 w 2977121"/>
                <a:gd name="T3" fmla="*/ 443061 h 443061"/>
                <a:gd name="T4" fmla="*/ 2977121 w 2977121"/>
                <a:gd name="T5" fmla="*/ 159374 h 443061"/>
                <a:gd name="T6" fmla="*/ 2977121 w 2977121"/>
                <a:gd name="T7" fmla="*/ 0 h 443061"/>
              </a:gdLst>
              <a:ahLst/>
              <a:cxnLst>
                <a:cxn ang="0">
                  <a:pos x="T0" y="T1"/>
                </a:cxn>
                <a:cxn ang="0">
                  <a:pos x="T2" y="T3"/>
                </a:cxn>
                <a:cxn ang="0">
                  <a:pos x="T4" y="T5"/>
                </a:cxn>
                <a:cxn ang="0">
                  <a:pos x="T6" y="T7"/>
                </a:cxn>
              </a:cxnLst>
              <a:rect l="0" t="0" r="r" b="b"/>
              <a:pathLst>
                <a:path w="2977121" h="443061">
                  <a:moveTo>
                    <a:pt x="2977121" y="0"/>
                  </a:moveTo>
                  <a:lnTo>
                    <a:pt x="0" y="443061"/>
                  </a:lnTo>
                  <a:lnTo>
                    <a:pt x="2977121" y="159374"/>
                  </a:lnTo>
                  <a:lnTo>
                    <a:pt x="2977121" y="0"/>
                  </a:lnTo>
                  <a:close/>
                </a:path>
              </a:pathLst>
            </a:custGeom>
            <a:solidFill>
              <a:schemeClr val="accent5">
                <a:lumMod val="90000"/>
              </a:schemeClr>
            </a:solidFill>
            <a:ln w="9525">
              <a:solidFill>
                <a:schemeClr val="accent5">
                  <a:lumMod val="90000"/>
                </a:schemeClr>
              </a:solidFill>
              <a:round/>
              <a:headEnd/>
              <a:tailEnd/>
            </a:ln>
            <a:effectLst/>
            <a:extLs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7" name="Freeform 13"/>
            <p:cNvSpPr>
              <a:spLocks/>
            </p:cNvSpPr>
            <p:nvPr userDrawn="1"/>
          </p:nvSpPr>
          <p:spPr bwMode="auto">
            <a:xfrm>
              <a:off x="2" y="2430302"/>
              <a:ext cx="9144000" cy="1303534"/>
            </a:xfrm>
            <a:custGeom>
              <a:avLst/>
              <a:gdLst>
                <a:gd name="T0" fmla="*/ 2731683 w 10097986"/>
                <a:gd name="T1" fmla="*/ 844686 h 1386560"/>
                <a:gd name="T2" fmla="*/ 2728496 w 10097986"/>
                <a:gd name="T3" fmla="*/ 844686 h 1386560"/>
                <a:gd name="T4" fmla="*/ 2690246 w 10097986"/>
                <a:gd name="T5" fmla="*/ 851061 h 1386560"/>
                <a:gd name="T6" fmla="*/ 2671121 w 10097986"/>
                <a:gd name="T7" fmla="*/ 851061 h 1386560"/>
                <a:gd name="T8" fmla="*/ 2671121 w 10097986"/>
                <a:gd name="T9" fmla="*/ 854248 h 1386560"/>
                <a:gd name="T10" fmla="*/ 1619247 w 10097986"/>
                <a:gd name="T11" fmla="*/ 1010436 h 1386560"/>
                <a:gd name="T12" fmla="*/ 0 w 10097986"/>
                <a:gd name="T13" fmla="*/ 1255873 h 1386560"/>
                <a:gd name="T14" fmla="*/ 0 w 10097986"/>
                <a:gd name="T15" fmla="*/ 1386560 h 1386560"/>
                <a:gd name="T16" fmla="*/ 2674308 w 10097986"/>
                <a:gd name="T17" fmla="*/ 1048686 h 1386560"/>
                <a:gd name="T18" fmla="*/ 2674308 w 10097986"/>
                <a:gd name="T19" fmla="*/ 1051873 h 1386560"/>
                <a:gd name="T20" fmla="*/ 2773121 w 10097986"/>
                <a:gd name="T21" fmla="*/ 1035936 h 1386560"/>
                <a:gd name="T22" fmla="*/ 2776308 w 10097986"/>
                <a:gd name="T23" fmla="*/ 1035936 h 1386560"/>
                <a:gd name="T24" fmla="*/ 2776308 w 10097986"/>
                <a:gd name="T25" fmla="*/ 1035936 h 1386560"/>
                <a:gd name="T26" fmla="*/ 10097986 w 10097986"/>
                <a:gd name="T27" fmla="*/ 47812 h 1386560"/>
                <a:gd name="T28" fmla="*/ 10097986 w 10097986"/>
                <a:gd name="T29" fmla="*/ 0 h 1386560"/>
                <a:gd name="T30" fmla="*/ 3786744 w 10097986"/>
                <a:gd name="T31" fmla="*/ 726749 h 1386560"/>
                <a:gd name="T32" fmla="*/ 2731683 w 10097986"/>
                <a:gd name="T33" fmla="*/ 844686 h 1386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97986" h="1386560">
                  <a:moveTo>
                    <a:pt x="2731683" y="844686"/>
                  </a:moveTo>
                  <a:lnTo>
                    <a:pt x="2728496" y="844686"/>
                  </a:lnTo>
                  <a:lnTo>
                    <a:pt x="2690246" y="851061"/>
                  </a:lnTo>
                  <a:lnTo>
                    <a:pt x="2671121" y="851061"/>
                  </a:lnTo>
                  <a:lnTo>
                    <a:pt x="2671121" y="854248"/>
                  </a:lnTo>
                  <a:lnTo>
                    <a:pt x="1619247" y="1010436"/>
                  </a:lnTo>
                  <a:lnTo>
                    <a:pt x="0" y="1255873"/>
                  </a:lnTo>
                  <a:lnTo>
                    <a:pt x="0" y="1386560"/>
                  </a:lnTo>
                  <a:lnTo>
                    <a:pt x="2674308" y="1048686"/>
                  </a:lnTo>
                  <a:lnTo>
                    <a:pt x="2674308" y="1051873"/>
                  </a:lnTo>
                  <a:lnTo>
                    <a:pt x="2773121" y="1035936"/>
                  </a:lnTo>
                  <a:lnTo>
                    <a:pt x="2776308" y="1035936"/>
                  </a:lnTo>
                  <a:lnTo>
                    <a:pt x="2776308" y="1035936"/>
                  </a:lnTo>
                  <a:lnTo>
                    <a:pt x="10097986" y="47812"/>
                  </a:lnTo>
                  <a:lnTo>
                    <a:pt x="10097986" y="0"/>
                  </a:lnTo>
                  <a:lnTo>
                    <a:pt x="3786744" y="726749"/>
                  </a:lnTo>
                  <a:lnTo>
                    <a:pt x="2731683" y="844686"/>
                  </a:lnTo>
                  <a:close/>
                </a:path>
              </a:pathLst>
            </a:custGeom>
            <a:solidFill>
              <a:schemeClr val="accent5"/>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
        <p:nvSpPr>
          <p:cNvPr id="55" name="Rectangle 54"/>
          <p:cNvSpPr/>
          <p:nvPr userDrawn="1"/>
        </p:nvSpPr>
        <p:spPr>
          <a:xfrm flipV="1">
            <a:off x="6400800" y="6705599"/>
            <a:ext cx="2743200" cy="15239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48400" y="5650916"/>
            <a:ext cx="2729949" cy="1054683"/>
          </a:xfrm>
          <a:prstGeom prst="rect">
            <a:avLst/>
          </a:prstGeom>
        </p:spPr>
      </p:pic>
      <p:pic>
        <p:nvPicPr>
          <p:cNvPr id="29" name="Picture 28" descr="Old Man.png"/>
          <p:cNvPicPr>
            <a:picLocks noChangeAspect="1"/>
          </p:cNvPicPr>
          <p:nvPr userDrawn="1"/>
        </p:nvPicPr>
        <p:blipFill>
          <a:blip r:embed="rId5" cstate="email"/>
          <a:srcRect/>
          <a:stretch>
            <a:fillRect/>
          </a:stretch>
        </p:blipFill>
        <p:spPr>
          <a:xfrm>
            <a:off x="0" y="2388276"/>
            <a:ext cx="2667000" cy="4469724"/>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Text and Photo">
    <p:spTree>
      <p:nvGrpSpPr>
        <p:cNvPr id="1" name=""/>
        <p:cNvGrpSpPr/>
        <p:nvPr/>
      </p:nvGrpSpPr>
      <p:grpSpPr>
        <a:xfrm>
          <a:off x="0" y="0"/>
          <a:ext cx="0" cy="0"/>
          <a:chOff x="0" y="0"/>
          <a:chExt cx="0" cy="0"/>
        </a:xfrm>
      </p:grpSpPr>
      <p:sp>
        <p:nvSpPr>
          <p:cNvPr id="83" name="Freeform 37"/>
          <p:cNvSpPr>
            <a:spLocks/>
          </p:cNvSpPr>
          <p:nvPr userDrawn="1"/>
        </p:nvSpPr>
        <p:spPr bwMode="auto">
          <a:xfrm>
            <a:off x="-1" y="901489"/>
            <a:ext cx="9144001" cy="5952883"/>
          </a:xfrm>
          <a:custGeom>
            <a:avLst/>
            <a:gdLst>
              <a:gd name="T0" fmla="*/ 0 w 15525926"/>
              <a:gd name="T1" fmla="*/ 2165892 h 3494601"/>
              <a:gd name="T2" fmla="*/ 0 w 15525926"/>
              <a:gd name="T3" fmla="*/ 3494601 h 3494601"/>
              <a:gd name="T4" fmla="*/ 15525926 w 15525926"/>
              <a:gd name="T5" fmla="*/ 3494601 h 3494601"/>
              <a:gd name="T6" fmla="*/ 15525926 w 15525926"/>
              <a:gd name="T7" fmla="*/ 82450 h 3494601"/>
              <a:gd name="T8" fmla="*/ 91963 w 15525926"/>
              <a:gd name="T9" fmla="*/ 2219801 h 3494601"/>
              <a:gd name="T10" fmla="*/ 7762963 w 15525926"/>
              <a:gd name="T11" fmla="*/ 995739 h 3494601"/>
              <a:gd name="T12" fmla="*/ 15525926 w 15525926"/>
              <a:gd name="T13" fmla="*/ 38054 h 3494601"/>
              <a:gd name="T14" fmla="*/ 15525926 w 15525926"/>
              <a:gd name="T15" fmla="*/ 0 h 3494601"/>
              <a:gd name="T16" fmla="*/ 9243887 w 15525926"/>
              <a:gd name="T17" fmla="*/ 742048 h 3494601"/>
              <a:gd name="T18" fmla="*/ 0 w 15525926"/>
              <a:gd name="T19" fmla="*/ 2165892 h 3494601"/>
              <a:gd name="connsiteX0" fmla="*/ 0 w 15525926"/>
              <a:gd name="connsiteY0" fmla="*/ 2165892 h 10083905"/>
              <a:gd name="connsiteX1" fmla="*/ 12322 w 15525926"/>
              <a:gd name="connsiteY1" fmla="*/ 10083905 h 10083905"/>
              <a:gd name="connsiteX2" fmla="*/ 15525926 w 15525926"/>
              <a:gd name="connsiteY2" fmla="*/ 3494601 h 10083905"/>
              <a:gd name="connsiteX3" fmla="*/ 15525926 w 15525926"/>
              <a:gd name="connsiteY3" fmla="*/ 82450 h 10083905"/>
              <a:gd name="connsiteX4" fmla="*/ 91963 w 15525926"/>
              <a:gd name="connsiteY4" fmla="*/ 2219801 h 10083905"/>
              <a:gd name="connsiteX5" fmla="*/ 7762963 w 15525926"/>
              <a:gd name="connsiteY5" fmla="*/ 995739 h 10083905"/>
              <a:gd name="connsiteX6" fmla="*/ 15525926 w 15525926"/>
              <a:gd name="connsiteY6" fmla="*/ 38054 h 10083905"/>
              <a:gd name="connsiteX7" fmla="*/ 15525926 w 15525926"/>
              <a:gd name="connsiteY7" fmla="*/ 0 h 10083905"/>
              <a:gd name="connsiteX8" fmla="*/ 9243887 w 15525926"/>
              <a:gd name="connsiteY8" fmla="*/ 742048 h 10083905"/>
              <a:gd name="connsiteX9" fmla="*/ 0 w 15525926"/>
              <a:gd name="connsiteY9" fmla="*/ 2165892 h 10083905"/>
              <a:gd name="connsiteX0" fmla="*/ 0 w 15525926"/>
              <a:gd name="connsiteY0" fmla="*/ 2165892 h 10083907"/>
              <a:gd name="connsiteX1" fmla="*/ 12322 w 15525926"/>
              <a:gd name="connsiteY1" fmla="*/ 10083905 h 10083907"/>
              <a:gd name="connsiteX2" fmla="*/ 15525926 w 15525926"/>
              <a:gd name="connsiteY2" fmla="*/ 10083907 h 10083907"/>
              <a:gd name="connsiteX3" fmla="*/ 15525926 w 15525926"/>
              <a:gd name="connsiteY3" fmla="*/ 82450 h 10083907"/>
              <a:gd name="connsiteX4" fmla="*/ 91963 w 15525926"/>
              <a:gd name="connsiteY4" fmla="*/ 2219801 h 10083907"/>
              <a:gd name="connsiteX5" fmla="*/ 7762963 w 15525926"/>
              <a:gd name="connsiteY5" fmla="*/ 995739 h 10083907"/>
              <a:gd name="connsiteX6" fmla="*/ 15525926 w 15525926"/>
              <a:gd name="connsiteY6" fmla="*/ 38054 h 10083907"/>
              <a:gd name="connsiteX7" fmla="*/ 15525926 w 15525926"/>
              <a:gd name="connsiteY7" fmla="*/ 0 h 10083907"/>
              <a:gd name="connsiteX8" fmla="*/ 9243887 w 15525926"/>
              <a:gd name="connsiteY8" fmla="*/ 742048 h 10083907"/>
              <a:gd name="connsiteX9" fmla="*/ 0 w 15525926"/>
              <a:gd name="connsiteY9" fmla="*/ 2165892 h 100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25926" h="10083907">
                <a:moveTo>
                  <a:pt x="0" y="2165892"/>
                </a:moveTo>
                <a:cubicBezTo>
                  <a:pt x="4107" y="4805230"/>
                  <a:pt x="8215" y="7444567"/>
                  <a:pt x="12322" y="10083905"/>
                </a:cubicBezTo>
                <a:lnTo>
                  <a:pt x="15525926" y="10083907"/>
                </a:lnTo>
                <a:lnTo>
                  <a:pt x="15525926" y="82450"/>
                </a:lnTo>
                <a:lnTo>
                  <a:pt x="91963" y="2219801"/>
                </a:lnTo>
                <a:lnTo>
                  <a:pt x="7762963" y="995739"/>
                </a:lnTo>
                <a:lnTo>
                  <a:pt x="15525926" y="38054"/>
                </a:lnTo>
                <a:lnTo>
                  <a:pt x="15525926" y="0"/>
                </a:lnTo>
                <a:lnTo>
                  <a:pt x="9243887" y="742048"/>
                </a:lnTo>
                <a:lnTo>
                  <a:pt x="0" y="2165892"/>
                </a:lnTo>
                <a:close/>
              </a:path>
            </a:pathLst>
          </a:custGeom>
          <a:gradFill>
            <a:gsLst>
              <a:gs pos="60000">
                <a:schemeClr val="bg1"/>
              </a:gs>
              <a:gs pos="100000">
                <a:schemeClr val="accent5"/>
              </a:gs>
            </a:gsLst>
            <a:lin ang="5400000" scaled="1"/>
          </a:gradFill>
          <a:ln>
            <a:solidFill>
              <a:schemeClr val="bg2"/>
            </a:solidFill>
          </a:ln>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hasCustomPrompt="1"/>
          </p:nvPr>
        </p:nvSpPr>
        <p:spPr>
          <a:xfrm>
            <a:off x="457200" y="228600"/>
            <a:ext cx="8229600" cy="685800"/>
          </a:xfrm>
        </p:spPr>
        <p:txBody>
          <a:bodyPr>
            <a:normAutofit/>
          </a:bodyPr>
          <a:lstStyle>
            <a:lvl1pPr>
              <a:defRPr sz="3600" b="1">
                <a:solidFill>
                  <a:schemeClr val="bg2"/>
                </a:solidFill>
                <a:latin typeface="Calibri" pitchFamily="34" charset="0"/>
              </a:defRPr>
            </a:lvl1pPr>
          </a:lstStyle>
          <a:p>
            <a:r>
              <a:rPr lang="en-US" dirty="0" smtClean="0"/>
              <a:t>Content Page with Text and Photo</a:t>
            </a:r>
            <a:endParaRPr lang="en-US" dirty="0"/>
          </a:p>
        </p:txBody>
      </p:sp>
      <p:sp>
        <p:nvSpPr>
          <p:cNvPr id="3" name="Content Placeholder 2"/>
          <p:cNvSpPr>
            <a:spLocks noGrp="1"/>
          </p:cNvSpPr>
          <p:nvPr>
            <p:ph sz="half" idx="1"/>
          </p:nvPr>
        </p:nvSpPr>
        <p:spPr>
          <a:xfrm>
            <a:off x="914400" y="2181636"/>
            <a:ext cx="4114800" cy="4165641"/>
          </a:xfrm>
        </p:spPr>
        <p:txBody>
          <a:bodyPr>
            <a:normAutofit/>
          </a:bodyPr>
          <a:lstStyle>
            <a:lvl1pPr marL="0" indent="0">
              <a:lnSpc>
                <a:spcPct val="120000"/>
              </a:lnSpc>
              <a:spcBef>
                <a:spcPts val="0"/>
              </a:spcBef>
              <a:buFontTx/>
              <a:buNone/>
              <a:defRPr sz="2000">
                <a:solidFill>
                  <a:schemeClr val="tx2"/>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8" name="Picture Placeholder 2"/>
          <p:cNvSpPr>
            <a:spLocks noGrp="1"/>
          </p:cNvSpPr>
          <p:nvPr>
            <p:ph type="pic" idx="10"/>
          </p:nvPr>
        </p:nvSpPr>
        <p:spPr>
          <a:xfrm>
            <a:off x="5552057" y="2181638"/>
            <a:ext cx="3200400" cy="3619216"/>
          </a:xfrm>
        </p:spPr>
        <p:txBody>
          <a:bodyPr>
            <a:normAutofit/>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Subtitle 2"/>
          <p:cNvSpPr>
            <a:spLocks noGrp="1"/>
          </p:cNvSpPr>
          <p:nvPr>
            <p:ph type="subTitle" idx="11" hasCustomPrompt="1"/>
          </p:nvPr>
        </p:nvSpPr>
        <p:spPr>
          <a:xfrm>
            <a:off x="457200" y="914400"/>
            <a:ext cx="8229600" cy="457200"/>
          </a:xfrm>
        </p:spPr>
        <p:txBody>
          <a:bodyPr>
            <a:normAutofit/>
          </a:bodyPr>
          <a:lstStyle>
            <a:lvl1pPr marL="0" indent="0" algn="l">
              <a:buNone/>
              <a:defRPr sz="2000" cap="all" baseline="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page with text and photo</a:t>
            </a:r>
            <a:endParaRPr lang="en-US" dirty="0"/>
          </a:p>
        </p:txBody>
      </p:sp>
      <p:grpSp>
        <p:nvGrpSpPr>
          <p:cNvPr id="96" name="Group 95"/>
          <p:cNvGrpSpPr/>
          <p:nvPr userDrawn="1"/>
        </p:nvGrpSpPr>
        <p:grpSpPr>
          <a:xfrm>
            <a:off x="-1" y="780253"/>
            <a:ext cx="9144001" cy="1433148"/>
            <a:chOff x="-1" y="787510"/>
            <a:chExt cx="9144001" cy="1433148"/>
          </a:xfrm>
        </p:grpSpPr>
        <p:sp>
          <p:nvSpPr>
            <p:cNvPr id="85" name="Freeform 39"/>
            <p:cNvSpPr>
              <a:spLocks/>
            </p:cNvSpPr>
            <p:nvPr userDrawn="1"/>
          </p:nvSpPr>
          <p:spPr bwMode="auto">
            <a:xfrm>
              <a:off x="-1" y="1764742"/>
              <a:ext cx="2170206" cy="405467"/>
            </a:xfrm>
            <a:custGeom>
              <a:avLst/>
              <a:gdLst>
                <a:gd name="T0" fmla="*/ 1306511 w 3684870"/>
                <a:gd name="T1" fmla="*/ 332970 h 688138"/>
                <a:gd name="T2" fmla="*/ 2831832 w 3684870"/>
                <a:gd name="T3" fmla="*/ 130017 h 688138"/>
                <a:gd name="T4" fmla="*/ 0 w 3684870"/>
                <a:gd name="T5" fmla="*/ 618373 h 688138"/>
                <a:gd name="T6" fmla="*/ 0 w 3684870"/>
                <a:gd name="T7" fmla="*/ 688138 h 688138"/>
                <a:gd name="T8" fmla="*/ 3684870 w 3684870"/>
                <a:gd name="T9" fmla="*/ 0 h 688138"/>
                <a:gd name="T10" fmla="*/ 1306511 w 3684870"/>
                <a:gd name="T11" fmla="*/ 332970 h 688138"/>
                <a:gd name="connsiteX0" fmla="*/ 3684870 w 3684870"/>
                <a:gd name="connsiteY0" fmla="*/ 0 h 688138"/>
                <a:gd name="connsiteX1" fmla="*/ 2831832 w 3684870"/>
                <a:gd name="connsiteY1" fmla="*/ 130017 h 688138"/>
                <a:gd name="connsiteX2" fmla="*/ 0 w 3684870"/>
                <a:gd name="connsiteY2" fmla="*/ 618373 h 688138"/>
                <a:gd name="connsiteX3" fmla="*/ 0 w 3684870"/>
                <a:gd name="connsiteY3" fmla="*/ 688138 h 688138"/>
                <a:gd name="connsiteX4" fmla="*/ 3684870 w 3684870"/>
                <a:gd name="connsiteY4" fmla="*/ 0 h 68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870" h="688138">
                  <a:moveTo>
                    <a:pt x="3684870" y="0"/>
                  </a:moveTo>
                  <a:lnTo>
                    <a:pt x="2831832" y="130017"/>
                  </a:lnTo>
                  <a:lnTo>
                    <a:pt x="0" y="618373"/>
                  </a:lnTo>
                  <a:lnTo>
                    <a:pt x="0" y="688138"/>
                  </a:lnTo>
                  <a:lnTo>
                    <a:pt x="3684870" y="0"/>
                  </a:lnTo>
                  <a:close/>
                </a:path>
              </a:pathLst>
            </a:custGeom>
            <a:solidFill>
              <a:schemeClr val="bg1"/>
            </a:solidFill>
            <a:ln>
              <a:solidFill>
                <a:schemeClr val="bg1"/>
              </a:solidFill>
            </a:ln>
            <a:effectLst/>
          </p:spPr>
          <p:txBody>
            <a:bodyPr vert="horz" wrap="square" lIns="91440" tIns="45720" rIns="91440" bIns="45720" numCol="1" anchor="t" anchorCtr="0" compatLnSpc="1">
              <a:prstTxWarp prst="textNoShape">
                <a:avLst/>
              </a:prstTxWarp>
            </a:bodyPr>
            <a:lstStyle/>
            <a:p>
              <a:endParaRPr lang="en-US"/>
            </a:p>
          </p:txBody>
        </p:sp>
        <p:sp>
          <p:nvSpPr>
            <p:cNvPr id="87" name="Freeform 41"/>
            <p:cNvSpPr>
              <a:spLocks/>
            </p:cNvSpPr>
            <p:nvPr/>
          </p:nvSpPr>
          <p:spPr bwMode="auto">
            <a:xfrm>
              <a:off x="3244102" y="1095814"/>
              <a:ext cx="3696074" cy="517578"/>
            </a:xfrm>
            <a:custGeom>
              <a:avLst/>
              <a:gdLst>
                <a:gd name="T0" fmla="*/ 6275696 w 6275696"/>
                <a:gd name="T1" fmla="*/ 0 h 878407"/>
                <a:gd name="T2" fmla="*/ 6228128 w 6275696"/>
                <a:gd name="T3" fmla="*/ 6343 h 878407"/>
                <a:gd name="T4" fmla="*/ 4293730 w 6275696"/>
                <a:gd name="T5" fmla="*/ 275890 h 878407"/>
                <a:gd name="T6" fmla="*/ 0 w 6275696"/>
                <a:gd name="T7" fmla="*/ 878407 h 878407"/>
                <a:gd name="T8" fmla="*/ 85621 w 6275696"/>
                <a:gd name="T9" fmla="*/ 865723 h 878407"/>
                <a:gd name="T10" fmla="*/ 6275696 w 6275696"/>
                <a:gd name="T11" fmla="*/ 0 h 878407"/>
              </a:gdLst>
              <a:ahLst/>
              <a:cxnLst>
                <a:cxn ang="0">
                  <a:pos x="T0" y="T1"/>
                </a:cxn>
                <a:cxn ang="0">
                  <a:pos x="T2" y="T3"/>
                </a:cxn>
                <a:cxn ang="0">
                  <a:pos x="T4" y="T5"/>
                </a:cxn>
                <a:cxn ang="0">
                  <a:pos x="T6" y="T7"/>
                </a:cxn>
                <a:cxn ang="0">
                  <a:pos x="T8" y="T9"/>
                </a:cxn>
                <a:cxn ang="0">
                  <a:pos x="T10" y="T11"/>
                </a:cxn>
              </a:cxnLst>
              <a:rect l="0" t="0" r="r" b="b"/>
              <a:pathLst>
                <a:path w="6275696" h="878407">
                  <a:moveTo>
                    <a:pt x="6275696" y="0"/>
                  </a:moveTo>
                  <a:lnTo>
                    <a:pt x="6228128" y="6343"/>
                  </a:lnTo>
                  <a:lnTo>
                    <a:pt x="4293730" y="275890"/>
                  </a:lnTo>
                  <a:lnTo>
                    <a:pt x="0" y="878407"/>
                  </a:lnTo>
                  <a:lnTo>
                    <a:pt x="85621" y="865723"/>
                  </a:lnTo>
                  <a:lnTo>
                    <a:pt x="6275696" y="0"/>
                  </a:lnTo>
                  <a:close/>
                </a:path>
              </a:pathLst>
            </a:custGeom>
            <a:solidFill>
              <a:srgbClr val="6D91AD"/>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8" name="Freeform 42"/>
            <p:cNvSpPr>
              <a:spLocks/>
            </p:cNvSpPr>
            <p:nvPr userDrawn="1"/>
          </p:nvSpPr>
          <p:spPr bwMode="auto">
            <a:xfrm>
              <a:off x="3294529" y="871593"/>
              <a:ext cx="5849471" cy="734325"/>
            </a:xfrm>
            <a:custGeom>
              <a:avLst/>
              <a:gdLst>
                <a:gd name="T0" fmla="*/ 0 w 9932026"/>
                <a:gd name="T1" fmla="*/ 1246260 h 1246260"/>
                <a:gd name="T2" fmla="*/ 3649987 w 9932026"/>
                <a:gd name="T3" fmla="*/ 811813 h 1246260"/>
                <a:gd name="T4" fmla="*/ 9932026 w 9932026"/>
                <a:gd name="T5" fmla="*/ 69765 h 1246260"/>
                <a:gd name="T6" fmla="*/ 9932026 w 9932026"/>
                <a:gd name="T7" fmla="*/ 0 h 1246260"/>
                <a:gd name="T8" fmla="*/ 6190075 w 9932026"/>
                <a:gd name="T9" fmla="*/ 380537 h 1246260"/>
                <a:gd name="T10" fmla="*/ 0 w 9932026"/>
                <a:gd name="T11" fmla="*/ 1246260 h 1246260"/>
              </a:gdLst>
              <a:ahLst/>
              <a:cxnLst>
                <a:cxn ang="0">
                  <a:pos x="T0" y="T1"/>
                </a:cxn>
                <a:cxn ang="0">
                  <a:pos x="T2" y="T3"/>
                </a:cxn>
                <a:cxn ang="0">
                  <a:pos x="T4" y="T5"/>
                </a:cxn>
                <a:cxn ang="0">
                  <a:pos x="T6" y="T7"/>
                </a:cxn>
                <a:cxn ang="0">
                  <a:pos x="T8" y="T9"/>
                </a:cxn>
                <a:cxn ang="0">
                  <a:pos x="T10" y="T11"/>
                </a:cxn>
              </a:cxnLst>
              <a:rect l="0" t="0" r="r" b="b"/>
              <a:pathLst>
                <a:path w="9932026" h="1246260">
                  <a:moveTo>
                    <a:pt x="0" y="1246260"/>
                  </a:moveTo>
                  <a:lnTo>
                    <a:pt x="3649987" y="811813"/>
                  </a:lnTo>
                  <a:lnTo>
                    <a:pt x="9932026" y="69765"/>
                  </a:lnTo>
                  <a:lnTo>
                    <a:pt x="9932026" y="0"/>
                  </a:lnTo>
                  <a:lnTo>
                    <a:pt x="6190075" y="380537"/>
                  </a:lnTo>
                  <a:lnTo>
                    <a:pt x="0" y="1246260"/>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90" name="Freeform 44"/>
            <p:cNvSpPr>
              <a:spLocks/>
            </p:cNvSpPr>
            <p:nvPr userDrawn="1"/>
          </p:nvSpPr>
          <p:spPr bwMode="auto">
            <a:xfrm>
              <a:off x="7522882" y="787510"/>
              <a:ext cx="1621118" cy="226089"/>
            </a:xfrm>
            <a:custGeom>
              <a:avLst/>
              <a:gdLst>
                <a:gd name="T0" fmla="*/ 0 w 2752554"/>
                <a:gd name="T1" fmla="*/ 383708 h 383708"/>
                <a:gd name="T2" fmla="*/ 2752554 w 2752554"/>
                <a:gd name="T3" fmla="*/ 104647 h 383708"/>
                <a:gd name="T4" fmla="*/ 2752554 w 2752554"/>
                <a:gd name="T5" fmla="*/ 0 h 383708"/>
                <a:gd name="T6" fmla="*/ 0 w 2752554"/>
                <a:gd name="T7" fmla="*/ 383708 h 383708"/>
              </a:gdLst>
              <a:ahLst/>
              <a:cxnLst>
                <a:cxn ang="0">
                  <a:pos x="T0" y="T1"/>
                </a:cxn>
                <a:cxn ang="0">
                  <a:pos x="T2" y="T3"/>
                </a:cxn>
                <a:cxn ang="0">
                  <a:pos x="T4" y="T5"/>
                </a:cxn>
                <a:cxn ang="0">
                  <a:pos x="T6" y="T7"/>
                </a:cxn>
              </a:cxnLst>
              <a:rect l="0" t="0" r="r" b="b"/>
              <a:pathLst>
                <a:path w="2752554" h="383708">
                  <a:moveTo>
                    <a:pt x="0" y="383708"/>
                  </a:moveTo>
                  <a:lnTo>
                    <a:pt x="2752554" y="104647"/>
                  </a:lnTo>
                  <a:lnTo>
                    <a:pt x="2752554" y="0"/>
                  </a:lnTo>
                  <a:lnTo>
                    <a:pt x="0" y="383708"/>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91" name="Freeform 45"/>
            <p:cNvSpPr>
              <a:spLocks/>
            </p:cNvSpPr>
            <p:nvPr/>
          </p:nvSpPr>
          <p:spPr bwMode="auto">
            <a:xfrm>
              <a:off x="54161" y="935122"/>
              <a:ext cx="9089839" cy="1285536"/>
            </a:xfrm>
            <a:custGeom>
              <a:avLst/>
              <a:gdLst>
                <a:gd name="T0" fmla="*/ 0 w 15433963"/>
                <a:gd name="T1" fmla="*/ 2181747 h 2181747"/>
                <a:gd name="T2" fmla="*/ 15433963 w 15433963"/>
                <a:gd name="T3" fmla="*/ 44396 h 2181747"/>
                <a:gd name="T4" fmla="*/ 15433963 w 15433963"/>
                <a:gd name="T5" fmla="*/ 0 h 2181747"/>
                <a:gd name="T6" fmla="*/ 7671000 w 15433963"/>
                <a:gd name="T7" fmla="*/ 957685 h 2181747"/>
                <a:gd name="T8" fmla="*/ 0 w 15433963"/>
                <a:gd name="T9" fmla="*/ 2181747 h 2181747"/>
              </a:gdLst>
              <a:ahLst/>
              <a:cxnLst>
                <a:cxn ang="0">
                  <a:pos x="T0" y="T1"/>
                </a:cxn>
                <a:cxn ang="0">
                  <a:pos x="T2" y="T3"/>
                </a:cxn>
                <a:cxn ang="0">
                  <a:pos x="T4" y="T5"/>
                </a:cxn>
                <a:cxn ang="0">
                  <a:pos x="T6" y="T7"/>
                </a:cxn>
                <a:cxn ang="0">
                  <a:pos x="T8" y="T9"/>
                </a:cxn>
              </a:cxnLst>
              <a:rect l="0" t="0" r="r" b="b"/>
              <a:pathLst>
                <a:path w="15433963" h="2181747">
                  <a:moveTo>
                    <a:pt x="0" y="2181747"/>
                  </a:moveTo>
                  <a:lnTo>
                    <a:pt x="15433963" y="44396"/>
                  </a:lnTo>
                  <a:lnTo>
                    <a:pt x="15433963" y="0"/>
                  </a:lnTo>
                  <a:lnTo>
                    <a:pt x="7671000" y="957685"/>
                  </a:lnTo>
                  <a:lnTo>
                    <a:pt x="0" y="2181747"/>
                  </a:lnTo>
                  <a:close/>
                </a:path>
              </a:pathLst>
            </a:custGeom>
            <a:solidFill>
              <a:schemeClr val="accent5"/>
            </a:solidFill>
            <a:ln>
              <a:solidFill>
                <a:schemeClr val="accent5"/>
              </a:solidFill>
            </a:ln>
            <a:effectLst/>
          </p:spPr>
          <p:txBody>
            <a:bodyPr vert="horz" wrap="square" lIns="91440" tIns="45720" rIns="91440" bIns="45720" numCol="1" anchor="t" anchorCtr="0" compatLnSpc="1">
              <a:prstTxWarp prst="textNoShape">
                <a:avLst/>
              </a:prstTxWarp>
            </a:bodyPr>
            <a:lstStyle/>
            <a:p>
              <a:endParaRPr lang="en-US"/>
            </a:p>
          </p:txBody>
        </p:sp>
        <p:sp>
          <p:nvSpPr>
            <p:cNvPr id="95" name="Freeform 49"/>
            <p:cNvSpPr>
              <a:spLocks/>
            </p:cNvSpPr>
            <p:nvPr/>
          </p:nvSpPr>
          <p:spPr bwMode="auto">
            <a:xfrm>
              <a:off x="-1" y="1349932"/>
              <a:ext cx="5444191" cy="838962"/>
            </a:xfrm>
            <a:custGeom>
              <a:avLst/>
              <a:gdLst>
                <a:gd name="T0" fmla="*/ 5593900 w 9243887"/>
                <a:gd name="T1" fmla="*/ 434447 h 1423844"/>
                <a:gd name="T2" fmla="*/ 3684870 w 9243887"/>
                <a:gd name="T3" fmla="*/ 703994 h 1423844"/>
                <a:gd name="T4" fmla="*/ 0 w 9243887"/>
                <a:gd name="T5" fmla="*/ 1392132 h 1423844"/>
                <a:gd name="T6" fmla="*/ 0 w 9243887"/>
                <a:gd name="T7" fmla="*/ 1423844 h 1423844"/>
                <a:gd name="T8" fmla="*/ 9243887 w 9243887"/>
                <a:gd name="T9" fmla="*/ 0 h 1423844"/>
                <a:gd name="T10" fmla="*/ 5593900 w 9243887"/>
                <a:gd name="T11" fmla="*/ 434447 h 1423844"/>
              </a:gdLst>
              <a:ahLst/>
              <a:cxnLst>
                <a:cxn ang="0">
                  <a:pos x="T0" y="T1"/>
                </a:cxn>
                <a:cxn ang="0">
                  <a:pos x="T2" y="T3"/>
                </a:cxn>
                <a:cxn ang="0">
                  <a:pos x="T4" y="T5"/>
                </a:cxn>
                <a:cxn ang="0">
                  <a:pos x="T6" y="T7"/>
                </a:cxn>
                <a:cxn ang="0">
                  <a:pos x="T8" y="T9"/>
                </a:cxn>
                <a:cxn ang="0">
                  <a:pos x="T10" y="T11"/>
                </a:cxn>
              </a:cxnLst>
              <a:rect l="0" t="0" r="r" b="b"/>
              <a:pathLst>
                <a:path w="9243887" h="1423844">
                  <a:moveTo>
                    <a:pt x="5593900" y="434447"/>
                  </a:moveTo>
                  <a:lnTo>
                    <a:pt x="3684870" y="703994"/>
                  </a:lnTo>
                  <a:lnTo>
                    <a:pt x="0" y="1392132"/>
                  </a:lnTo>
                  <a:lnTo>
                    <a:pt x="0" y="1423844"/>
                  </a:lnTo>
                  <a:lnTo>
                    <a:pt x="9243887" y="0"/>
                  </a:lnTo>
                  <a:lnTo>
                    <a:pt x="5593900" y="434447"/>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86" name="Freeform 40"/>
            <p:cNvSpPr>
              <a:spLocks/>
            </p:cNvSpPr>
            <p:nvPr/>
          </p:nvSpPr>
          <p:spPr bwMode="auto">
            <a:xfrm>
              <a:off x="6940176" y="849170"/>
              <a:ext cx="2203824" cy="246644"/>
            </a:xfrm>
            <a:custGeom>
              <a:avLst/>
              <a:gdLst>
                <a:gd name="T0" fmla="*/ 0 w 3741951"/>
                <a:gd name="T1" fmla="*/ 418591 h 418591"/>
                <a:gd name="T2" fmla="*/ 3741951 w 3741951"/>
                <a:gd name="T3" fmla="*/ 38054 h 418591"/>
                <a:gd name="T4" fmla="*/ 3741951 w 3741951"/>
                <a:gd name="T5" fmla="*/ 0 h 418591"/>
                <a:gd name="T6" fmla="*/ 989397 w 3741951"/>
                <a:gd name="T7" fmla="*/ 279061 h 418591"/>
                <a:gd name="T8" fmla="*/ 0 w 3741951"/>
                <a:gd name="T9" fmla="*/ 418591 h 418591"/>
              </a:gdLst>
              <a:ahLst/>
              <a:cxnLst>
                <a:cxn ang="0">
                  <a:pos x="T0" y="T1"/>
                </a:cxn>
                <a:cxn ang="0">
                  <a:pos x="T2" y="T3"/>
                </a:cxn>
                <a:cxn ang="0">
                  <a:pos x="T4" y="T5"/>
                </a:cxn>
                <a:cxn ang="0">
                  <a:pos x="T6" y="T7"/>
                </a:cxn>
                <a:cxn ang="0">
                  <a:pos x="T8" y="T9"/>
                </a:cxn>
              </a:cxnLst>
              <a:rect l="0" t="0" r="r" b="b"/>
              <a:pathLst>
                <a:path w="3741951" h="418591">
                  <a:moveTo>
                    <a:pt x="0" y="418591"/>
                  </a:moveTo>
                  <a:lnTo>
                    <a:pt x="3741951" y="38054"/>
                  </a:lnTo>
                  <a:lnTo>
                    <a:pt x="3741951" y="0"/>
                  </a:lnTo>
                  <a:lnTo>
                    <a:pt x="989397" y="279061"/>
                  </a:lnTo>
                  <a:lnTo>
                    <a:pt x="0" y="418591"/>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p>
          </p:txBody>
        </p:sp>
      </p:grpSp>
      <p:sp>
        <p:nvSpPr>
          <p:cNvPr id="107" name="Rectangle 106"/>
          <p:cNvSpPr/>
          <p:nvPr userDrawn="1"/>
        </p:nvSpPr>
        <p:spPr>
          <a:xfrm>
            <a:off x="7045216" y="6781800"/>
            <a:ext cx="2098784" cy="762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4200" y="5915867"/>
            <a:ext cx="2044149" cy="7897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Text and Table">
    <p:spTree>
      <p:nvGrpSpPr>
        <p:cNvPr id="1" name=""/>
        <p:cNvGrpSpPr/>
        <p:nvPr/>
      </p:nvGrpSpPr>
      <p:grpSpPr>
        <a:xfrm>
          <a:off x="0" y="0"/>
          <a:ext cx="0" cy="0"/>
          <a:chOff x="0" y="0"/>
          <a:chExt cx="0" cy="0"/>
        </a:xfrm>
      </p:grpSpPr>
      <p:sp>
        <p:nvSpPr>
          <p:cNvPr id="34" name="Freeform 37"/>
          <p:cNvSpPr>
            <a:spLocks/>
          </p:cNvSpPr>
          <p:nvPr userDrawn="1"/>
        </p:nvSpPr>
        <p:spPr bwMode="auto">
          <a:xfrm>
            <a:off x="-1" y="905117"/>
            <a:ext cx="9144001" cy="5952883"/>
          </a:xfrm>
          <a:custGeom>
            <a:avLst/>
            <a:gdLst>
              <a:gd name="T0" fmla="*/ 0 w 15525926"/>
              <a:gd name="T1" fmla="*/ 2165892 h 3494601"/>
              <a:gd name="T2" fmla="*/ 0 w 15525926"/>
              <a:gd name="T3" fmla="*/ 3494601 h 3494601"/>
              <a:gd name="T4" fmla="*/ 15525926 w 15525926"/>
              <a:gd name="T5" fmla="*/ 3494601 h 3494601"/>
              <a:gd name="T6" fmla="*/ 15525926 w 15525926"/>
              <a:gd name="T7" fmla="*/ 82450 h 3494601"/>
              <a:gd name="T8" fmla="*/ 91963 w 15525926"/>
              <a:gd name="T9" fmla="*/ 2219801 h 3494601"/>
              <a:gd name="T10" fmla="*/ 7762963 w 15525926"/>
              <a:gd name="T11" fmla="*/ 995739 h 3494601"/>
              <a:gd name="T12" fmla="*/ 15525926 w 15525926"/>
              <a:gd name="T13" fmla="*/ 38054 h 3494601"/>
              <a:gd name="T14" fmla="*/ 15525926 w 15525926"/>
              <a:gd name="T15" fmla="*/ 0 h 3494601"/>
              <a:gd name="T16" fmla="*/ 9243887 w 15525926"/>
              <a:gd name="T17" fmla="*/ 742048 h 3494601"/>
              <a:gd name="T18" fmla="*/ 0 w 15525926"/>
              <a:gd name="T19" fmla="*/ 2165892 h 3494601"/>
              <a:gd name="connsiteX0" fmla="*/ 0 w 15525926"/>
              <a:gd name="connsiteY0" fmla="*/ 2165892 h 10083905"/>
              <a:gd name="connsiteX1" fmla="*/ 12322 w 15525926"/>
              <a:gd name="connsiteY1" fmla="*/ 10083905 h 10083905"/>
              <a:gd name="connsiteX2" fmla="*/ 15525926 w 15525926"/>
              <a:gd name="connsiteY2" fmla="*/ 3494601 h 10083905"/>
              <a:gd name="connsiteX3" fmla="*/ 15525926 w 15525926"/>
              <a:gd name="connsiteY3" fmla="*/ 82450 h 10083905"/>
              <a:gd name="connsiteX4" fmla="*/ 91963 w 15525926"/>
              <a:gd name="connsiteY4" fmla="*/ 2219801 h 10083905"/>
              <a:gd name="connsiteX5" fmla="*/ 7762963 w 15525926"/>
              <a:gd name="connsiteY5" fmla="*/ 995739 h 10083905"/>
              <a:gd name="connsiteX6" fmla="*/ 15525926 w 15525926"/>
              <a:gd name="connsiteY6" fmla="*/ 38054 h 10083905"/>
              <a:gd name="connsiteX7" fmla="*/ 15525926 w 15525926"/>
              <a:gd name="connsiteY7" fmla="*/ 0 h 10083905"/>
              <a:gd name="connsiteX8" fmla="*/ 9243887 w 15525926"/>
              <a:gd name="connsiteY8" fmla="*/ 742048 h 10083905"/>
              <a:gd name="connsiteX9" fmla="*/ 0 w 15525926"/>
              <a:gd name="connsiteY9" fmla="*/ 2165892 h 10083905"/>
              <a:gd name="connsiteX0" fmla="*/ 0 w 15525926"/>
              <a:gd name="connsiteY0" fmla="*/ 2165892 h 10083907"/>
              <a:gd name="connsiteX1" fmla="*/ 12322 w 15525926"/>
              <a:gd name="connsiteY1" fmla="*/ 10083905 h 10083907"/>
              <a:gd name="connsiteX2" fmla="*/ 15525926 w 15525926"/>
              <a:gd name="connsiteY2" fmla="*/ 10083907 h 10083907"/>
              <a:gd name="connsiteX3" fmla="*/ 15525926 w 15525926"/>
              <a:gd name="connsiteY3" fmla="*/ 82450 h 10083907"/>
              <a:gd name="connsiteX4" fmla="*/ 91963 w 15525926"/>
              <a:gd name="connsiteY4" fmla="*/ 2219801 h 10083907"/>
              <a:gd name="connsiteX5" fmla="*/ 7762963 w 15525926"/>
              <a:gd name="connsiteY5" fmla="*/ 995739 h 10083907"/>
              <a:gd name="connsiteX6" fmla="*/ 15525926 w 15525926"/>
              <a:gd name="connsiteY6" fmla="*/ 38054 h 10083907"/>
              <a:gd name="connsiteX7" fmla="*/ 15525926 w 15525926"/>
              <a:gd name="connsiteY7" fmla="*/ 0 h 10083907"/>
              <a:gd name="connsiteX8" fmla="*/ 9243887 w 15525926"/>
              <a:gd name="connsiteY8" fmla="*/ 742048 h 10083907"/>
              <a:gd name="connsiteX9" fmla="*/ 0 w 15525926"/>
              <a:gd name="connsiteY9" fmla="*/ 2165892 h 100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25926" h="10083907">
                <a:moveTo>
                  <a:pt x="0" y="2165892"/>
                </a:moveTo>
                <a:cubicBezTo>
                  <a:pt x="4107" y="4805230"/>
                  <a:pt x="8215" y="7444567"/>
                  <a:pt x="12322" y="10083905"/>
                </a:cubicBezTo>
                <a:lnTo>
                  <a:pt x="15525926" y="10083907"/>
                </a:lnTo>
                <a:lnTo>
                  <a:pt x="15525926" y="82450"/>
                </a:lnTo>
                <a:lnTo>
                  <a:pt x="91963" y="2219801"/>
                </a:lnTo>
                <a:lnTo>
                  <a:pt x="7762963" y="995739"/>
                </a:lnTo>
                <a:lnTo>
                  <a:pt x="15525926" y="38054"/>
                </a:lnTo>
                <a:lnTo>
                  <a:pt x="15525926" y="0"/>
                </a:lnTo>
                <a:lnTo>
                  <a:pt x="9243887" y="742048"/>
                </a:lnTo>
                <a:lnTo>
                  <a:pt x="0" y="2165892"/>
                </a:lnTo>
                <a:close/>
              </a:path>
            </a:pathLst>
          </a:custGeom>
          <a:solidFill>
            <a:schemeClr val="bg1"/>
          </a:solidFill>
          <a:ln>
            <a:solidFill>
              <a:schemeClr val="bg2"/>
            </a:solidFill>
          </a:ln>
          <a:effectLst/>
        </p:spPr>
        <p:txBody>
          <a:bodyPr vert="horz" wrap="square" lIns="91440" tIns="45720" rIns="91440" bIns="45720" numCol="1" anchor="t" anchorCtr="0" compatLnSpc="1">
            <a:prstTxWarp prst="textNoShape">
              <a:avLst/>
            </a:prstTxWarp>
          </a:bodyPr>
          <a:lstStyle/>
          <a:p>
            <a:endParaRPr lang="en-US"/>
          </a:p>
        </p:txBody>
      </p:sp>
      <p:grpSp>
        <p:nvGrpSpPr>
          <p:cNvPr id="44" name="Group 43"/>
          <p:cNvGrpSpPr/>
          <p:nvPr userDrawn="1"/>
        </p:nvGrpSpPr>
        <p:grpSpPr>
          <a:xfrm>
            <a:off x="-1" y="780253"/>
            <a:ext cx="9144001" cy="1433148"/>
            <a:chOff x="-1" y="787510"/>
            <a:chExt cx="9144001" cy="1433148"/>
          </a:xfrm>
        </p:grpSpPr>
        <p:sp>
          <p:nvSpPr>
            <p:cNvPr id="45" name="Freeform 39"/>
            <p:cNvSpPr>
              <a:spLocks/>
            </p:cNvSpPr>
            <p:nvPr userDrawn="1"/>
          </p:nvSpPr>
          <p:spPr bwMode="auto">
            <a:xfrm>
              <a:off x="-1" y="1764742"/>
              <a:ext cx="2170206" cy="405467"/>
            </a:xfrm>
            <a:custGeom>
              <a:avLst/>
              <a:gdLst>
                <a:gd name="T0" fmla="*/ 1306511 w 3684870"/>
                <a:gd name="T1" fmla="*/ 332970 h 688138"/>
                <a:gd name="T2" fmla="*/ 2831832 w 3684870"/>
                <a:gd name="T3" fmla="*/ 130017 h 688138"/>
                <a:gd name="T4" fmla="*/ 0 w 3684870"/>
                <a:gd name="T5" fmla="*/ 618373 h 688138"/>
                <a:gd name="T6" fmla="*/ 0 w 3684870"/>
                <a:gd name="T7" fmla="*/ 688138 h 688138"/>
                <a:gd name="T8" fmla="*/ 3684870 w 3684870"/>
                <a:gd name="T9" fmla="*/ 0 h 688138"/>
                <a:gd name="T10" fmla="*/ 1306511 w 3684870"/>
                <a:gd name="T11" fmla="*/ 332970 h 688138"/>
                <a:gd name="connsiteX0" fmla="*/ 3684870 w 3684870"/>
                <a:gd name="connsiteY0" fmla="*/ 0 h 688138"/>
                <a:gd name="connsiteX1" fmla="*/ 2831832 w 3684870"/>
                <a:gd name="connsiteY1" fmla="*/ 130017 h 688138"/>
                <a:gd name="connsiteX2" fmla="*/ 0 w 3684870"/>
                <a:gd name="connsiteY2" fmla="*/ 618373 h 688138"/>
                <a:gd name="connsiteX3" fmla="*/ 0 w 3684870"/>
                <a:gd name="connsiteY3" fmla="*/ 688138 h 688138"/>
                <a:gd name="connsiteX4" fmla="*/ 3684870 w 3684870"/>
                <a:gd name="connsiteY4" fmla="*/ 0 h 68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870" h="688138">
                  <a:moveTo>
                    <a:pt x="3684870" y="0"/>
                  </a:moveTo>
                  <a:lnTo>
                    <a:pt x="2831832" y="130017"/>
                  </a:lnTo>
                  <a:lnTo>
                    <a:pt x="0" y="618373"/>
                  </a:lnTo>
                  <a:lnTo>
                    <a:pt x="0" y="688138"/>
                  </a:lnTo>
                  <a:lnTo>
                    <a:pt x="3684870" y="0"/>
                  </a:lnTo>
                  <a:close/>
                </a:path>
              </a:pathLst>
            </a:custGeom>
            <a:solidFill>
              <a:schemeClr val="bg1"/>
            </a:solidFill>
            <a:ln>
              <a:solidFill>
                <a:schemeClr val="bg1"/>
              </a:solidFill>
            </a:ln>
            <a:effec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p:cNvSpPr>
            <p:nvPr/>
          </p:nvSpPr>
          <p:spPr bwMode="auto">
            <a:xfrm>
              <a:off x="3244102" y="1095814"/>
              <a:ext cx="3696074" cy="517578"/>
            </a:xfrm>
            <a:custGeom>
              <a:avLst/>
              <a:gdLst>
                <a:gd name="T0" fmla="*/ 6275696 w 6275696"/>
                <a:gd name="T1" fmla="*/ 0 h 878407"/>
                <a:gd name="T2" fmla="*/ 6228128 w 6275696"/>
                <a:gd name="T3" fmla="*/ 6343 h 878407"/>
                <a:gd name="T4" fmla="*/ 4293730 w 6275696"/>
                <a:gd name="T5" fmla="*/ 275890 h 878407"/>
                <a:gd name="T6" fmla="*/ 0 w 6275696"/>
                <a:gd name="T7" fmla="*/ 878407 h 878407"/>
                <a:gd name="T8" fmla="*/ 85621 w 6275696"/>
                <a:gd name="T9" fmla="*/ 865723 h 878407"/>
                <a:gd name="T10" fmla="*/ 6275696 w 6275696"/>
                <a:gd name="T11" fmla="*/ 0 h 878407"/>
              </a:gdLst>
              <a:ahLst/>
              <a:cxnLst>
                <a:cxn ang="0">
                  <a:pos x="T0" y="T1"/>
                </a:cxn>
                <a:cxn ang="0">
                  <a:pos x="T2" y="T3"/>
                </a:cxn>
                <a:cxn ang="0">
                  <a:pos x="T4" y="T5"/>
                </a:cxn>
                <a:cxn ang="0">
                  <a:pos x="T6" y="T7"/>
                </a:cxn>
                <a:cxn ang="0">
                  <a:pos x="T8" y="T9"/>
                </a:cxn>
                <a:cxn ang="0">
                  <a:pos x="T10" y="T11"/>
                </a:cxn>
              </a:cxnLst>
              <a:rect l="0" t="0" r="r" b="b"/>
              <a:pathLst>
                <a:path w="6275696" h="878407">
                  <a:moveTo>
                    <a:pt x="6275696" y="0"/>
                  </a:moveTo>
                  <a:lnTo>
                    <a:pt x="6228128" y="6343"/>
                  </a:lnTo>
                  <a:lnTo>
                    <a:pt x="4293730" y="275890"/>
                  </a:lnTo>
                  <a:lnTo>
                    <a:pt x="0" y="878407"/>
                  </a:lnTo>
                  <a:lnTo>
                    <a:pt x="85621" y="865723"/>
                  </a:lnTo>
                  <a:lnTo>
                    <a:pt x="6275696" y="0"/>
                  </a:lnTo>
                  <a:close/>
                </a:path>
              </a:pathLst>
            </a:custGeom>
            <a:solidFill>
              <a:srgbClr val="6D91AD"/>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47" name="Freeform 42"/>
            <p:cNvSpPr>
              <a:spLocks/>
            </p:cNvSpPr>
            <p:nvPr userDrawn="1"/>
          </p:nvSpPr>
          <p:spPr bwMode="auto">
            <a:xfrm>
              <a:off x="3294529" y="871593"/>
              <a:ext cx="5849471" cy="734325"/>
            </a:xfrm>
            <a:custGeom>
              <a:avLst/>
              <a:gdLst>
                <a:gd name="T0" fmla="*/ 0 w 9932026"/>
                <a:gd name="T1" fmla="*/ 1246260 h 1246260"/>
                <a:gd name="T2" fmla="*/ 3649987 w 9932026"/>
                <a:gd name="T3" fmla="*/ 811813 h 1246260"/>
                <a:gd name="T4" fmla="*/ 9932026 w 9932026"/>
                <a:gd name="T5" fmla="*/ 69765 h 1246260"/>
                <a:gd name="T6" fmla="*/ 9932026 w 9932026"/>
                <a:gd name="T7" fmla="*/ 0 h 1246260"/>
                <a:gd name="T8" fmla="*/ 6190075 w 9932026"/>
                <a:gd name="T9" fmla="*/ 380537 h 1246260"/>
                <a:gd name="T10" fmla="*/ 0 w 9932026"/>
                <a:gd name="T11" fmla="*/ 1246260 h 1246260"/>
              </a:gdLst>
              <a:ahLst/>
              <a:cxnLst>
                <a:cxn ang="0">
                  <a:pos x="T0" y="T1"/>
                </a:cxn>
                <a:cxn ang="0">
                  <a:pos x="T2" y="T3"/>
                </a:cxn>
                <a:cxn ang="0">
                  <a:pos x="T4" y="T5"/>
                </a:cxn>
                <a:cxn ang="0">
                  <a:pos x="T6" y="T7"/>
                </a:cxn>
                <a:cxn ang="0">
                  <a:pos x="T8" y="T9"/>
                </a:cxn>
                <a:cxn ang="0">
                  <a:pos x="T10" y="T11"/>
                </a:cxn>
              </a:cxnLst>
              <a:rect l="0" t="0" r="r" b="b"/>
              <a:pathLst>
                <a:path w="9932026" h="1246260">
                  <a:moveTo>
                    <a:pt x="0" y="1246260"/>
                  </a:moveTo>
                  <a:lnTo>
                    <a:pt x="3649987" y="811813"/>
                  </a:lnTo>
                  <a:lnTo>
                    <a:pt x="9932026" y="69765"/>
                  </a:lnTo>
                  <a:lnTo>
                    <a:pt x="9932026" y="0"/>
                  </a:lnTo>
                  <a:lnTo>
                    <a:pt x="6190075" y="380537"/>
                  </a:lnTo>
                  <a:lnTo>
                    <a:pt x="0" y="1246260"/>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userDrawn="1"/>
          </p:nvSpPr>
          <p:spPr bwMode="auto">
            <a:xfrm>
              <a:off x="7522882" y="787510"/>
              <a:ext cx="1621118" cy="226089"/>
            </a:xfrm>
            <a:custGeom>
              <a:avLst/>
              <a:gdLst>
                <a:gd name="T0" fmla="*/ 0 w 2752554"/>
                <a:gd name="T1" fmla="*/ 383708 h 383708"/>
                <a:gd name="T2" fmla="*/ 2752554 w 2752554"/>
                <a:gd name="T3" fmla="*/ 104647 h 383708"/>
                <a:gd name="T4" fmla="*/ 2752554 w 2752554"/>
                <a:gd name="T5" fmla="*/ 0 h 383708"/>
                <a:gd name="T6" fmla="*/ 0 w 2752554"/>
                <a:gd name="T7" fmla="*/ 383708 h 383708"/>
              </a:gdLst>
              <a:ahLst/>
              <a:cxnLst>
                <a:cxn ang="0">
                  <a:pos x="T0" y="T1"/>
                </a:cxn>
                <a:cxn ang="0">
                  <a:pos x="T2" y="T3"/>
                </a:cxn>
                <a:cxn ang="0">
                  <a:pos x="T4" y="T5"/>
                </a:cxn>
                <a:cxn ang="0">
                  <a:pos x="T6" y="T7"/>
                </a:cxn>
              </a:cxnLst>
              <a:rect l="0" t="0" r="r" b="b"/>
              <a:pathLst>
                <a:path w="2752554" h="383708">
                  <a:moveTo>
                    <a:pt x="0" y="383708"/>
                  </a:moveTo>
                  <a:lnTo>
                    <a:pt x="2752554" y="104647"/>
                  </a:lnTo>
                  <a:lnTo>
                    <a:pt x="2752554" y="0"/>
                  </a:lnTo>
                  <a:lnTo>
                    <a:pt x="0" y="383708"/>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49" name="Freeform 45"/>
            <p:cNvSpPr>
              <a:spLocks/>
            </p:cNvSpPr>
            <p:nvPr/>
          </p:nvSpPr>
          <p:spPr bwMode="auto">
            <a:xfrm>
              <a:off x="54161" y="935122"/>
              <a:ext cx="9089839" cy="1285536"/>
            </a:xfrm>
            <a:custGeom>
              <a:avLst/>
              <a:gdLst>
                <a:gd name="T0" fmla="*/ 0 w 15433963"/>
                <a:gd name="T1" fmla="*/ 2181747 h 2181747"/>
                <a:gd name="T2" fmla="*/ 15433963 w 15433963"/>
                <a:gd name="T3" fmla="*/ 44396 h 2181747"/>
                <a:gd name="T4" fmla="*/ 15433963 w 15433963"/>
                <a:gd name="T5" fmla="*/ 0 h 2181747"/>
                <a:gd name="T6" fmla="*/ 7671000 w 15433963"/>
                <a:gd name="T7" fmla="*/ 957685 h 2181747"/>
                <a:gd name="T8" fmla="*/ 0 w 15433963"/>
                <a:gd name="T9" fmla="*/ 2181747 h 2181747"/>
              </a:gdLst>
              <a:ahLst/>
              <a:cxnLst>
                <a:cxn ang="0">
                  <a:pos x="T0" y="T1"/>
                </a:cxn>
                <a:cxn ang="0">
                  <a:pos x="T2" y="T3"/>
                </a:cxn>
                <a:cxn ang="0">
                  <a:pos x="T4" y="T5"/>
                </a:cxn>
                <a:cxn ang="0">
                  <a:pos x="T6" y="T7"/>
                </a:cxn>
                <a:cxn ang="0">
                  <a:pos x="T8" y="T9"/>
                </a:cxn>
              </a:cxnLst>
              <a:rect l="0" t="0" r="r" b="b"/>
              <a:pathLst>
                <a:path w="15433963" h="2181747">
                  <a:moveTo>
                    <a:pt x="0" y="2181747"/>
                  </a:moveTo>
                  <a:lnTo>
                    <a:pt x="15433963" y="44396"/>
                  </a:lnTo>
                  <a:lnTo>
                    <a:pt x="15433963" y="0"/>
                  </a:lnTo>
                  <a:lnTo>
                    <a:pt x="7671000" y="957685"/>
                  </a:lnTo>
                  <a:lnTo>
                    <a:pt x="0" y="2181747"/>
                  </a:lnTo>
                  <a:close/>
                </a:path>
              </a:pathLst>
            </a:custGeom>
            <a:solidFill>
              <a:schemeClr val="accent5"/>
            </a:solidFill>
            <a:ln>
              <a:solidFill>
                <a:schemeClr val="accent5"/>
              </a:solidFill>
            </a:ln>
            <a:effec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1" y="1349932"/>
              <a:ext cx="5444191" cy="838962"/>
            </a:xfrm>
            <a:custGeom>
              <a:avLst/>
              <a:gdLst>
                <a:gd name="T0" fmla="*/ 5593900 w 9243887"/>
                <a:gd name="T1" fmla="*/ 434447 h 1423844"/>
                <a:gd name="T2" fmla="*/ 3684870 w 9243887"/>
                <a:gd name="T3" fmla="*/ 703994 h 1423844"/>
                <a:gd name="T4" fmla="*/ 0 w 9243887"/>
                <a:gd name="T5" fmla="*/ 1392132 h 1423844"/>
                <a:gd name="T6" fmla="*/ 0 w 9243887"/>
                <a:gd name="T7" fmla="*/ 1423844 h 1423844"/>
                <a:gd name="T8" fmla="*/ 9243887 w 9243887"/>
                <a:gd name="T9" fmla="*/ 0 h 1423844"/>
                <a:gd name="T10" fmla="*/ 5593900 w 9243887"/>
                <a:gd name="T11" fmla="*/ 434447 h 1423844"/>
              </a:gdLst>
              <a:ahLst/>
              <a:cxnLst>
                <a:cxn ang="0">
                  <a:pos x="T0" y="T1"/>
                </a:cxn>
                <a:cxn ang="0">
                  <a:pos x="T2" y="T3"/>
                </a:cxn>
                <a:cxn ang="0">
                  <a:pos x="T4" y="T5"/>
                </a:cxn>
                <a:cxn ang="0">
                  <a:pos x="T6" y="T7"/>
                </a:cxn>
                <a:cxn ang="0">
                  <a:pos x="T8" y="T9"/>
                </a:cxn>
                <a:cxn ang="0">
                  <a:pos x="T10" y="T11"/>
                </a:cxn>
              </a:cxnLst>
              <a:rect l="0" t="0" r="r" b="b"/>
              <a:pathLst>
                <a:path w="9243887" h="1423844">
                  <a:moveTo>
                    <a:pt x="5593900" y="434447"/>
                  </a:moveTo>
                  <a:lnTo>
                    <a:pt x="3684870" y="703994"/>
                  </a:lnTo>
                  <a:lnTo>
                    <a:pt x="0" y="1392132"/>
                  </a:lnTo>
                  <a:lnTo>
                    <a:pt x="0" y="1423844"/>
                  </a:lnTo>
                  <a:lnTo>
                    <a:pt x="9243887" y="0"/>
                  </a:lnTo>
                  <a:lnTo>
                    <a:pt x="5593900" y="434447"/>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51" name="Freeform 40"/>
            <p:cNvSpPr>
              <a:spLocks/>
            </p:cNvSpPr>
            <p:nvPr/>
          </p:nvSpPr>
          <p:spPr bwMode="auto">
            <a:xfrm>
              <a:off x="6940176" y="849170"/>
              <a:ext cx="2203824" cy="246644"/>
            </a:xfrm>
            <a:custGeom>
              <a:avLst/>
              <a:gdLst>
                <a:gd name="T0" fmla="*/ 0 w 3741951"/>
                <a:gd name="T1" fmla="*/ 418591 h 418591"/>
                <a:gd name="T2" fmla="*/ 3741951 w 3741951"/>
                <a:gd name="T3" fmla="*/ 38054 h 418591"/>
                <a:gd name="T4" fmla="*/ 3741951 w 3741951"/>
                <a:gd name="T5" fmla="*/ 0 h 418591"/>
                <a:gd name="T6" fmla="*/ 989397 w 3741951"/>
                <a:gd name="T7" fmla="*/ 279061 h 418591"/>
                <a:gd name="T8" fmla="*/ 0 w 3741951"/>
                <a:gd name="T9" fmla="*/ 418591 h 418591"/>
              </a:gdLst>
              <a:ahLst/>
              <a:cxnLst>
                <a:cxn ang="0">
                  <a:pos x="T0" y="T1"/>
                </a:cxn>
                <a:cxn ang="0">
                  <a:pos x="T2" y="T3"/>
                </a:cxn>
                <a:cxn ang="0">
                  <a:pos x="T4" y="T5"/>
                </a:cxn>
                <a:cxn ang="0">
                  <a:pos x="T6" y="T7"/>
                </a:cxn>
                <a:cxn ang="0">
                  <a:pos x="T8" y="T9"/>
                </a:cxn>
              </a:cxnLst>
              <a:rect l="0" t="0" r="r" b="b"/>
              <a:pathLst>
                <a:path w="3741951" h="418591">
                  <a:moveTo>
                    <a:pt x="0" y="418591"/>
                  </a:moveTo>
                  <a:lnTo>
                    <a:pt x="3741951" y="38054"/>
                  </a:lnTo>
                  <a:lnTo>
                    <a:pt x="3741951" y="0"/>
                  </a:lnTo>
                  <a:lnTo>
                    <a:pt x="989397" y="279061"/>
                  </a:lnTo>
                  <a:lnTo>
                    <a:pt x="0" y="418591"/>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914400" y="2181638"/>
            <a:ext cx="7772400" cy="3996457"/>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hasCustomPrompt="1"/>
          </p:nvPr>
        </p:nvSpPr>
        <p:spPr>
          <a:xfrm>
            <a:off x="457200" y="228600"/>
            <a:ext cx="8229600" cy="685800"/>
          </a:xfrm>
        </p:spPr>
        <p:txBody>
          <a:bodyPr>
            <a:normAutofit/>
          </a:bodyPr>
          <a:lstStyle>
            <a:lvl1pPr>
              <a:defRPr sz="3600" b="1">
                <a:solidFill>
                  <a:schemeClr val="accent4"/>
                </a:solidFill>
                <a:latin typeface="Calibri" pitchFamily="34" charset="0"/>
              </a:defRPr>
            </a:lvl1pPr>
          </a:lstStyle>
          <a:p>
            <a:r>
              <a:rPr lang="en-US" dirty="0" smtClean="0"/>
              <a:t>Content Page with Text and Table</a:t>
            </a:r>
            <a:endParaRPr lang="en-US" dirty="0"/>
          </a:p>
        </p:txBody>
      </p:sp>
      <p:sp>
        <p:nvSpPr>
          <p:cNvPr id="9" name="Subtitle 2"/>
          <p:cNvSpPr>
            <a:spLocks noGrp="1"/>
          </p:cNvSpPr>
          <p:nvPr>
            <p:ph type="subTitle" idx="11" hasCustomPrompt="1"/>
          </p:nvPr>
        </p:nvSpPr>
        <p:spPr>
          <a:xfrm>
            <a:off x="457200" y="914400"/>
            <a:ext cx="8229600" cy="457200"/>
          </a:xfrm>
        </p:spPr>
        <p:txBody>
          <a:bodyPr>
            <a:normAutofit/>
          </a:bodyPr>
          <a:lstStyle>
            <a:lvl1pPr marL="0" indent="0" algn="l">
              <a:buNone/>
              <a:defRPr sz="2000" cap="all" baseline="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page with text and table</a:t>
            </a:r>
            <a:endParaRPr lang="en-US" dirty="0"/>
          </a:p>
        </p:txBody>
      </p:sp>
      <p:sp>
        <p:nvSpPr>
          <p:cNvPr id="53" name="Rectangle 52"/>
          <p:cNvSpPr/>
          <p:nvPr userDrawn="1"/>
        </p:nvSpPr>
        <p:spPr>
          <a:xfrm>
            <a:off x="7045216" y="6781800"/>
            <a:ext cx="2098784" cy="762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4200" y="5915867"/>
            <a:ext cx="2044149" cy="7897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6727825" y="6408738"/>
            <a:ext cx="1919288" cy="365125"/>
          </a:xfrm>
          <a:prstGeom prst="rect">
            <a:avLst/>
          </a:prstGeom>
        </p:spPr>
        <p:txBody>
          <a:bodyPr/>
          <a:lstStyle>
            <a:lvl1pPr>
              <a:defRPr/>
            </a:lvl1pPr>
          </a:lstStyle>
          <a:p>
            <a:pPr>
              <a:defRPr/>
            </a:pPr>
            <a:fld id="{EDF8A0A9-6416-432C-A7F9-DD014936EA63}" type="datetimeFigureOut">
              <a:rPr lang="en-US"/>
              <a:pPr>
                <a:defRPr/>
              </a:pPr>
              <a:t>10/16/2016</a:t>
            </a:fld>
            <a:endParaRPr lang="en-US"/>
          </a:p>
        </p:txBody>
      </p:sp>
      <p:sp>
        <p:nvSpPr>
          <p:cNvPr id="3" name="Footer Placeholder 21"/>
          <p:cNvSpPr>
            <a:spLocks noGrp="1"/>
          </p:cNvSpPr>
          <p:nvPr>
            <p:ph type="ftr" sz="quarter" idx="11"/>
          </p:nvPr>
        </p:nvSpPr>
        <p:spPr>
          <a:xfrm>
            <a:off x="4379913" y="6408738"/>
            <a:ext cx="2351087" cy="365125"/>
          </a:xfrm>
          <a:prstGeom prst="rect">
            <a:avLst/>
          </a:prstGeom>
        </p:spPr>
        <p:txBody>
          <a:bodyPr/>
          <a:lstStyle>
            <a:lvl1pPr>
              <a:defRPr/>
            </a:lvl1pPr>
          </a:lstStyle>
          <a:p>
            <a:pPr>
              <a:defRPr/>
            </a:pPr>
            <a:endParaRPr lang="en-US"/>
          </a:p>
        </p:txBody>
      </p:sp>
      <p:sp>
        <p:nvSpPr>
          <p:cNvPr id="4" name="Slide Number Placeholder 17"/>
          <p:cNvSpPr>
            <a:spLocks noGrp="1"/>
          </p:cNvSpPr>
          <p:nvPr>
            <p:ph type="sldNum" sz="quarter" idx="12"/>
          </p:nvPr>
        </p:nvSpPr>
        <p:spPr>
          <a:xfrm>
            <a:off x="8647113" y="6408738"/>
            <a:ext cx="366712" cy="365125"/>
          </a:xfrm>
          <a:prstGeom prst="rect">
            <a:avLst/>
          </a:prstGeom>
        </p:spPr>
        <p:txBody>
          <a:bodyPr/>
          <a:lstStyle>
            <a:lvl1pPr>
              <a:defRPr/>
            </a:lvl1pPr>
          </a:lstStyle>
          <a:p>
            <a:pPr>
              <a:defRPr/>
            </a:pPr>
            <a:fld id="{E6D934E8-29B9-4727-9AB7-BA8F2F4F84D5}" type="slidenum">
              <a:rPr lang="en-US"/>
              <a:pPr>
                <a:defRPr/>
              </a:pPr>
              <a:t>‹#›</a:t>
            </a:fld>
            <a:endParaRPr lang="en-US"/>
          </a:p>
        </p:txBody>
      </p:sp>
    </p:spTree>
    <p:extLst>
      <p:ext uri="{BB962C8B-B14F-4D97-AF65-F5344CB8AC3E}">
        <p14:creationId xmlns:p14="http://schemas.microsoft.com/office/powerpoint/2010/main" val="4765384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4" name="Freeform 37"/>
          <p:cNvSpPr>
            <a:spLocks/>
          </p:cNvSpPr>
          <p:nvPr userDrawn="1"/>
        </p:nvSpPr>
        <p:spPr bwMode="auto">
          <a:xfrm>
            <a:off x="-1" y="901489"/>
            <a:ext cx="9144001" cy="5952883"/>
          </a:xfrm>
          <a:custGeom>
            <a:avLst/>
            <a:gdLst>
              <a:gd name="T0" fmla="*/ 0 w 15525926"/>
              <a:gd name="T1" fmla="*/ 2165892 h 3494601"/>
              <a:gd name="T2" fmla="*/ 0 w 15525926"/>
              <a:gd name="T3" fmla="*/ 3494601 h 3494601"/>
              <a:gd name="T4" fmla="*/ 15525926 w 15525926"/>
              <a:gd name="T5" fmla="*/ 3494601 h 3494601"/>
              <a:gd name="T6" fmla="*/ 15525926 w 15525926"/>
              <a:gd name="T7" fmla="*/ 82450 h 3494601"/>
              <a:gd name="T8" fmla="*/ 91963 w 15525926"/>
              <a:gd name="T9" fmla="*/ 2219801 h 3494601"/>
              <a:gd name="T10" fmla="*/ 7762963 w 15525926"/>
              <a:gd name="T11" fmla="*/ 995739 h 3494601"/>
              <a:gd name="T12" fmla="*/ 15525926 w 15525926"/>
              <a:gd name="T13" fmla="*/ 38054 h 3494601"/>
              <a:gd name="T14" fmla="*/ 15525926 w 15525926"/>
              <a:gd name="T15" fmla="*/ 0 h 3494601"/>
              <a:gd name="T16" fmla="*/ 9243887 w 15525926"/>
              <a:gd name="T17" fmla="*/ 742048 h 3494601"/>
              <a:gd name="T18" fmla="*/ 0 w 15525926"/>
              <a:gd name="T19" fmla="*/ 2165892 h 3494601"/>
              <a:gd name="connsiteX0" fmla="*/ 0 w 15525926"/>
              <a:gd name="connsiteY0" fmla="*/ 2165892 h 10083905"/>
              <a:gd name="connsiteX1" fmla="*/ 12322 w 15525926"/>
              <a:gd name="connsiteY1" fmla="*/ 10083905 h 10083905"/>
              <a:gd name="connsiteX2" fmla="*/ 15525926 w 15525926"/>
              <a:gd name="connsiteY2" fmla="*/ 3494601 h 10083905"/>
              <a:gd name="connsiteX3" fmla="*/ 15525926 w 15525926"/>
              <a:gd name="connsiteY3" fmla="*/ 82450 h 10083905"/>
              <a:gd name="connsiteX4" fmla="*/ 91963 w 15525926"/>
              <a:gd name="connsiteY4" fmla="*/ 2219801 h 10083905"/>
              <a:gd name="connsiteX5" fmla="*/ 7762963 w 15525926"/>
              <a:gd name="connsiteY5" fmla="*/ 995739 h 10083905"/>
              <a:gd name="connsiteX6" fmla="*/ 15525926 w 15525926"/>
              <a:gd name="connsiteY6" fmla="*/ 38054 h 10083905"/>
              <a:gd name="connsiteX7" fmla="*/ 15525926 w 15525926"/>
              <a:gd name="connsiteY7" fmla="*/ 0 h 10083905"/>
              <a:gd name="connsiteX8" fmla="*/ 9243887 w 15525926"/>
              <a:gd name="connsiteY8" fmla="*/ 742048 h 10083905"/>
              <a:gd name="connsiteX9" fmla="*/ 0 w 15525926"/>
              <a:gd name="connsiteY9" fmla="*/ 2165892 h 10083905"/>
              <a:gd name="connsiteX0" fmla="*/ 0 w 15525926"/>
              <a:gd name="connsiteY0" fmla="*/ 2165892 h 10083907"/>
              <a:gd name="connsiteX1" fmla="*/ 12322 w 15525926"/>
              <a:gd name="connsiteY1" fmla="*/ 10083905 h 10083907"/>
              <a:gd name="connsiteX2" fmla="*/ 15525926 w 15525926"/>
              <a:gd name="connsiteY2" fmla="*/ 10083907 h 10083907"/>
              <a:gd name="connsiteX3" fmla="*/ 15525926 w 15525926"/>
              <a:gd name="connsiteY3" fmla="*/ 82450 h 10083907"/>
              <a:gd name="connsiteX4" fmla="*/ 91963 w 15525926"/>
              <a:gd name="connsiteY4" fmla="*/ 2219801 h 10083907"/>
              <a:gd name="connsiteX5" fmla="*/ 7762963 w 15525926"/>
              <a:gd name="connsiteY5" fmla="*/ 995739 h 10083907"/>
              <a:gd name="connsiteX6" fmla="*/ 15525926 w 15525926"/>
              <a:gd name="connsiteY6" fmla="*/ 38054 h 10083907"/>
              <a:gd name="connsiteX7" fmla="*/ 15525926 w 15525926"/>
              <a:gd name="connsiteY7" fmla="*/ 0 h 10083907"/>
              <a:gd name="connsiteX8" fmla="*/ 9243887 w 15525926"/>
              <a:gd name="connsiteY8" fmla="*/ 742048 h 10083907"/>
              <a:gd name="connsiteX9" fmla="*/ 0 w 15525926"/>
              <a:gd name="connsiteY9" fmla="*/ 2165892 h 100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25926" h="10083907">
                <a:moveTo>
                  <a:pt x="0" y="2165892"/>
                </a:moveTo>
                <a:cubicBezTo>
                  <a:pt x="4107" y="4805230"/>
                  <a:pt x="8215" y="7444567"/>
                  <a:pt x="12322" y="10083905"/>
                </a:cubicBezTo>
                <a:lnTo>
                  <a:pt x="15525926" y="10083907"/>
                </a:lnTo>
                <a:lnTo>
                  <a:pt x="15525926" y="82450"/>
                </a:lnTo>
                <a:lnTo>
                  <a:pt x="91963" y="2219801"/>
                </a:lnTo>
                <a:lnTo>
                  <a:pt x="7762963" y="995739"/>
                </a:lnTo>
                <a:lnTo>
                  <a:pt x="15525926" y="38054"/>
                </a:lnTo>
                <a:lnTo>
                  <a:pt x="15525926" y="0"/>
                </a:lnTo>
                <a:lnTo>
                  <a:pt x="9243887" y="742048"/>
                </a:lnTo>
                <a:lnTo>
                  <a:pt x="0" y="2165892"/>
                </a:lnTo>
                <a:close/>
              </a:path>
            </a:pathLst>
          </a:custGeom>
          <a:solidFill>
            <a:schemeClr val="bg1"/>
          </a:solidFill>
          <a:ln>
            <a:solidFill>
              <a:schemeClr val="bg2"/>
            </a:solidFill>
          </a:ln>
          <a:effectLst/>
        </p:spPr>
        <p:txBody>
          <a:bodyPr vert="horz" wrap="square" lIns="91440" tIns="45720" rIns="91440" bIns="45720" numCol="1" anchor="t" anchorCtr="0" compatLnSpc="1">
            <a:prstTxWarp prst="textNoShape">
              <a:avLst/>
            </a:prstTxWarp>
          </a:bodyPr>
          <a:lstStyle/>
          <a:p>
            <a:endParaRPr lang="en-US"/>
          </a:p>
        </p:txBody>
      </p:sp>
      <p:sp>
        <p:nvSpPr>
          <p:cNvPr id="2" name="Title Placeholder 1"/>
          <p:cNvSpPr>
            <a:spLocks noGrp="1"/>
          </p:cNvSpPr>
          <p:nvPr>
            <p:ph type="title"/>
          </p:nvPr>
        </p:nvSpPr>
        <p:spPr>
          <a:xfrm>
            <a:off x="457200" y="381000"/>
            <a:ext cx="8229600" cy="685800"/>
          </a:xfrm>
          <a:prstGeom prst="rect">
            <a:avLst/>
          </a:prstGeom>
        </p:spPr>
        <p:txBody>
          <a:bodyPr vert="horz" lIns="91440" tIns="45720" rIns="91440" bIns="45720" rtlCol="0" anchor="t">
            <a:normAutofit/>
          </a:bodyPr>
          <a:lstStyle/>
          <a:p>
            <a:r>
              <a:rPr lang="en-US" dirty="0" smtClean="0"/>
              <a:t>Content Page with Text and Photo</a:t>
            </a:r>
            <a:endParaRPr lang="en-US" dirty="0"/>
          </a:p>
        </p:txBody>
      </p:sp>
      <p:sp>
        <p:nvSpPr>
          <p:cNvPr id="3" name="Text Placeholder 2"/>
          <p:cNvSpPr>
            <a:spLocks noGrp="1"/>
          </p:cNvSpPr>
          <p:nvPr>
            <p:ph type="body" idx="1"/>
          </p:nvPr>
        </p:nvSpPr>
        <p:spPr>
          <a:xfrm>
            <a:off x="914400" y="2181637"/>
            <a:ext cx="7772400" cy="399645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Rectangle 12"/>
          <p:cNvSpPr/>
          <p:nvPr userDrawn="1"/>
        </p:nvSpPr>
        <p:spPr>
          <a:xfrm>
            <a:off x="7045216" y="6781800"/>
            <a:ext cx="2098784" cy="762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logo.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34200" y="5915867"/>
            <a:ext cx="2044149" cy="789732"/>
          </a:xfrm>
          <a:prstGeom prst="rect">
            <a:avLst/>
          </a:prstGeom>
        </p:spPr>
      </p:pic>
      <p:grpSp>
        <p:nvGrpSpPr>
          <p:cNvPr id="24" name="Group 23"/>
          <p:cNvGrpSpPr/>
          <p:nvPr userDrawn="1"/>
        </p:nvGrpSpPr>
        <p:grpSpPr>
          <a:xfrm>
            <a:off x="-1" y="780253"/>
            <a:ext cx="9144001" cy="1433148"/>
            <a:chOff x="-1" y="787510"/>
            <a:chExt cx="9144001" cy="1433148"/>
          </a:xfrm>
        </p:grpSpPr>
        <p:sp>
          <p:nvSpPr>
            <p:cNvPr id="25" name="Freeform 39"/>
            <p:cNvSpPr>
              <a:spLocks/>
            </p:cNvSpPr>
            <p:nvPr userDrawn="1"/>
          </p:nvSpPr>
          <p:spPr bwMode="auto">
            <a:xfrm>
              <a:off x="-1" y="1764742"/>
              <a:ext cx="2170206" cy="405467"/>
            </a:xfrm>
            <a:custGeom>
              <a:avLst/>
              <a:gdLst>
                <a:gd name="T0" fmla="*/ 1306511 w 3684870"/>
                <a:gd name="T1" fmla="*/ 332970 h 688138"/>
                <a:gd name="T2" fmla="*/ 2831832 w 3684870"/>
                <a:gd name="T3" fmla="*/ 130017 h 688138"/>
                <a:gd name="T4" fmla="*/ 0 w 3684870"/>
                <a:gd name="T5" fmla="*/ 618373 h 688138"/>
                <a:gd name="T6" fmla="*/ 0 w 3684870"/>
                <a:gd name="T7" fmla="*/ 688138 h 688138"/>
                <a:gd name="T8" fmla="*/ 3684870 w 3684870"/>
                <a:gd name="T9" fmla="*/ 0 h 688138"/>
                <a:gd name="T10" fmla="*/ 1306511 w 3684870"/>
                <a:gd name="T11" fmla="*/ 332970 h 688138"/>
                <a:gd name="connsiteX0" fmla="*/ 3684870 w 3684870"/>
                <a:gd name="connsiteY0" fmla="*/ 0 h 688138"/>
                <a:gd name="connsiteX1" fmla="*/ 2831832 w 3684870"/>
                <a:gd name="connsiteY1" fmla="*/ 130017 h 688138"/>
                <a:gd name="connsiteX2" fmla="*/ 0 w 3684870"/>
                <a:gd name="connsiteY2" fmla="*/ 618373 h 688138"/>
                <a:gd name="connsiteX3" fmla="*/ 0 w 3684870"/>
                <a:gd name="connsiteY3" fmla="*/ 688138 h 688138"/>
                <a:gd name="connsiteX4" fmla="*/ 3684870 w 3684870"/>
                <a:gd name="connsiteY4" fmla="*/ 0 h 68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870" h="688138">
                  <a:moveTo>
                    <a:pt x="3684870" y="0"/>
                  </a:moveTo>
                  <a:lnTo>
                    <a:pt x="2831832" y="130017"/>
                  </a:lnTo>
                  <a:lnTo>
                    <a:pt x="0" y="618373"/>
                  </a:lnTo>
                  <a:lnTo>
                    <a:pt x="0" y="688138"/>
                  </a:lnTo>
                  <a:lnTo>
                    <a:pt x="3684870" y="0"/>
                  </a:lnTo>
                  <a:close/>
                </a:path>
              </a:pathLst>
            </a:custGeom>
            <a:solidFill>
              <a:schemeClr val="bg1"/>
            </a:solidFill>
            <a:ln>
              <a:solidFill>
                <a:schemeClr val="bg1"/>
              </a:solidFill>
            </a:ln>
            <a:effectLst/>
          </p:spPr>
          <p:txBody>
            <a:bodyPr vert="horz" wrap="square" lIns="91440" tIns="45720" rIns="91440" bIns="45720" numCol="1" anchor="t" anchorCtr="0" compatLnSpc="1">
              <a:prstTxWarp prst="textNoShape">
                <a:avLst/>
              </a:prstTxWarp>
            </a:bodyPr>
            <a:lstStyle/>
            <a:p>
              <a:endParaRPr lang="en-US"/>
            </a:p>
          </p:txBody>
        </p:sp>
        <p:sp>
          <p:nvSpPr>
            <p:cNvPr id="26" name="Freeform 41"/>
            <p:cNvSpPr>
              <a:spLocks/>
            </p:cNvSpPr>
            <p:nvPr/>
          </p:nvSpPr>
          <p:spPr bwMode="auto">
            <a:xfrm>
              <a:off x="3244102" y="1095814"/>
              <a:ext cx="3696074" cy="517578"/>
            </a:xfrm>
            <a:custGeom>
              <a:avLst/>
              <a:gdLst>
                <a:gd name="T0" fmla="*/ 6275696 w 6275696"/>
                <a:gd name="T1" fmla="*/ 0 h 878407"/>
                <a:gd name="T2" fmla="*/ 6228128 w 6275696"/>
                <a:gd name="T3" fmla="*/ 6343 h 878407"/>
                <a:gd name="T4" fmla="*/ 4293730 w 6275696"/>
                <a:gd name="T5" fmla="*/ 275890 h 878407"/>
                <a:gd name="T6" fmla="*/ 0 w 6275696"/>
                <a:gd name="T7" fmla="*/ 878407 h 878407"/>
                <a:gd name="T8" fmla="*/ 85621 w 6275696"/>
                <a:gd name="T9" fmla="*/ 865723 h 878407"/>
                <a:gd name="T10" fmla="*/ 6275696 w 6275696"/>
                <a:gd name="T11" fmla="*/ 0 h 878407"/>
              </a:gdLst>
              <a:ahLst/>
              <a:cxnLst>
                <a:cxn ang="0">
                  <a:pos x="T0" y="T1"/>
                </a:cxn>
                <a:cxn ang="0">
                  <a:pos x="T2" y="T3"/>
                </a:cxn>
                <a:cxn ang="0">
                  <a:pos x="T4" y="T5"/>
                </a:cxn>
                <a:cxn ang="0">
                  <a:pos x="T6" y="T7"/>
                </a:cxn>
                <a:cxn ang="0">
                  <a:pos x="T8" y="T9"/>
                </a:cxn>
                <a:cxn ang="0">
                  <a:pos x="T10" y="T11"/>
                </a:cxn>
              </a:cxnLst>
              <a:rect l="0" t="0" r="r" b="b"/>
              <a:pathLst>
                <a:path w="6275696" h="878407">
                  <a:moveTo>
                    <a:pt x="6275696" y="0"/>
                  </a:moveTo>
                  <a:lnTo>
                    <a:pt x="6228128" y="6343"/>
                  </a:lnTo>
                  <a:lnTo>
                    <a:pt x="4293730" y="275890"/>
                  </a:lnTo>
                  <a:lnTo>
                    <a:pt x="0" y="878407"/>
                  </a:lnTo>
                  <a:lnTo>
                    <a:pt x="85621" y="865723"/>
                  </a:lnTo>
                  <a:lnTo>
                    <a:pt x="6275696" y="0"/>
                  </a:lnTo>
                  <a:close/>
                </a:path>
              </a:pathLst>
            </a:custGeom>
            <a:solidFill>
              <a:srgbClr val="6D91AD"/>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7" name="Freeform 42"/>
            <p:cNvSpPr>
              <a:spLocks/>
            </p:cNvSpPr>
            <p:nvPr userDrawn="1"/>
          </p:nvSpPr>
          <p:spPr bwMode="auto">
            <a:xfrm>
              <a:off x="3294529" y="871593"/>
              <a:ext cx="5849471" cy="734325"/>
            </a:xfrm>
            <a:custGeom>
              <a:avLst/>
              <a:gdLst>
                <a:gd name="T0" fmla="*/ 0 w 9932026"/>
                <a:gd name="T1" fmla="*/ 1246260 h 1246260"/>
                <a:gd name="T2" fmla="*/ 3649987 w 9932026"/>
                <a:gd name="T3" fmla="*/ 811813 h 1246260"/>
                <a:gd name="T4" fmla="*/ 9932026 w 9932026"/>
                <a:gd name="T5" fmla="*/ 69765 h 1246260"/>
                <a:gd name="T6" fmla="*/ 9932026 w 9932026"/>
                <a:gd name="T7" fmla="*/ 0 h 1246260"/>
                <a:gd name="T8" fmla="*/ 6190075 w 9932026"/>
                <a:gd name="T9" fmla="*/ 380537 h 1246260"/>
                <a:gd name="T10" fmla="*/ 0 w 9932026"/>
                <a:gd name="T11" fmla="*/ 1246260 h 1246260"/>
              </a:gdLst>
              <a:ahLst/>
              <a:cxnLst>
                <a:cxn ang="0">
                  <a:pos x="T0" y="T1"/>
                </a:cxn>
                <a:cxn ang="0">
                  <a:pos x="T2" y="T3"/>
                </a:cxn>
                <a:cxn ang="0">
                  <a:pos x="T4" y="T5"/>
                </a:cxn>
                <a:cxn ang="0">
                  <a:pos x="T6" y="T7"/>
                </a:cxn>
                <a:cxn ang="0">
                  <a:pos x="T8" y="T9"/>
                </a:cxn>
                <a:cxn ang="0">
                  <a:pos x="T10" y="T11"/>
                </a:cxn>
              </a:cxnLst>
              <a:rect l="0" t="0" r="r" b="b"/>
              <a:pathLst>
                <a:path w="9932026" h="1246260">
                  <a:moveTo>
                    <a:pt x="0" y="1246260"/>
                  </a:moveTo>
                  <a:lnTo>
                    <a:pt x="3649987" y="811813"/>
                  </a:lnTo>
                  <a:lnTo>
                    <a:pt x="9932026" y="69765"/>
                  </a:lnTo>
                  <a:lnTo>
                    <a:pt x="9932026" y="0"/>
                  </a:lnTo>
                  <a:lnTo>
                    <a:pt x="6190075" y="380537"/>
                  </a:lnTo>
                  <a:lnTo>
                    <a:pt x="0" y="1246260"/>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28" name="Freeform 44"/>
            <p:cNvSpPr>
              <a:spLocks/>
            </p:cNvSpPr>
            <p:nvPr userDrawn="1"/>
          </p:nvSpPr>
          <p:spPr bwMode="auto">
            <a:xfrm>
              <a:off x="7522882" y="787510"/>
              <a:ext cx="1621118" cy="226089"/>
            </a:xfrm>
            <a:custGeom>
              <a:avLst/>
              <a:gdLst>
                <a:gd name="T0" fmla="*/ 0 w 2752554"/>
                <a:gd name="T1" fmla="*/ 383708 h 383708"/>
                <a:gd name="T2" fmla="*/ 2752554 w 2752554"/>
                <a:gd name="T3" fmla="*/ 104647 h 383708"/>
                <a:gd name="T4" fmla="*/ 2752554 w 2752554"/>
                <a:gd name="T5" fmla="*/ 0 h 383708"/>
                <a:gd name="T6" fmla="*/ 0 w 2752554"/>
                <a:gd name="T7" fmla="*/ 383708 h 383708"/>
              </a:gdLst>
              <a:ahLst/>
              <a:cxnLst>
                <a:cxn ang="0">
                  <a:pos x="T0" y="T1"/>
                </a:cxn>
                <a:cxn ang="0">
                  <a:pos x="T2" y="T3"/>
                </a:cxn>
                <a:cxn ang="0">
                  <a:pos x="T4" y="T5"/>
                </a:cxn>
                <a:cxn ang="0">
                  <a:pos x="T6" y="T7"/>
                </a:cxn>
              </a:cxnLst>
              <a:rect l="0" t="0" r="r" b="b"/>
              <a:pathLst>
                <a:path w="2752554" h="383708">
                  <a:moveTo>
                    <a:pt x="0" y="383708"/>
                  </a:moveTo>
                  <a:lnTo>
                    <a:pt x="2752554" y="104647"/>
                  </a:lnTo>
                  <a:lnTo>
                    <a:pt x="2752554" y="0"/>
                  </a:lnTo>
                  <a:lnTo>
                    <a:pt x="0" y="383708"/>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29" name="Freeform 45"/>
            <p:cNvSpPr>
              <a:spLocks/>
            </p:cNvSpPr>
            <p:nvPr/>
          </p:nvSpPr>
          <p:spPr bwMode="auto">
            <a:xfrm>
              <a:off x="54161" y="935122"/>
              <a:ext cx="9089839" cy="1285536"/>
            </a:xfrm>
            <a:custGeom>
              <a:avLst/>
              <a:gdLst>
                <a:gd name="T0" fmla="*/ 0 w 15433963"/>
                <a:gd name="T1" fmla="*/ 2181747 h 2181747"/>
                <a:gd name="T2" fmla="*/ 15433963 w 15433963"/>
                <a:gd name="T3" fmla="*/ 44396 h 2181747"/>
                <a:gd name="T4" fmla="*/ 15433963 w 15433963"/>
                <a:gd name="T5" fmla="*/ 0 h 2181747"/>
                <a:gd name="T6" fmla="*/ 7671000 w 15433963"/>
                <a:gd name="T7" fmla="*/ 957685 h 2181747"/>
                <a:gd name="T8" fmla="*/ 0 w 15433963"/>
                <a:gd name="T9" fmla="*/ 2181747 h 2181747"/>
              </a:gdLst>
              <a:ahLst/>
              <a:cxnLst>
                <a:cxn ang="0">
                  <a:pos x="T0" y="T1"/>
                </a:cxn>
                <a:cxn ang="0">
                  <a:pos x="T2" y="T3"/>
                </a:cxn>
                <a:cxn ang="0">
                  <a:pos x="T4" y="T5"/>
                </a:cxn>
                <a:cxn ang="0">
                  <a:pos x="T6" y="T7"/>
                </a:cxn>
                <a:cxn ang="0">
                  <a:pos x="T8" y="T9"/>
                </a:cxn>
              </a:cxnLst>
              <a:rect l="0" t="0" r="r" b="b"/>
              <a:pathLst>
                <a:path w="15433963" h="2181747">
                  <a:moveTo>
                    <a:pt x="0" y="2181747"/>
                  </a:moveTo>
                  <a:lnTo>
                    <a:pt x="15433963" y="44396"/>
                  </a:lnTo>
                  <a:lnTo>
                    <a:pt x="15433963" y="0"/>
                  </a:lnTo>
                  <a:lnTo>
                    <a:pt x="7671000" y="957685"/>
                  </a:lnTo>
                  <a:lnTo>
                    <a:pt x="0" y="2181747"/>
                  </a:lnTo>
                  <a:close/>
                </a:path>
              </a:pathLst>
            </a:custGeom>
            <a:solidFill>
              <a:schemeClr val="accent5"/>
            </a:solidFill>
            <a:ln>
              <a:solidFill>
                <a:schemeClr val="accent5"/>
              </a:solidFill>
            </a:ln>
            <a:effec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1" y="1349932"/>
              <a:ext cx="5444191" cy="838962"/>
            </a:xfrm>
            <a:custGeom>
              <a:avLst/>
              <a:gdLst>
                <a:gd name="T0" fmla="*/ 5593900 w 9243887"/>
                <a:gd name="T1" fmla="*/ 434447 h 1423844"/>
                <a:gd name="T2" fmla="*/ 3684870 w 9243887"/>
                <a:gd name="T3" fmla="*/ 703994 h 1423844"/>
                <a:gd name="T4" fmla="*/ 0 w 9243887"/>
                <a:gd name="T5" fmla="*/ 1392132 h 1423844"/>
                <a:gd name="T6" fmla="*/ 0 w 9243887"/>
                <a:gd name="T7" fmla="*/ 1423844 h 1423844"/>
                <a:gd name="T8" fmla="*/ 9243887 w 9243887"/>
                <a:gd name="T9" fmla="*/ 0 h 1423844"/>
                <a:gd name="T10" fmla="*/ 5593900 w 9243887"/>
                <a:gd name="T11" fmla="*/ 434447 h 1423844"/>
              </a:gdLst>
              <a:ahLst/>
              <a:cxnLst>
                <a:cxn ang="0">
                  <a:pos x="T0" y="T1"/>
                </a:cxn>
                <a:cxn ang="0">
                  <a:pos x="T2" y="T3"/>
                </a:cxn>
                <a:cxn ang="0">
                  <a:pos x="T4" y="T5"/>
                </a:cxn>
                <a:cxn ang="0">
                  <a:pos x="T6" y="T7"/>
                </a:cxn>
                <a:cxn ang="0">
                  <a:pos x="T8" y="T9"/>
                </a:cxn>
                <a:cxn ang="0">
                  <a:pos x="T10" y="T11"/>
                </a:cxn>
              </a:cxnLst>
              <a:rect l="0" t="0" r="r" b="b"/>
              <a:pathLst>
                <a:path w="9243887" h="1423844">
                  <a:moveTo>
                    <a:pt x="5593900" y="434447"/>
                  </a:moveTo>
                  <a:lnTo>
                    <a:pt x="3684870" y="703994"/>
                  </a:lnTo>
                  <a:lnTo>
                    <a:pt x="0" y="1392132"/>
                  </a:lnTo>
                  <a:lnTo>
                    <a:pt x="0" y="1423844"/>
                  </a:lnTo>
                  <a:lnTo>
                    <a:pt x="9243887" y="0"/>
                  </a:lnTo>
                  <a:lnTo>
                    <a:pt x="5593900" y="434447"/>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31" name="Freeform 40"/>
            <p:cNvSpPr>
              <a:spLocks/>
            </p:cNvSpPr>
            <p:nvPr/>
          </p:nvSpPr>
          <p:spPr bwMode="auto">
            <a:xfrm>
              <a:off x="6940176" y="849170"/>
              <a:ext cx="2203824" cy="246644"/>
            </a:xfrm>
            <a:custGeom>
              <a:avLst/>
              <a:gdLst>
                <a:gd name="T0" fmla="*/ 0 w 3741951"/>
                <a:gd name="T1" fmla="*/ 418591 h 418591"/>
                <a:gd name="T2" fmla="*/ 3741951 w 3741951"/>
                <a:gd name="T3" fmla="*/ 38054 h 418591"/>
                <a:gd name="T4" fmla="*/ 3741951 w 3741951"/>
                <a:gd name="T5" fmla="*/ 0 h 418591"/>
                <a:gd name="T6" fmla="*/ 989397 w 3741951"/>
                <a:gd name="T7" fmla="*/ 279061 h 418591"/>
                <a:gd name="T8" fmla="*/ 0 w 3741951"/>
                <a:gd name="T9" fmla="*/ 418591 h 418591"/>
              </a:gdLst>
              <a:ahLst/>
              <a:cxnLst>
                <a:cxn ang="0">
                  <a:pos x="T0" y="T1"/>
                </a:cxn>
                <a:cxn ang="0">
                  <a:pos x="T2" y="T3"/>
                </a:cxn>
                <a:cxn ang="0">
                  <a:pos x="T4" y="T5"/>
                </a:cxn>
                <a:cxn ang="0">
                  <a:pos x="T6" y="T7"/>
                </a:cxn>
                <a:cxn ang="0">
                  <a:pos x="T8" y="T9"/>
                </a:cxn>
              </a:cxnLst>
              <a:rect l="0" t="0" r="r" b="b"/>
              <a:pathLst>
                <a:path w="3741951" h="418591">
                  <a:moveTo>
                    <a:pt x="0" y="418591"/>
                  </a:moveTo>
                  <a:lnTo>
                    <a:pt x="3741951" y="38054"/>
                  </a:lnTo>
                  <a:lnTo>
                    <a:pt x="3741951" y="0"/>
                  </a:lnTo>
                  <a:lnTo>
                    <a:pt x="989397" y="279061"/>
                  </a:lnTo>
                  <a:lnTo>
                    <a:pt x="0" y="418591"/>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p>
          </p:txBody>
        </p:sp>
      </p:grpSp>
    </p:spTree>
  </p:cSld>
  <p:clrMap bg1="lt1" tx1="dk1" bg2="lt2" tx2="dk2" accent1="accent1" accent2="accent2" accent3="accent3" accent4="accent4" accent5="accent5" accent6="accent6" hlink="hlink" folHlink="folHlink"/>
  <p:sldLayoutIdLst>
    <p:sldLayoutId id="2147483716" r:id="rId1"/>
    <p:sldLayoutId id="2147483719" r:id="rId2"/>
    <p:sldLayoutId id="2147483717" r:id="rId3"/>
    <p:sldLayoutId id="214748372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600" b="1" kern="1200" baseline="0">
          <a:solidFill>
            <a:schemeClr val="accent4"/>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vha.c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google.ca/url?sa=i&amp;rct=j&amp;q=&amp;esrc=s&amp;source=images&amp;cd=&amp;cad=rja&amp;uact=8&amp;ved=0ahUKEwjy95SZiszPAhVE5YMKHV4GCXkQjRwIBw&amp;url=http://www.wikihow.com/Get-Rid-of-Clutter&amp;bvm=bv.135258522,d.amc&amp;psig=AFQjCNH4IFGibj_GeUsIm-0eNzTjTgsPcg&amp;ust=1476046045271459" TargetMode="External"/><Relationship Id="rId3" Type="http://schemas.openxmlformats.org/officeDocument/2006/relationships/image" Target="../media/image20.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3.jpeg"/><Relationship Id="rId5" Type="http://schemas.openxmlformats.org/officeDocument/2006/relationships/hyperlink" Target="http://www.google.ca/url?sa=i&amp;rct=j&amp;q=&amp;esrc=s&amp;source=images&amp;cd=&amp;cad=rja&amp;uact=8&amp;ved=0ahUKEwjf8b2rhszPAhWqz4MKHTiWCd4QjRwIBw&amp;url=http://benharperdigital.com/index.php/2016/07/22/is-success-the-enemy/&amp;bvm=bv.135258522,d.amc&amp;psig=AFQjCNG2uSuikdh424IhuVT8VkIVTtKe7A&amp;ust=1476044996290397" TargetMode="External"/><Relationship Id="rId10" Type="http://schemas.microsoft.com/office/2007/relationships/hdphoto" Target="../media/hdphoto6.wdp"/><Relationship Id="rId4" Type="http://schemas.openxmlformats.org/officeDocument/2006/relationships/image" Target="../media/image16.png"/><Relationship Id="rId9" Type="http://schemas.openxmlformats.org/officeDocument/2006/relationships/image" Target="../media/image2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xml"/><Relationship Id="rId4" Type="http://schemas.microsoft.com/office/2007/relationships/hdphoto" Target="../media/hdphoto19.wdp"/></Relationships>
</file>

<file path=ppt/slides/_rels/slide10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hyperlink" Target="http://www.google.ca/url?sa=i&amp;rct=j&amp;q=&amp;esrc=s&amp;frm=1&amp;source=images&amp;cd=&amp;cad=rja&amp;uact=8&amp;docid=Hesk632c4SuktM&amp;tbnid=byY8mjzN-_uViM:&amp;ved=0CAUQjRw&amp;url=http://www.meganshay.com/2010/04/fortune-cookie/&amp;ei=jOI9U4nYHqigyAHU-4DABg&amp;bvm=bv.64125504,d.aWc&amp;psig=AFQjCNFAjdgUh2LcSeF-bqWciYAvXDLkSA&amp;ust=1396651013025973" TargetMode="External"/><Relationship Id="rId18" Type="http://schemas.openxmlformats.org/officeDocument/2006/relationships/hyperlink" Target="http://www.google.ca/url?sa=i&amp;rct=j&amp;q=&amp;esrc=s&amp;frm=1&amp;source=images&amp;cd=&amp;cad=rja&amp;uact=8&amp;docid=qlTMSuFdbVXrFM&amp;tbnid=gr5k6t-pSg5y8M:&amp;ved=0CAUQjRw&amp;url=http://www.officeplayground.com/Frog-Squishimal-P5110.aspx&amp;ei=b-Q9U7nPCOy0sAS47YCoCw&amp;bvm=bv.64125504,d.aWc&amp;psig=AFQjCNGmEIq0JhK073zzdj0ukiGjhYf8Jg&amp;ust=1396651462753799" TargetMode="External"/><Relationship Id="rId3" Type="http://schemas.openxmlformats.org/officeDocument/2006/relationships/hyperlink" Target="https://www.google.ca/url?sa=i&amp;rct=j&amp;q=&amp;esrc=s&amp;frm=1&amp;source=images&amp;cd=&amp;cad=rja&amp;uact=8&amp;docid=IVkX9Ol1HPDCKM&amp;tbnid=Vf2QymqRKX6H2M:&amp;ved=0CAUQjRw&amp;url=https://meesterc.wordpress.com/tag/end-of-school-year/&amp;ei=aeA9U4fODLTKsATFiYGoDg&amp;bvm=bv.64125504,d.b2I&amp;psig=AFQjCNHuNcT16hw1Y3c_o7YtwpJdE_qA_Q&amp;ust=1396650463000187" TargetMode="External"/><Relationship Id="rId21" Type="http://schemas.openxmlformats.org/officeDocument/2006/relationships/image" Target="../media/image172.jpeg"/><Relationship Id="rId7" Type="http://schemas.openxmlformats.org/officeDocument/2006/relationships/image" Target="../media/image163.jpeg"/><Relationship Id="rId12" Type="http://schemas.openxmlformats.org/officeDocument/2006/relationships/image" Target="../media/image167.jpeg"/><Relationship Id="rId17" Type="http://schemas.openxmlformats.org/officeDocument/2006/relationships/image" Target="../media/image169.jpeg"/><Relationship Id="rId2" Type="http://schemas.openxmlformats.org/officeDocument/2006/relationships/image" Target="../media/image160.jpeg"/><Relationship Id="rId16" Type="http://schemas.openxmlformats.org/officeDocument/2006/relationships/hyperlink" Target="http://www.google.ca/url?sa=i&amp;rct=j&amp;q=&amp;esrc=s&amp;frm=1&amp;source=images&amp;cd=&amp;cad=rja&amp;uact=8&amp;docid=ORod2pbdfE_PUM&amp;tbnid=2QGk97Eg4mcvsM:&amp;ved=0CAUQjRw&amp;url=http://picsed.com/keyword/first+birthday+candle&amp;ei=GeQ9U-1Yj7CwBPiFgdgD&amp;bvm=bv.64125504,d.aWc&amp;psig=AFQjCNHhoOVvb5rvTFmYe1tjZactPhFvuQ&amp;ust=1396651398810451" TargetMode="External"/><Relationship Id="rId20" Type="http://schemas.openxmlformats.org/officeDocument/2006/relationships/image" Target="../media/image171.jpeg"/><Relationship Id="rId1" Type="http://schemas.openxmlformats.org/officeDocument/2006/relationships/slideLayout" Target="../slideLayouts/slideLayout2.xml"/><Relationship Id="rId6" Type="http://schemas.openxmlformats.org/officeDocument/2006/relationships/image" Target="../media/image162.jpeg"/><Relationship Id="rId11" Type="http://schemas.openxmlformats.org/officeDocument/2006/relationships/image" Target="../media/image166.jpeg"/><Relationship Id="rId5" Type="http://schemas.openxmlformats.org/officeDocument/2006/relationships/hyperlink" Target="http://www.google.ca/url?sa=i&amp;rct=j&amp;q=&amp;esrc=s&amp;frm=1&amp;source=images&amp;cd=&amp;cad=rja&amp;uact=8&amp;docid=sWcsS-TmlwHvyM&amp;tbnid=4fDXKMei5BMUaM:&amp;ved=0CAUQjRw&amp;url=http://pencils.com/the-story-of-pencils/&amp;ei=PuA9U6DPErTRsASI54CQDQ&amp;bvm=bv.64125504,d.b2I&amp;psig=AFQjCNEkO_CGpCKuZCHU3Q_vc0EvB-zTuQ&amp;ust=1396650424471532" TargetMode="External"/><Relationship Id="rId15" Type="http://schemas.openxmlformats.org/officeDocument/2006/relationships/image" Target="../media/image168.jpeg"/><Relationship Id="rId10" Type="http://schemas.openxmlformats.org/officeDocument/2006/relationships/image" Target="../media/image165.jpeg"/><Relationship Id="rId19" Type="http://schemas.openxmlformats.org/officeDocument/2006/relationships/image" Target="../media/image170.png"/><Relationship Id="rId4" Type="http://schemas.openxmlformats.org/officeDocument/2006/relationships/image" Target="../media/image161.jpeg"/><Relationship Id="rId9" Type="http://schemas.openxmlformats.org/officeDocument/2006/relationships/hyperlink" Target="http://www.google.ca/url?sa=t&amp;rct=j&amp;q=&amp;esrc=s&amp;frm=1&amp;source=images&amp;cd=&amp;cad=rja&amp;uact=8&amp;ved=0CAQQjRw&amp;url=http://www.jackwatsonsports.com/Play_Balls_s/333.htm&amp;ei=uuE9U5qsE4aIygHLi4DgDw&amp;usg=AFQjCNEr_dzktPVv8P1UWxGeQ96UPQLuMg&amp;bvm=bv.64125504,d.aWc" TargetMode="External"/><Relationship Id="rId14" Type="http://schemas.openxmlformats.org/officeDocument/2006/relationships/hyperlink" Target="http://www.google.ca/url?sa=i&amp;rct=j&amp;q=&amp;esrc=s&amp;frm=1&amp;source=images&amp;cd=&amp;cad=rja&amp;uact=8&amp;docid=CzKZWOfrkablJM&amp;tbnid=9y8x5onwqJHmqM:&amp;ved=0CAUQjRw&amp;url=http://www.huffingtonpost.com/2013/05/02/fortune-cookie_n_3203276.html&amp;ei=7OI9U8eVAYqTyQHK9YAY&amp;bvm=bv.64125504,d.aWc&amp;psig=AFQjCNFAjdgUh2LcSeF-bqWciYAvXDLkSA&amp;ust=1396651013025973" TargetMode="External"/><Relationship Id="rId22" Type="http://schemas.openxmlformats.org/officeDocument/2006/relationships/image" Target="../media/image173.jpeg"/></Relationships>
</file>

<file path=ppt/slides/_rels/slide10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1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xml"/><Relationship Id="rId4" Type="http://schemas.microsoft.com/office/2007/relationships/hdphoto" Target="../media/hdphoto10.wdp"/></Relationships>
</file>

<file path=ppt/slides/_rels/slide1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hyperlink" Target="http://www.vha.ca/" TargetMode="External"/><Relationship Id="rId1" Type="http://schemas.openxmlformats.org/officeDocument/2006/relationships/slideLayout" Target="../slideLayouts/slideLayout3.xml"/><Relationship Id="rId5" Type="http://schemas.openxmlformats.org/officeDocument/2006/relationships/image" Target="../media/image183.wmf"/><Relationship Id="rId4" Type="http://schemas.openxmlformats.org/officeDocument/2006/relationships/image" Target="../media/image182.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www.google.ca/url?sa=i&amp;rct=j&amp;q=&amp;esrc=s&amp;source=images&amp;cd=&amp;cad=rja&amp;uact=8&amp;ved=0ahUKEwjWydS-kdPPAhVH_4MKHYyaBIIQjRwIBw&amp;url=https://www.dreamstime.com/stock-image-word-innovate-image1668381&amp;bvm=bv.135258522,d.amc&amp;psig=AFQjCNFPPbT1yNGGctqlXUhrNqUbtMAR0g&amp;ust=1476288521225356" TargetMode="Externa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4.jpeg"/><Relationship Id="rId12" Type="http://schemas.openxmlformats.org/officeDocument/2006/relationships/hyperlink" Target="http://www.google.ca/url?sa=i&amp;rct=j&amp;q=&amp;esrc=s&amp;source=images&amp;cd=&amp;cad=rja&amp;uact=8&amp;ved=0ahUKEwj_v-3L5tjPAhXIaD4KHeTcAWIQjRwIBw&amp;url=http://www.dailymail.co.uk/news/article-3364544/Pensioners-trip-fall-home-charged-26-local-council-come-pick-again.html&amp;bvm=bv.135475266,d.dmo&amp;psig=AFQjCNE4C9JL6qguxg3w98yzjoOB7Zfmqg&amp;ust=1476483165095597" TargetMode="External"/><Relationship Id="rId17" Type="http://schemas.openxmlformats.org/officeDocument/2006/relationships/image" Target="../media/image41.png"/><Relationship Id="rId2" Type="http://schemas.openxmlformats.org/officeDocument/2006/relationships/notesSlide" Target="../notesSlides/notesSlide10.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www.google.ca/url?sa=i&amp;source=images&amp;cd=&amp;cad=rja&amp;uact=8&amp;docid=C41GnidLcj4ZZM&amp;tbnid=_QRAJs5aSS47VM&amp;ved=0CAgQjRw&amp;url=http://www.orkin.com/other/bed-bugs/bedbug-life-stages/&amp;ei=Fy10U8OBF4ihqAbP54DYAg&amp;psig=AFQjCNGylQ0-xB86XmaBKCZ1zFLMwj9cnw&amp;ust=1400209047532927" TargetMode="External"/><Relationship Id="rId11" Type="http://schemas.openxmlformats.org/officeDocument/2006/relationships/image" Target="../media/image36.jpeg"/><Relationship Id="rId5" Type="http://schemas.openxmlformats.org/officeDocument/2006/relationships/image" Target="../media/image33.jpeg"/><Relationship Id="rId15" Type="http://schemas.openxmlformats.org/officeDocument/2006/relationships/image" Target="../media/image39.png"/><Relationship Id="rId10" Type="http://schemas.openxmlformats.org/officeDocument/2006/relationships/hyperlink" Target="http://www.google.ca/url?sa=i&amp;rct=j&amp;q=&amp;esrc=s&amp;source=images&amp;cd=&amp;cad=rja&amp;uact=8&amp;ved=0ahUKEwjmzq6u5tjPAhWFcz4KHYTEAckQjRwIBw&amp;url=http://www.dailymail.co.uk/news/article-2274795/Neighbours-We-stand-Rows-noise-kills-community-spirit.html&amp;bvm=bv.135475266,d.dmo&amp;psig=AFQjCNGHMpet4AuO_lx8RIoX_14l5SU6-w&amp;ust=1476483004565458" TargetMode="External"/><Relationship Id="rId4" Type="http://schemas.openxmlformats.org/officeDocument/2006/relationships/hyperlink" Target="http://www.google.ca/url?sa=i&amp;rct=j&amp;q=&amp;esrc=s&amp;frm=1&amp;source=images&amp;cd=&amp;cad=rja&amp;uact=8&amp;docid=R0MID6_zUUGw_M&amp;tbnid=7as6eOa228rrrM:&amp;ved=0CAUQjRw&amp;url=http://torontoist.com/2010/09/fire_at_wellesley_street_highrise/&amp;ei=1Sx0U_TkAsWu8AG8n4C4AQ&amp;bvm=bv.66699033,d.b2U&amp;psig=AFQjCNG6zoTOfmYsAZV8lWAXmaj5eIY2CQ&amp;ust=1400208911214643" TargetMode="External"/><Relationship Id="rId9" Type="http://schemas.openxmlformats.org/officeDocument/2006/relationships/image" Target="../media/image35.jpeg"/><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docid=TwFW6A4brw-5_M&amp;tbnid=XVjReo5T4kThNM:&amp;ved=0CAUQjRw&amp;url=http://choopersguide.com/content/safe-injection-sites.html&amp;ei=MPVrU4eRHdGLyASH9YKIDA&amp;psig=AFQjCNGHgk3G8sUzATkx3RvFulk3GoWYDQ&amp;ust=1399670417911127"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docid=TwFW6A4brw-5_M&amp;tbnid=XVjReo5T4kThNM:&amp;ved=0CAUQjRw&amp;url=http://choopersguide.com/content/safe-injection-sites.html&amp;ei=MPVrU4eRHdGLyASH9YKIDA&amp;psig=AFQjCNGHgk3G8sUzATkx3RvFulk3GoWYDQ&amp;ust=1399670417911127"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9.wdp"/><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google.ca/url?sa=i&amp;rct=j&amp;q=&amp;esrc=s&amp;source=images&amp;cd=&amp;cad=rja&amp;uact=8&amp;ved=0ahUKEwjo0uqy2dPPAhUH1oMKHUUUA2EQjRwIBw&amp;url=http://streetpeeper.com/fashion/casual-sydney&amp;bvm=bv.135475266,d.amc&amp;psig=AFQjCNG7xW5KwjOqTBXcS7a9OsWT1iT_mQ&amp;ust=1476307830698379" TargetMode="Externa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http://www.smith.edu/insight/stories/images/Bedroom.jpg" TargetMode="Externa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a/url?sa=i&amp;rct=j&amp;q=&amp;esrc=s&amp;source=images&amp;cd=&amp;cad=rja&amp;uact=8&amp;ved=0ahUKEwiXnqrno9PPAhWF14MKHQBRBnoQjRwIBw&amp;url=https://www.ipc.on.ca/updated-faqs-on-ontarios-health-privacy-act/&amp;psig=AFQjCNH5dMMPBJK4VdT44PRzxCEETr00cQ&amp;ust=1476293382405815" TargetMode="External"/><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4.jpeg"/><Relationship Id="rId12" Type="http://schemas.openxmlformats.org/officeDocument/2006/relationships/hyperlink" Target="http://www.google.ca/url?sa=i&amp;rct=j&amp;q=&amp;esrc=s&amp;source=images&amp;cd=&amp;cad=rja&amp;uact=8&amp;ved=0ahUKEwj_v-3L5tjPAhXIaD4KHeTcAWIQjRwIBw&amp;url=http://www.dailymail.co.uk/news/article-3364544/Pensioners-trip-fall-home-charged-26-local-council-come-pick-again.html&amp;bvm=bv.135475266,d.dmo&amp;psig=AFQjCNE4C9JL6qguxg3w98yzjoOB7Zfmqg&amp;ust=1476483165095597" TargetMode="External"/><Relationship Id="rId17" Type="http://schemas.openxmlformats.org/officeDocument/2006/relationships/image" Target="../media/image72.png"/><Relationship Id="rId2" Type="http://schemas.openxmlformats.org/officeDocument/2006/relationships/notesSlide" Target="../notesSlides/notesSlide17.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www.google.ca/url?sa=i&amp;source=images&amp;cd=&amp;cad=rja&amp;uact=8&amp;docid=C41GnidLcj4ZZM&amp;tbnid=_QRAJs5aSS47VM&amp;ved=0CAgQjRw&amp;url=http://www.orkin.com/other/bed-bugs/bedbug-life-stages/&amp;ei=Fy10U8OBF4ihqAbP54DYAg&amp;psig=AFQjCNGylQ0-xB86XmaBKCZ1zFLMwj9cnw&amp;ust=1400209047532927" TargetMode="External"/><Relationship Id="rId11" Type="http://schemas.openxmlformats.org/officeDocument/2006/relationships/image" Target="../media/image36.jpeg"/><Relationship Id="rId5" Type="http://schemas.openxmlformats.org/officeDocument/2006/relationships/image" Target="../media/image33.jpeg"/><Relationship Id="rId15" Type="http://schemas.openxmlformats.org/officeDocument/2006/relationships/image" Target="../media/image39.png"/><Relationship Id="rId10" Type="http://schemas.openxmlformats.org/officeDocument/2006/relationships/hyperlink" Target="http://www.google.ca/url?sa=i&amp;rct=j&amp;q=&amp;esrc=s&amp;source=images&amp;cd=&amp;cad=rja&amp;uact=8&amp;ved=0ahUKEwjmzq6u5tjPAhWFcz4KHYTEAckQjRwIBw&amp;url=http://www.dailymail.co.uk/news/article-2274795/Neighbours-We-stand-Rows-noise-kills-community-spirit.html&amp;bvm=bv.135475266,d.dmo&amp;psig=AFQjCNGHMpet4AuO_lx8RIoX_14l5SU6-w&amp;ust=1476483004565458" TargetMode="External"/><Relationship Id="rId4" Type="http://schemas.openxmlformats.org/officeDocument/2006/relationships/hyperlink" Target="http://www.google.ca/url?sa=i&amp;rct=j&amp;q=&amp;esrc=s&amp;frm=1&amp;source=images&amp;cd=&amp;cad=rja&amp;uact=8&amp;docid=R0MID6_zUUGw_M&amp;tbnid=7as6eOa228rrrM:&amp;ved=0CAUQjRw&amp;url=http://torontoist.com/2010/09/fire_at_wellesley_street_highrise/&amp;ei=1Sx0U_TkAsWu8AG8n4C4AQ&amp;bvm=bv.66699033,d.b2U&amp;psig=AFQjCNG6zoTOfmYsAZV8lWAXmaj5eIY2CQ&amp;ust=1400208911214643" TargetMode="External"/><Relationship Id="rId9" Type="http://schemas.openxmlformats.org/officeDocument/2006/relationships/image" Target="../media/image35.jpeg"/><Relationship Id="rId1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google.ca/url?sa=i&amp;rct=j&amp;q=&amp;esrc=s&amp;frm=1&amp;source=images&amp;cd=&amp;cad=rja&amp;uact=8&amp;docid=uT8PO01wAiP4VM&amp;tbnid=XBIgGwoULIBbnM:&amp;ved=0CAUQjRw&amp;url=http://www.getrichslowly.org/blog/2011/02/15/confessions-of-a-spendaholic-how-to-curb-compulsive-spending/&amp;ei=S4c7U9mEKtXLsASg0IDwBg&amp;bvm=bv.63934634,d.aWc&amp;psig=AFQjCNHwttEbMJiY_qdqVEUcYJujjSmBvw&amp;ust=1396496569353532"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microsoft.com/office/2007/relationships/hdphoto" Target="../media/hdphoto14.wdp"/></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97.jpeg"/></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hyperlink" Target="https://www.google.ca/url?sa=i&amp;rct=j&amp;q=&amp;esrc=s&amp;source=images&amp;cd=&amp;cad=rja&amp;uact=8&amp;ved=0ahUKEwj3j7_Q8dPPAhVI5IMKHTK_A3kQjRwIBw&amp;url=https://snapguide.com/guides/deep-clean-kitchen-sink-makeover/&amp;bvm=bv.135475266,d.amc&amp;psig=AFQjCNFQoqw-Gt6j9fnde0q4I1V0bC1eJA&amp;ust=1476314320047016" TargetMode="External"/><Relationship Id="rId13" Type="http://schemas.openxmlformats.org/officeDocument/2006/relationships/image" Target="../media/image105.jpeg"/><Relationship Id="rId3" Type="http://schemas.openxmlformats.org/officeDocument/2006/relationships/hyperlink" Target="http://www.google.ca/url?sa=i&amp;rct=j&amp;q=&amp;esrc=s&amp;frm=1&amp;source=images&amp;cd=&amp;cad=rja&amp;uact=8&amp;docid=M0pK9sb9TE7yDM&amp;tbnid=YDZFpctPfe6SMM:&amp;ved=0CAUQjRw&amp;url=http://homestars.com/companies/2784414-gmano-railings?page=3&amp;ei=ITN0U9aeLc2SqgaX9oGwBw&amp;bvm=bv.66699033,d.b2k&amp;psig=AFQjCNGpY0TLq_n9Lr7aOAFgo4LYWaaSZg&amp;ust=1400210487534412" TargetMode="External"/><Relationship Id="rId7" Type="http://schemas.openxmlformats.org/officeDocument/2006/relationships/image" Target="../media/image102.png"/><Relationship Id="rId12" Type="http://schemas.openxmlformats.org/officeDocument/2006/relationships/hyperlink" Target="http://www.google.ca/url?sa=i&amp;rct=j&amp;q=&amp;esrc=s&amp;frm=1&amp;source=images&amp;cd=&amp;cad=rja&amp;uact=8&amp;docid=dM0mRE4oC24WzM&amp;tbnid=-q4hKjZm8IMcYM:&amp;ved=0CAUQjRw&amp;url=http://www.nydailynews.com/news/world/pics-hoarders-homes-captured-photographer-article-1.1520617&amp;ei=SzJ0U5mTMsuPqgaj2ID4BA&amp;bvm=bv.66699033,d.b2k&amp;psig=AFQjCNHh5TwSJAr_fYXCrGPl1xH8daXQYw&amp;ust=1400210348091319" TargetMode="External"/><Relationship Id="rId17" Type="http://schemas.openxmlformats.org/officeDocument/2006/relationships/image" Target="../media/image109.png"/><Relationship Id="rId2" Type="http://schemas.openxmlformats.org/officeDocument/2006/relationships/image" Target="../media/image99.jpeg"/><Relationship Id="rId16"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101.jpeg"/><Relationship Id="rId11" Type="http://schemas.openxmlformats.org/officeDocument/2006/relationships/image" Target="../media/image104.jpeg"/><Relationship Id="rId5" Type="http://schemas.openxmlformats.org/officeDocument/2006/relationships/hyperlink" Target="http://www.google.ca/url?sa=i&amp;rct=j&amp;q=&amp;esrc=s&amp;frm=1&amp;source=images&amp;cd=&amp;cad=rja&amp;uact=8&amp;docid=BKHhg29mmdkSnM&amp;tbnid=Yjm8kyPtfduBnM:&amp;ved=0CAUQjRw&amp;url=http://www.renovation-headquarters.com/christmas-electrical-safety.html&amp;ei=jTN0U4-mMIycqAbasoHYBg&amp;bvm=bv.66699033,d.b2k&amp;psig=AFQjCNEwqV5dt4Qj_t8A2W5jKdX6Lo5itQ&amp;ust=1400210657350188" TargetMode="External"/><Relationship Id="rId15" Type="http://schemas.openxmlformats.org/officeDocument/2006/relationships/image" Target="../media/image107.png"/><Relationship Id="rId10" Type="http://schemas.openxmlformats.org/officeDocument/2006/relationships/hyperlink" Target="http://www.google.ca/url?sa=i&amp;rct=j&amp;q=&amp;esrc=s&amp;frm=1&amp;source=images&amp;cd=&amp;cad=rja&amp;uact=8&amp;docid=w9MNi9qsSHddgM&amp;tbnid=jNZ_gDwVzqUA5M:&amp;ved=0CAUQjRw&amp;url=http://surlangpharmacy.ca/products-services/blister-packaging/&amp;ei=OjF0U5wdkJCoBuDNgMgJ&amp;bvm=bv.66699033,d.b2k&amp;psig=AFQjCNG_b21KqomfLVYbhn5oEXZCObVfGA&amp;ust=1400210076729734" TargetMode="External"/><Relationship Id="rId4" Type="http://schemas.openxmlformats.org/officeDocument/2006/relationships/image" Target="../media/image100.jpeg"/><Relationship Id="rId9" Type="http://schemas.openxmlformats.org/officeDocument/2006/relationships/image" Target="../media/image103.jpeg"/><Relationship Id="rId14" Type="http://schemas.openxmlformats.org/officeDocument/2006/relationships/image" Target="../media/image106.png"/></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google.ca/url?sa=i&amp;rct=j&amp;q=&amp;esrc=s&amp;source=images&amp;cd=&amp;cad=rja&amp;uact=8&amp;ved=0ahUKEwjy4LKZvMbPAhVn34MKHbFEALsQjRwIBw&amp;url=https://www.pinterest.com/pin/367606388305141642/&amp;bvm=bv.134495766,d.amc&amp;psig=AFQjCNFa3CX6wj8xzC-8c5FvJPsLDRIk1Q&amp;ust=147585329395268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15.wdp"/></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microsoft.com/office/2007/relationships/hdphoto" Target="../media/hdphoto15.wdp"/></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microsoft.com/office/2007/relationships/hdphoto" Target="../media/hdphoto16.wdp"/><Relationship Id="rId9" Type="http://schemas.openxmlformats.org/officeDocument/2006/relationships/image" Target="../media/image123.png"/></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26.png"/><Relationship Id="rId1" Type="http://schemas.openxmlformats.org/officeDocument/2006/relationships/slideLayout" Target="../slideLayouts/slideLayout3.xml"/><Relationship Id="rId5" Type="http://schemas.openxmlformats.org/officeDocument/2006/relationships/image" Target="../media/image127.png"/><Relationship Id="rId4" Type="http://schemas.microsoft.com/office/2007/relationships/hdphoto" Target="../media/hdphoto12.wdp"/></Relationships>
</file>

<file path=ppt/slides/_rels/slide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6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42.jpeg"/></Relationships>
</file>

<file path=ppt/slides/_rels/slide7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hyperlink" Target="http://www.google.ca/url?sa=i&amp;rct=j&amp;q=&amp;esrc=s&amp;frm=1&amp;source=images&amp;cd=&amp;cad=rja&amp;uact=8&amp;docid=5A0ISW082qJa2M&amp;tbnid=6e9Get4wiPD4VM:&amp;ved=0CAUQjRw&amp;url=http://mattpatton.ca/?portfolio=legal-aid-ontario-infographic&amp;ei=vv89U8LrOa38yAGHh4DoAw&amp;bvm=bv.64125504,d.b2I&amp;psig=AFQjCNEUfHKnMtUG1Fnr7cydqOus1klIDQ&amp;ust=1396658491963863"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www.google.ca/url?sa=i&amp;rct=j&amp;q=&amp;esrc=s&amp;source=images&amp;cd=&amp;cad=rja&amp;uact=8&amp;ved=0ahUKEwjy95SZiszPAhVE5YMKHV4GCXkQjRwIBw&amp;url=http://www.wikihow.com/Get-Rid-of-Clutter&amp;bvm=bv.135258522,d.amc&amp;psig=AFQjCNH4IFGibj_GeUsIm-0eNzTjTgsPcg&amp;ust=1476046045271459" TargetMode="External"/><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19.jpeg"/><Relationship Id="rId5" Type="http://schemas.openxmlformats.org/officeDocument/2006/relationships/hyperlink" Target="http://www.google.ca/url?sa=i&amp;rct=j&amp;q=&amp;esrc=s&amp;source=images&amp;cd=&amp;cad=rja&amp;uact=8&amp;ved=0ahUKEwjf8b2rhszPAhWqz4MKHTiWCd4QjRwIBw&amp;url=http://benharperdigital.com/index.php/2016/07/22/is-success-the-enemy/&amp;bvm=bv.135258522,d.amc&amp;psig=AFQjCNG2uSuikdh424IhuVT8VkIVTtKe7A&amp;ust=1476044996290397" TargetMode="External"/><Relationship Id="rId10" Type="http://schemas.microsoft.com/office/2007/relationships/hdphoto" Target="../media/hdphoto4.wdp"/><Relationship Id="rId4" Type="http://schemas.openxmlformats.org/officeDocument/2006/relationships/image" Target="../media/image16.png"/><Relationship Id="rId9" Type="http://schemas.openxmlformats.org/officeDocument/2006/relationships/image" Target="../media/image1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51.png"/><Relationship Id="rId1" Type="http://schemas.openxmlformats.org/officeDocument/2006/relationships/slideLayout" Target="../slideLayouts/slideLayout2.xml"/><Relationship Id="rId4" Type="http://schemas.microsoft.com/office/2007/relationships/hdphoto" Target="../media/hdphoto12.wdp"/></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microsoft.com/office/2007/relationships/hdphoto" Target="../media/hdphoto17.wd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p:cNvSpPr>
            <a:spLocks noGrp="1"/>
          </p:cNvSpPr>
          <p:nvPr>
            <p:ph type="subTitle" idx="1"/>
          </p:nvPr>
        </p:nvSpPr>
        <p:spPr>
          <a:xfrm>
            <a:off x="2895600" y="4752561"/>
            <a:ext cx="5564832" cy="729049"/>
          </a:xfrm>
        </p:spPr>
        <p:txBody>
          <a:bodyPr>
            <a:normAutofit/>
          </a:bodyPr>
          <a:lstStyle/>
          <a:p>
            <a:pPr algn="ctr"/>
            <a:r>
              <a:rPr lang="en-US" sz="1600" dirty="0" smtClean="0"/>
              <a:t>Alda Melo, MSc OT </a:t>
            </a:r>
            <a:r>
              <a:rPr lang="en-US" sz="1600" dirty="0" err="1" smtClean="0"/>
              <a:t>Reg</a:t>
            </a:r>
            <a:r>
              <a:rPr lang="en-US" sz="1600" dirty="0" smtClean="0"/>
              <a:t> </a:t>
            </a:r>
            <a:r>
              <a:rPr lang="en-US" sz="1600" dirty="0" err="1" smtClean="0"/>
              <a:t>Ont</a:t>
            </a:r>
            <a:r>
              <a:rPr lang="en-US" sz="1600" dirty="0" smtClean="0"/>
              <a:t/>
            </a:r>
            <a:br>
              <a:rPr lang="en-US" sz="1600" dirty="0" smtClean="0"/>
            </a:br>
            <a:r>
              <a:rPr lang="en-US" sz="1600" dirty="0" smtClean="0"/>
              <a:t>Catherine Chater</a:t>
            </a:r>
            <a:r>
              <a:rPr lang="en-US" sz="1600" dirty="0"/>
              <a:t> </a:t>
            </a:r>
            <a:r>
              <a:rPr lang="en-US" sz="1600" dirty="0" err="1" smtClean="0"/>
              <a:t>Msc</a:t>
            </a:r>
            <a:r>
              <a:rPr lang="en-US" sz="1600" dirty="0" smtClean="0"/>
              <a:t>. </a:t>
            </a:r>
            <a:r>
              <a:rPr lang="en-US" sz="1600" dirty="0" err="1" smtClean="0"/>
              <a:t>Ot</a:t>
            </a:r>
            <a:r>
              <a:rPr lang="en-US" sz="1600" dirty="0" smtClean="0"/>
              <a:t> </a:t>
            </a:r>
            <a:r>
              <a:rPr lang="en-US" sz="1600" dirty="0" err="1" smtClean="0"/>
              <a:t>Reg</a:t>
            </a:r>
            <a:r>
              <a:rPr lang="en-US" sz="1600" dirty="0" smtClean="0"/>
              <a:t> ONT</a:t>
            </a:r>
            <a:endParaRPr lang="en-CA" sz="1600" dirty="0" smtClean="0"/>
          </a:p>
        </p:txBody>
      </p:sp>
      <p:sp>
        <p:nvSpPr>
          <p:cNvPr id="3077" name="Rectangle 8"/>
          <p:cNvSpPr>
            <a:spLocks noChangeArrowheads="1"/>
          </p:cNvSpPr>
          <p:nvPr/>
        </p:nvSpPr>
        <p:spPr bwMode="auto">
          <a:xfrm>
            <a:off x="2958852" y="3330858"/>
            <a:ext cx="59046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b="1" dirty="0" smtClean="0">
                <a:solidFill>
                  <a:srgbClr val="002060"/>
                </a:solidFill>
                <a:latin typeface="Calibri" pitchFamily="34" charset="0"/>
                <a:cs typeface="Tahoma" pitchFamily="34" charset="0"/>
              </a:rPr>
              <a:t>Assessment, Readiness &amp; Clutter Support</a:t>
            </a:r>
            <a:endParaRPr lang="en-CA" sz="3600" dirty="0">
              <a:solidFill>
                <a:srgbClr val="002060"/>
              </a:solidFill>
              <a:latin typeface="Calibri" pitchFamily="34" charset="0"/>
              <a:cs typeface="Tahoma" pitchFamily="34" charset="0"/>
            </a:endParaRPr>
          </a:p>
        </p:txBody>
      </p:sp>
      <p:sp>
        <p:nvSpPr>
          <p:cNvPr id="3078" name="Rectangle 6"/>
          <p:cNvSpPr>
            <a:spLocks noChangeArrowheads="1"/>
          </p:cNvSpPr>
          <p:nvPr/>
        </p:nvSpPr>
        <p:spPr bwMode="auto">
          <a:xfrm>
            <a:off x="2895600" y="5815746"/>
            <a:ext cx="3200400" cy="63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5125" indent="-255588" algn="ctr">
              <a:spcBef>
                <a:spcPts val="400"/>
              </a:spcBef>
              <a:buClr>
                <a:schemeClr val="accent1"/>
              </a:buClr>
              <a:buSzPct val="68000"/>
            </a:pPr>
            <a:r>
              <a:rPr lang="en-US" sz="1600" dirty="0" smtClean="0">
                <a:solidFill>
                  <a:schemeClr val="accent1"/>
                </a:solidFill>
                <a:latin typeface="+mn-lt"/>
                <a:hlinkClick r:id="rId2"/>
              </a:rPr>
              <a:t>www.vha.ca</a:t>
            </a:r>
            <a:endParaRPr lang="en-US" sz="1600" dirty="0" smtClean="0">
              <a:solidFill>
                <a:schemeClr val="accent1"/>
              </a:solidFill>
              <a:latin typeface="+mn-lt"/>
            </a:endParaRPr>
          </a:p>
          <a:p>
            <a:pPr marL="365125" indent="-255588" algn="ctr">
              <a:spcBef>
                <a:spcPts val="400"/>
              </a:spcBef>
              <a:buClr>
                <a:schemeClr val="accent1"/>
              </a:buClr>
              <a:buSzPct val="68000"/>
            </a:pPr>
            <a:endParaRPr lang="en-US" sz="1600" dirty="0">
              <a:solidFill>
                <a:schemeClr val="accent1"/>
              </a:solidFill>
              <a:latin typeface="+mn-lt"/>
            </a:endParaRPr>
          </a:p>
        </p:txBody>
      </p:sp>
    </p:spTree>
    <p:extLst>
      <p:ext uri="{BB962C8B-B14F-4D97-AF65-F5344CB8AC3E}">
        <p14:creationId xmlns:p14="http://schemas.microsoft.com/office/powerpoint/2010/main" val="167929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Autofit/>
          </a:bodyPr>
          <a:lstStyle/>
          <a:p>
            <a:pPr eaLnBrk="1" hangingPunct="1">
              <a:defRPr/>
            </a:pPr>
            <a:r>
              <a:rPr lang="en-US" dirty="0" smtClean="0">
                <a:solidFill>
                  <a:schemeClr val="bg1"/>
                </a:solidFill>
                <a:effectLst/>
              </a:rPr>
              <a:t>Cognitive Behavioural Therapy for HD</a:t>
            </a:r>
            <a:endParaRPr lang="en-CA" dirty="0" smtClean="0">
              <a:solidFill>
                <a:schemeClr val="bg1"/>
              </a:solidFill>
              <a:effectLst/>
            </a:endParaRPr>
          </a:p>
        </p:txBody>
      </p:sp>
      <p:sp>
        <p:nvSpPr>
          <p:cNvPr id="8" name="Subtitle 7"/>
          <p:cNvSpPr>
            <a:spLocks noGrp="1"/>
          </p:cNvSpPr>
          <p:nvPr>
            <p:ph type="subTitle" idx="11"/>
          </p:nvPr>
        </p:nvSpPr>
        <p:spPr/>
        <p:txBody>
          <a:bodyPr/>
          <a:lstStyle/>
          <a:p>
            <a:r>
              <a:rPr lang="en-CA" dirty="0" smtClean="0"/>
              <a:t>Teaching skills, emotional regulation</a:t>
            </a:r>
            <a:endParaRPr lang="en-CA" dirty="0"/>
          </a:p>
        </p:txBody>
      </p:sp>
      <p:pic>
        <p:nvPicPr>
          <p:cNvPr id="3075" name="Picture 3"/>
          <p:cNvPicPr>
            <a:picLocks noGrp="1" noChangeAspect="1" noChangeArrowheads="1"/>
          </p:cNvPicPr>
          <p:nvPr>
            <p:ph type="pic" idx="10"/>
          </p:nvPr>
        </p:nvPicPr>
        <p:blipFill>
          <a:blip r:embed="rId3" cstate="print">
            <a:extLst>
              <a:ext uri="{28A0092B-C50C-407E-A947-70E740481C1C}">
                <a14:useLocalDpi xmlns:a14="http://schemas.microsoft.com/office/drawing/2010/main" val="0"/>
              </a:ext>
            </a:extLst>
          </a:blip>
          <a:srcRect l="740" r="740"/>
          <a:stretch>
            <a:fillRect/>
          </a:stretch>
        </p:blipFill>
        <p:spPr bwMode="auto">
          <a:xfrm>
            <a:off x="4532622" y="2584684"/>
            <a:ext cx="975482" cy="842345"/>
          </a:xfrm>
          <a:prstGeom prst="rect">
            <a:avLst/>
          </a:prstGeom>
          <a:noFill/>
          <a:ln>
            <a:noFill/>
          </a:ln>
          <a:effectLst/>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27" y="2497511"/>
            <a:ext cx="2272266" cy="952758"/>
          </a:xfrm>
          <a:prstGeom prst="rect">
            <a:avLst/>
          </a:prstGeom>
          <a:noFill/>
          <a:ln>
            <a:noFill/>
          </a:ln>
          <a:effectLst/>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4"/>
          <p:cNvSpPr txBox="1">
            <a:spLocks/>
          </p:cNvSpPr>
          <p:nvPr/>
        </p:nvSpPr>
        <p:spPr>
          <a:xfrm>
            <a:off x="5796136" y="2204864"/>
            <a:ext cx="2505472" cy="290354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endParaRPr lang="en-CA" dirty="0"/>
          </a:p>
        </p:txBody>
      </p:sp>
      <p:pic>
        <p:nvPicPr>
          <p:cNvPr id="13314" name="Picture 2" descr="Image result for success">
            <a:hlinkClick r:id="rId5"/>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l="38070" r="-2" b="5997"/>
          <a:stretch/>
        </p:blipFill>
        <p:spPr bwMode="auto">
          <a:xfrm>
            <a:off x="7458251" y="2564904"/>
            <a:ext cx="1069958" cy="881981"/>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17" name="Content Placeholder 4"/>
          <p:cNvSpPr txBox="1">
            <a:spLocks/>
          </p:cNvSpPr>
          <p:nvPr/>
        </p:nvSpPr>
        <p:spPr>
          <a:xfrm>
            <a:off x="763434" y="3656638"/>
            <a:ext cx="8380566" cy="250866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2800" b="1" dirty="0" smtClean="0">
                <a:solidFill>
                  <a:schemeClr val="bg1">
                    <a:lumMod val="50000"/>
                  </a:schemeClr>
                </a:solidFill>
              </a:rPr>
              <a:t>Goals of CBT:</a:t>
            </a:r>
          </a:p>
          <a:p>
            <a:pPr marL="514350" indent="-514350" fontAlgn="auto">
              <a:spcAft>
                <a:spcPts val="0"/>
              </a:spcAft>
              <a:buFont typeface="+mj-lt"/>
              <a:buAutoNum type="arabicPeriod"/>
            </a:pPr>
            <a:r>
              <a:rPr lang="en-US" sz="2400" dirty="0" smtClean="0">
                <a:solidFill>
                  <a:schemeClr val="bg1">
                    <a:lumMod val="50000"/>
                  </a:schemeClr>
                </a:solidFill>
              </a:rPr>
              <a:t>Reduce frequency of hoarding behaviours </a:t>
            </a:r>
          </a:p>
          <a:p>
            <a:pPr marL="514350" indent="-514350" fontAlgn="auto">
              <a:spcAft>
                <a:spcPts val="0"/>
              </a:spcAft>
              <a:buFont typeface="+mj-lt"/>
              <a:buAutoNum type="arabicPeriod"/>
            </a:pPr>
            <a:r>
              <a:rPr lang="en-US" sz="2400" dirty="0" smtClean="0">
                <a:solidFill>
                  <a:schemeClr val="bg1">
                    <a:lumMod val="50000"/>
                  </a:schemeClr>
                </a:solidFill>
              </a:rPr>
              <a:t>Teach skills to re-appraise need to hold onto </a:t>
            </a:r>
            <a:br>
              <a:rPr lang="en-US" sz="2400" dirty="0" smtClean="0">
                <a:solidFill>
                  <a:schemeClr val="bg1">
                    <a:lumMod val="50000"/>
                  </a:schemeClr>
                </a:solidFill>
              </a:rPr>
            </a:br>
            <a:r>
              <a:rPr lang="en-US" sz="2400" dirty="0" smtClean="0">
                <a:solidFill>
                  <a:schemeClr val="bg1">
                    <a:lumMod val="50000"/>
                  </a:schemeClr>
                </a:solidFill>
              </a:rPr>
              <a:t>or acquire belongings</a:t>
            </a:r>
          </a:p>
          <a:p>
            <a:pPr marL="514350" indent="-514350" fontAlgn="auto">
              <a:spcAft>
                <a:spcPts val="0"/>
              </a:spcAft>
              <a:buFont typeface="+mj-lt"/>
              <a:buAutoNum type="arabicPeriod"/>
            </a:pPr>
            <a:r>
              <a:rPr lang="en-US" sz="2400" dirty="0" smtClean="0">
                <a:solidFill>
                  <a:schemeClr val="bg1">
                    <a:lumMod val="50000"/>
                  </a:schemeClr>
                </a:solidFill>
              </a:rPr>
              <a:t>Improve ability to regulate emotions </a:t>
            </a:r>
          </a:p>
          <a:p>
            <a:pPr fontAlgn="auto">
              <a:spcAft>
                <a:spcPts val="0"/>
              </a:spcAft>
            </a:pPr>
            <a:r>
              <a:rPr lang="en-US" sz="2400" dirty="0" smtClean="0">
                <a:solidFill>
                  <a:schemeClr val="bg1">
                    <a:lumMod val="50000"/>
                  </a:schemeClr>
                </a:solidFill>
              </a:rPr>
              <a:t>			</a:t>
            </a:r>
            <a:endParaRPr lang="en-US" sz="2800" dirty="0" smtClean="0">
              <a:solidFill>
                <a:schemeClr val="bg1">
                  <a:lumMod val="50000"/>
                </a:schemeClr>
              </a:solidFill>
            </a:endParaRPr>
          </a:p>
          <a:p>
            <a:pPr fontAlgn="auto">
              <a:spcAft>
                <a:spcPts val="0"/>
              </a:spcAft>
            </a:pPr>
            <a:endParaRPr lang="en-CA" sz="2800" dirty="0">
              <a:solidFill>
                <a:srgbClr val="002060"/>
              </a:solidFill>
            </a:endParaRPr>
          </a:p>
        </p:txBody>
      </p:sp>
      <p:pic>
        <p:nvPicPr>
          <p:cNvPr id="13318" name="Picture 6" descr="Image result for sorting piles stuff">
            <a:hlinkClick r:id="rId8"/>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25000"/>
                    </a14:imgEffect>
                    <a14:imgEffect>
                      <a14:colorTemperature colorTemp="112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6045"/>
          <a:stretch/>
        </p:blipFill>
        <p:spPr bwMode="auto">
          <a:xfrm>
            <a:off x="2983021" y="2535916"/>
            <a:ext cx="1012915" cy="914353"/>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pic>
        <p:nvPicPr>
          <p:cNvPr id="13324" name="Picture 12" descr="https://thumb7.shutterstock.com/display_pic_with_logo/131473/133681769/stock-photo-a-woman-is-overwhelmed-with-the-wide-range-in-the-supermarket-when-shopping-133681769.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429" r="9229" b="6852"/>
          <a:stretch/>
        </p:blipFill>
        <p:spPr bwMode="auto">
          <a:xfrm>
            <a:off x="6012160" y="2564904"/>
            <a:ext cx="897329" cy="842345"/>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371" y="5897482"/>
            <a:ext cx="7067127" cy="584775"/>
          </a:xfrm>
          <a:prstGeom prst="rect">
            <a:avLst/>
          </a:prstGeom>
        </p:spPr>
        <p:txBody>
          <a:bodyPr wrap="none">
            <a:spAutoFit/>
          </a:bodyPr>
          <a:lstStyle/>
          <a:p>
            <a:pPr lvl="0" fontAlgn="auto">
              <a:spcAft>
                <a:spcPts val="0"/>
              </a:spcAft>
            </a:pPr>
            <a:r>
              <a:rPr lang="en-US" sz="3200" dirty="0" smtClean="0">
                <a:solidFill>
                  <a:srgbClr val="002060"/>
                </a:solidFill>
              </a:rPr>
              <a:t>Treat symptoms to reduce impairment</a:t>
            </a:r>
            <a:endParaRPr lang="en-US" sz="3200" dirty="0">
              <a:solidFill>
                <a:srgbClr val="002060"/>
              </a:solidFill>
            </a:endParaRPr>
          </a:p>
        </p:txBody>
      </p:sp>
    </p:spTree>
    <p:extLst>
      <p:ext uri="{BB962C8B-B14F-4D97-AF65-F5344CB8AC3E}">
        <p14:creationId xmlns:p14="http://schemas.microsoft.com/office/powerpoint/2010/main" val="138145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2708920"/>
            <a:ext cx="1291779" cy="147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683568" y="2181638"/>
            <a:ext cx="8003232" cy="3996457"/>
          </a:xfrm>
        </p:spPr>
        <p:txBody>
          <a:bodyPr/>
          <a:lstStyle/>
          <a:p>
            <a:pPr marL="0" indent="0">
              <a:buNone/>
            </a:pPr>
            <a:r>
              <a:rPr lang="en-US" dirty="0" smtClean="0"/>
              <a:t>Cognitive re-appraisal may not be the most effective ingredient in CBT for HD; neural regions required for re-interpretation may be impaired.</a:t>
            </a:r>
          </a:p>
          <a:p>
            <a:pPr marL="0" indent="0">
              <a:buNone/>
            </a:pPr>
            <a:endParaRPr lang="en-US" sz="1100" dirty="0"/>
          </a:p>
          <a:p>
            <a:pPr marL="0" indent="0">
              <a:buNone/>
            </a:pPr>
            <a:r>
              <a:rPr lang="en-US" dirty="0" smtClean="0"/>
              <a:t>Distancing via thought listing: describe aloud thoughts </a:t>
            </a:r>
            <a:br>
              <a:rPr lang="en-US" dirty="0" smtClean="0"/>
            </a:br>
            <a:r>
              <a:rPr lang="en-US" dirty="0" smtClean="0"/>
              <a:t>about discarding with no effort to modify them</a:t>
            </a:r>
            <a:endParaRPr lang="en-US" dirty="0"/>
          </a:p>
        </p:txBody>
      </p:sp>
      <p:sp>
        <p:nvSpPr>
          <p:cNvPr id="3" name="Title 2"/>
          <p:cNvSpPr>
            <a:spLocks noGrp="1"/>
          </p:cNvSpPr>
          <p:nvPr>
            <p:ph type="title"/>
          </p:nvPr>
        </p:nvSpPr>
        <p:spPr>
          <a:xfrm>
            <a:off x="457200" y="228600"/>
            <a:ext cx="8507288" cy="685800"/>
          </a:xfrm>
        </p:spPr>
        <p:txBody>
          <a:bodyPr>
            <a:normAutofit fontScale="90000"/>
          </a:bodyPr>
          <a:lstStyle/>
          <a:p>
            <a:r>
              <a:rPr lang="en-US" dirty="0" smtClean="0">
                <a:solidFill>
                  <a:schemeClr val="bg1"/>
                </a:solidFill>
              </a:rPr>
              <a:t>Strategies for Decision-Making: Thought Listing</a:t>
            </a:r>
            <a:endParaRPr lang="en-US" dirty="0">
              <a:solidFill>
                <a:schemeClr val="bg1"/>
              </a:solidFill>
            </a:endParaRPr>
          </a:p>
        </p:txBody>
      </p:sp>
      <p:sp>
        <p:nvSpPr>
          <p:cNvPr id="4" name="Subtitle 3"/>
          <p:cNvSpPr>
            <a:spLocks noGrp="1"/>
          </p:cNvSpPr>
          <p:nvPr>
            <p:ph type="subTitle" idx="11"/>
          </p:nvPr>
        </p:nvSpPr>
        <p:spPr/>
        <p:txBody>
          <a:bodyPr/>
          <a:lstStyle/>
          <a:p>
            <a:r>
              <a:rPr lang="en-US" dirty="0" smtClean="0"/>
              <a:t>Emotional regulation via distancing</a:t>
            </a:r>
            <a:endParaRPr lang="en-US" dirty="0"/>
          </a:p>
        </p:txBody>
      </p:sp>
      <p:sp>
        <p:nvSpPr>
          <p:cNvPr id="5" name="Rectangle 4"/>
          <p:cNvSpPr/>
          <p:nvPr/>
        </p:nvSpPr>
        <p:spPr>
          <a:xfrm>
            <a:off x="971600" y="6596390"/>
            <a:ext cx="5976664" cy="261610"/>
          </a:xfrm>
          <a:prstGeom prst="rect">
            <a:avLst/>
          </a:prstGeom>
        </p:spPr>
        <p:txBody>
          <a:bodyPr wrap="square">
            <a:spAutoFit/>
          </a:bodyPr>
          <a:lstStyle/>
          <a:p>
            <a:pPr lvl="0" fontAlgn="auto">
              <a:spcBef>
                <a:spcPct val="20000"/>
              </a:spcBef>
              <a:spcAft>
                <a:spcPts val="0"/>
              </a:spcAft>
            </a:pPr>
            <a:r>
              <a:rPr lang="en-US" sz="1100" dirty="0" smtClean="0">
                <a:solidFill>
                  <a:srgbClr val="676767"/>
                </a:solidFill>
                <a:latin typeface="Arial"/>
              </a:rPr>
              <a:t>Frost et al, </a:t>
            </a:r>
            <a:r>
              <a:rPr lang="en-US" sz="1100" dirty="0" err="1" smtClean="0">
                <a:solidFill>
                  <a:srgbClr val="676767"/>
                </a:solidFill>
                <a:latin typeface="Arial"/>
              </a:rPr>
              <a:t>Behav</a:t>
            </a:r>
            <a:r>
              <a:rPr lang="en-US" sz="1100" dirty="0" smtClean="0">
                <a:solidFill>
                  <a:srgbClr val="676767"/>
                </a:solidFill>
                <a:latin typeface="Arial"/>
              </a:rPr>
              <a:t> Res </a:t>
            </a:r>
            <a:r>
              <a:rPr lang="en-US" sz="1100" dirty="0" err="1" smtClean="0">
                <a:solidFill>
                  <a:srgbClr val="676767"/>
                </a:solidFill>
                <a:latin typeface="Arial"/>
              </a:rPr>
              <a:t>Ther</a:t>
            </a:r>
            <a:r>
              <a:rPr lang="en-US" sz="1100" dirty="0" smtClean="0">
                <a:solidFill>
                  <a:srgbClr val="676767"/>
                </a:solidFill>
                <a:latin typeface="Arial"/>
              </a:rPr>
              <a:t>, 2016; 85:13-22.Adams et al, 2015, </a:t>
            </a:r>
            <a:r>
              <a:rPr lang="en-US" sz="1100" dirty="0" err="1" smtClean="0">
                <a:solidFill>
                  <a:srgbClr val="676767"/>
                </a:solidFill>
                <a:latin typeface="Arial"/>
              </a:rPr>
              <a:t>Behav</a:t>
            </a:r>
            <a:r>
              <a:rPr lang="en-US" sz="1100" dirty="0" smtClean="0">
                <a:solidFill>
                  <a:srgbClr val="676767"/>
                </a:solidFill>
                <a:latin typeface="Arial"/>
              </a:rPr>
              <a:t> </a:t>
            </a:r>
            <a:r>
              <a:rPr lang="en-US" sz="1100" dirty="0" err="1" smtClean="0">
                <a:solidFill>
                  <a:srgbClr val="676767"/>
                </a:solidFill>
                <a:latin typeface="Arial"/>
              </a:rPr>
              <a:t>Ther</a:t>
            </a:r>
            <a:r>
              <a:rPr lang="en-US" sz="1100" dirty="0" smtClean="0">
                <a:solidFill>
                  <a:srgbClr val="676767"/>
                </a:solidFill>
                <a:latin typeface="Arial"/>
              </a:rPr>
              <a:t>, 38(4): 87-97</a:t>
            </a:r>
            <a:endParaRPr lang="en-CA" sz="1100" dirty="0">
              <a:solidFill>
                <a:srgbClr val="676767"/>
              </a:solidFill>
              <a:latin typeface="Arial"/>
            </a:endParaRPr>
          </a:p>
        </p:txBody>
      </p:sp>
      <p:pic>
        <p:nvPicPr>
          <p:cNvPr id="51203"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03648" y="3789040"/>
            <a:ext cx="6192688" cy="217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5" descr="Image result for tingsha"/>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6460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solidFill>
                  <a:schemeClr val="bg1"/>
                </a:solidFill>
              </a:rPr>
              <a:t>Strategies for Decision Making: Practice</a:t>
            </a:r>
            <a:endParaRPr lang="en-CA" dirty="0">
              <a:solidFill>
                <a:schemeClr val="bg1"/>
              </a:solidFill>
            </a:endParaRPr>
          </a:p>
        </p:txBody>
      </p:sp>
      <p:sp>
        <p:nvSpPr>
          <p:cNvPr id="8" name="Subtitle 7"/>
          <p:cNvSpPr>
            <a:spLocks noGrp="1"/>
          </p:cNvSpPr>
          <p:nvPr>
            <p:ph type="subTitle" idx="11"/>
          </p:nvPr>
        </p:nvSpPr>
        <p:spPr>
          <a:xfrm>
            <a:off x="457200" y="914400"/>
            <a:ext cx="8579296" cy="457200"/>
          </a:xfrm>
        </p:spPr>
        <p:txBody>
          <a:bodyPr>
            <a:normAutofit fontScale="92500"/>
          </a:bodyPr>
          <a:lstStyle/>
          <a:p>
            <a:r>
              <a:rPr lang="en-US" dirty="0" smtClean="0"/>
              <a:t>Tolerating the distress of discarding or making decisions</a:t>
            </a:r>
            <a:endParaRPr lang="en-CA" dirty="0"/>
          </a:p>
        </p:txBody>
      </p:sp>
      <p:pic>
        <p:nvPicPr>
          <p:cNvPr id="2150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455" b="-7256"/>
          <a:stretch/>
        </p:blipFill>
        <p:spPr bwMode="auto">
          <a:xfrm>
            <a:off x="899592" y="2200240"/>
            <a:ext cx="7772400"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1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0" name="Picture 34" descr="http://1.bp.blogspot.com/-xu9GalFsv04/T6YebzHVlTI/AAAAAAAAATo/xkcdhD2m0TI/s1600/Tissu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8207" y="1105219"/>
            <a:ext cx="1185793" cy="118579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meesterc.files.wordpress.com/2012/05/stock-photo-4827665-yellow-paper-cocktail-umbrell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921127"/>
            <a:ext cx="1809750" cy="12096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Assess Categorization	</a:t>
            </a:r>
            <a:endParaRPr lang="en-CA" dirty="0"/>
          </a:p>
        </p:txBody>
      </p:sp>
      <p:sp>
        <p:nvSpPr>
          <p:cNvPr id="3" name="Content Placeholder 2"/>
          <p:cNvSpPr>
            <a:spLocks noGrp="1"/>
          </p:cNvSpPr>
          <p:nvPr>
            <p:ph sz="half" idx="1"/>
          </p:nvPr>
        </p:nvSpPr>
        <p:spPr>
          <a:xfrm>
            <a:off x="1633090" y="4739537"/>
            <a:ext cx="7903534" cy="587679"/>
          </a:xfrm>
        </p:spPr>
        <p:txBody>
          <a:bodyPr>
            <a:noAutofit/>
          </a:bodyPr>
          <a:lstStyle/>
          <a:p>
            <a:r>
              <a:rPr lang="en-US" sz="2800" dirty="0" smtClean="0"/>
              <a:t>Hoarding: longer, more piles, distressing</a:t>
            </a:r>
            <a:endParaRPr lang="en-CA" sz="2800" dirty="0"/>
          </a:p>
        </p:txBody>
      </p:sp>
      <p:sp>
        <p:nvSpPr>
          <p:cNvPr id="5" name="Subtitle 4"/>
          <p:cNvSpPr>
            <a:spLocks noGrp="1"/>
          </p:cNvSpPr>
          <p:nvPr>
            <p:ph type="subTitle" idx="11"/>
          </p:nvPr>
        </p:nvSpPr>
        <p:spPr/>
        <p:txBody>
          <a:bodyPr>
            <a:normAutofit fontScale="92500"/>
          </a:bodyPr>
          <a:lstStyle/>
          <a:p>
            <a:r>
              <a:rPr lang="en-US" dirty="0" smtClean="0"/>
              <a:t>Under-inclusive grouping – collaborate on categories</a:t>
            </a:r>
            <a:endParaRPr lang="en-CA" dirty="0"/>
          </a:p>
        </p:txBody>
      </p:sp>
      <p:pic>
        <p:nvPicPr>
          <p:cNvPr id="4104" name="Picture 8" descr="http://www.pencils.com/wp-content/uploads/2012/09/the_amazing_pencil.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29" t="6779" r="5764" b="10969"/>
          <a:stretch/>
        </p:blipFill>
        <p:spPr bwMode="auto">
          <a:xfrm>
            <a:off x="4937760" y="2468880"/>
            <a:ext cx="201168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canadapost.ca/cpo/mc/assets/images/stamps/2011_o_canada_stamps.jpg"/>
          <p:cNvPicPr>
            <a:picLocks noChangeAspect="1" noChangeArrowheads="1"/>
          </p:cNvPicPr>
          <p:nvPr/>
        </p:nvPicPr>
        <p:blipFill rotWithShape="1">
          <a:blip r:embed="rId7">
            <a:extLst>
              <a:ext uri="{28A0092B-C50C-407E-A947-70E740481C1C}">
                <a14:useLocalDpi xmlns:a14="http://schemas.microsoft.com/office/drawing/2010/main" val="0"/>
              </a:ext>
            </a:extLst>
          </a:blip>
          <a:srcRect l="15584" t="48534" r="16149" b="1520"/>
          <a:stretch/>
        </p:blipFill>
        <p:spPr bwMode="auto">
          <a:xfrm>
            <a:off x="4387909" y="3777266"/>
            <a:ext cx="1424312" cy="80117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www.bigcheesebadges.com/images/keep_calm_and_carry_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3356466"/>
            <a:ext cx="831821" cy="83182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s://encrypted-tbn1.gstatic.com/images?q=tbn:ANd9GcRLDtldDUc8OI6m0E9wbMl4N4H5p1uuoopy3dYPtA0jVg0C49n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0407" y="3140968"/>
            <a:ext cx="114300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http://ecx.images-amazon.com/images/I/41J1yKMNX4L._SY300_.jpg"/>
          <p:cNvPicPr>
            <a:picLocks noChangeAspect="1" noChangeArrowheads="1"/>
          </p:cNvPicPr>
          <p:nvPr/>
        </p:nvPicPr>
        <p:blipFill rotWithShape="1">
          <a:blip r:embed="rId11">
            <a:extLst>
              <a:ext uri="{28A0092B-C50C-407E-A947-70E740481C1C}">
                <a14:useLocalDpi xmlns:a14="http://schemas.microsoft.com/office/drawing/2010/main" val="0"/>
              </a:ext>
            </a:extLst>
          </a:blip>
          <a:srcRect l="-1841" t="34880" r="-559" b="35090"/>
          <a:stretch/>
        </p:blipFill>
        <p:spPr bwMode="auto">
          <a:xfrm>
            <a:off x="5990717" y="1662649"/>
            <a:ext cx="1917445" cy="562293"/>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ttp://c1.soap.com/images/products/p/dbs/dbs-002_2z.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76528" y="1959218"/>
            <a:ext cx="1273879" cy="1019324"/>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28" descr="data:image/jpeg;base64,/9j/4AAQSkZJRgABAQAAAQABAAD/2wCEAAkGBhQQEBUQEBAVFBQQFA8UFA8UFBAUDw8UFRAVFBQUFBQXHCYeFxkjGRQUHy8gIycpLCwsFR4xNTAqNSYrLCkBCQoKDgwOGg8PGCkkHyUsKS8vLCwsLCwsKSksKSkpLCwsLCwsKSwsKSwpLCwpLCwpKSksKSwsLCwsLCksKSwpLP/AABEIALcBEwMBIgACEQEDEQH/xAAbAAACAwEBAQAAAAAAAAAAAAAAAQIDBAUGB//EADMQAAIBAgMGBAQGAwEAAAAAAAABAgMRBCExBRJBUWHwcYGhsSLB0fEGBxMykeEUQlJi/8QAGgEBAQADAQEAAAAAAAAAAAAAAAECAwQFBv/EACYRAQACAgICAgEEAwAAAAAAAAABAgMRBCESMRNBUSIyYbEjgdH/2gAMAwEAAhEDEQA/APrYCuBuaDGRGQSAiMCQCGAAABTAQAMYgAYCHcigAEAwuIAHcLiAAAACABAUMQCAYgAAEMVwgEAAACABAIZQDEAEgEMgaGRACQCGADEAUwAAHcBBcBgCQWMdwupAgAyQAAAAAAAAgAAAAAQxBAIBAAAK4AArgUILiGEMYrhcBjEAUxiABjEBAxiABgILgMx4zaChp9h47Fbqsnn7HltrbQ+F568Tyuby/D9FHo8Xjec7l0Jbb3pbu9dm6li3zPm1DGt4mmk/3Tin1zPdp/Y8mt7e5ennwRj1Du4fGKWT/k0uP3OBSqdTpYbH21PV4/LnWrPMy8eJ7hrAnTqRkSdLkz0Yy1lxzjtCoCUqLIGyJiWExMGIAKxFwAQDuJsGIAuAgKATAAEAAERuMQFEgEBBIaIjuBK4ER3CncdyIwGFxDIC5CrV3VcnLJXZzMXiLnLyM8Y69e3RhxTadz6YsfUve54/buL15HpsbUyZ47bs8mfN5Lbs+i4le3K2LPexlFf+0/c+nS1Pmv4Qob+Nh/4U5elvmfSZszn0y5s/5Ij+Asi2NQySl3yJxqGNZcUw6FLGWOhSx3M4Sn1LY1Glr5nRXNarXbHEvQLF8kOUrnKo1u0XxxFztpnc9sbVvcx3MVSvYvo1OHqduLPufGXNlw6jyhcArgdblACFcoYguIAuACCC4CABXASYyhjIodyBoZG4wJXAiMBpjuRGhPSpErpFbqcjNWr2ODLyfqrsx4PuRisRc51aZZVqGSvUyPJy5Jl30rpzsdW+Z4/bM73PR7RrHk9p1M2cMdy9fjV06/5d4f461R8FGK87t/I9fUT16eRwvwBht3DSm/8AepJ+KSSO9UfA33jpx57eWWVEbvX+dCSmEpXRC5q9MPa5SzLDOpdf6JxfW+hdpprjUsWwqGSMi2EzZWzXML6tQvwtbJPyMcpkKdS0fM6K5PGdsJpuNO/cGyqhO8U+aRM+irO4iXizGp0dwBCMkAXFcQQ7iAQDuILgURGILhDTG2RuFwJIaZEAqYEUx3IGZ6mK4IeJqWyWrMkqLZ5fMzz+yn+3ocbFGvKy54jgVTlcreWQSXH0PM8pn27NRCuoznYurY0163E4+NxJz3s3467lzdoVr3PL7QnqdjaFc4FZ781H/qUV/LsTHG5epT9MPp34dw36eEpQtnuJ26y+J+5qnzLt1KO6uCS8EjPUkbLvIifKZlTKZWpfYUphCVndmjbdpZ0sSXiQqUm2nF2XH+upZupBimpZd5+ZdCWRTEsjIzr7Yyc2s+fuQhJ59NSutPIlDS3Oy8TZCT1D0OH/AGR8EWkIRskuiHc+qpGqxDwLTuZk2FxMRkxMBXFcB3BsQih3AQwiCY7kUx3KGFxXC5BK4XIgmBO4OVsyKZRjanw25mrLfwpNmzHXztEK3JydyxLnwKqVTIUqp89No9y9jX0K8Fqn5GSrUaRdOqkszl4urFXd9crcDTefw2UjavF4jqcDG4jPxL8Zj7HntoY+7vc1RWZdmOulWPxOpm/D9P8AVxtGD03034RvL5GHF4s7f5a0f1MZKb0pU5O/WTUV6XOumPUbZZMuqzp9NqysvA51afG5trq5lWHXHjc5cncuSmohmk3u7yV7K9lnfwJYaLlHeeXR6mxKyyVraEJXZq0z8kYokuQkWJcMvmZRCScCb6kYu/D5GTH4xQVr6WM46Y63OhVqXlbXP+TobPp700v+c35HIwkW3vvS2V/meh2RStFzf+2ngdvEx/JeGjlX8Ky6VwuR3gufRPESBkbhvANgRbC5Q7hcQBBcBABECO8O5RIEK4XAYCAgZj2hojU2YtqP4L/85nLy43hs6OPOskK41MiqtjEuOhxq22FFanBx34iV2rnz0RNvT2fH8vRY3aqtqcHF7WsnbO+evscmeLnU/bF+LyXqRlsuTznVS6Rz9TfTiXt3pjPIx0+1eM2rkcPE46525YGjHVOXVsoq46FNWjTj5JXO6nD17aLc38Q4MqFSWkHbm8ke6/KvAuKxEpf7OnHLopN+6PF4/aspH0D8rc8LOT1lVl6Rii8jHFMc6YUzWvbt7Fw/graL90j+nzPGtDriVDXP00EkXbqehXONvqYaZbQcCO+TmZqztx+rJPTKO1OJ2ioRvvW3nZc7Z6JGChSdWW9LKK0T931NNfAqct56RjZck7t/QnSjvtU46vLwS1bMqUm/TO2StI6bMBR/Umo2+GOr+R6S60MWCwcaUd1eb4tmlM+k4uD4qd+3g58vyW69LchELjOtoO4XEO5UNMCIXCJXExJg2AAG8BRBsakRuNMIkIXn7AA79A3h73eRBy7yCiTMGOqWi7cnkbJMx4mN0NbN6fJNsYfESqStO0bvJZGHD7OqRd22fRMVs1N6cTHV2YlwJXjY6/tgtyb29y81RjO2bfqXOL7udh4GxCWF6Gz4oa/llw6lJ93MFfDO/wBz0k8L0MlXDdCfGyjI8zUwh778sZ2pVafKcZJck42b/lHnJ4Q634PxH6WJUdFVTj56x+a8zl5WLyxTp0YMmrw+jSyRU1fiXLPLK2f9FP7Vm7t8bHzd47evVW0xykZ8Ri1FXk7JcWzzO0fxfvPcoR3tVvv9q5NLia2+mO156ekq4hK+a8bqxzf8/ffwZLjJrXwRwqMZ1PirTcrXdnayfRI0f5dlbJR58egisz02zWKR7/46866cXG+b97nQ2ZTUFlnJ6yerPL4PFOTvpmehwVXvPM9/icX448re/wCnh8nkec+NfX9u5SrF0ahzqVTT+zXCfD6ne42lTHvFSXeZOIE94N8gNoqJ7wmyKYXAkDYrgUG6BFzAJsJi0+4nJc/O4KXUqJKSG31I8P7QEDTzIufeQ0wmwqD70Kpx7yLV3miDXeRUYa1EyTw12dOS8PQplDvK5lEsJhyamE7yM1TDnZnDvIoqU+8jOJYTDhzwxlqYU7s6Jkq0DJHBq4cwzTg1KOsWmnyad7noquGv9jnYvCZaGNoZ1s9lsjaf6tNVFpJXfR8V5P2Odtb8QOK+DySzk/ojz+xtoujv0ZSspq8W3ZKWjV+q9gxGLtd2T63XD7nyvJxTjyTT6fRcW9b18pZsSquId6snb/nOxfSoQprTMxVdqq7+JK3BZ36ZGCvtGpU/ZFxWfxv91vDgTHxr5J6h0ZeXWkamdfxDrYraSgrt3dsoJ5/0YaeIlNpyzXJLJMzYbZcm7y48eJ18JgLeXQ9nj8OuLv3P5eJn5c5Ovr8NmApar5PI9BhFkvozn4TC2s7cOR1KFLglp0O7Ti8m+k+7M1U33mZaMdPpmaKaz0y8MzHTLbVFtdsnF95lMX3mWJ955hdrL95jfepBPuzG33mBJ96i74iT7zDe8PUB69sdhOXX3F3xAdgI3fdwAS7zQX7yFbj8gfh6FQ3Lp7C/U7uhpB5egBfuyBsi1wt6An3b5gNkCXehFruwEZLQqlEsaI27syoocSucC9x7sVyiVjpllTKKlDobJR1K5x7szJjMME8P0KKmETR0XArlAyYacLFbHjLWJypbAhF5RXyPXzgUPDrkSaxPuGUWtDzMNlpaI0U9n9Dt/wCL0JrDoeMQeUuXSwejNVLDW4G1UC1Uioqo0e8zbSjbRW8mKnTtl82aIR7uYyyiFlNF0fL1K4LPy5lkIdfV9owZws07ZNT7u8voRiu7/Ms71IyG/n9ySedr+rBS6+o7Za+oEk8vuLvVkVLr6j7zYA35+b9WCf2zBy7uPey+wEd3veYD3+vsAFd0+2NpcvcAKgvftjvzEANnl3cAAilbvMQAUReRBgARCSIuIwKiporlEAMkQlDPUrcRgVihKBBwACsT3BqAARTVMn5ewABbBWLYoAMWcLIq5au9AAxZQsg/H0JN+f8AAARkl5ewk+8gAgN592Gnnx9AAAb4W9hXzEADbXP0QgAy0j//2Q==">
            <a:hlinkClick r:id="rId13"/>
          </p:cNvPr>
          <p:cNvSpPr>
            <a:spLocks noChangeAspect="1" noChangeArrowheads="1"/>
          </p:cNvSpPr>
          <p:nvPr/>
        </p:nvSpPr>
        <p:spPr bwMode="auto">
          <a:xfrm>
            <a:off x="6084168" y="-1971600"/>
            <a:ext cx="4038600" cy="2695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128" name="Picture 32" descr="http://i.huffpost.com/gen/1117772/thumbs/o-FORTUNE-COOKIE-facebook.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7147" y="1847296"/>
            <a:ext cx="1138982" cy="850440"/>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http://www.brendanhaddock.com/images/FirstBirthdayCandle.jp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92931" y="1597634"/>
            <a:ext cx="783853" cy="1111286"/>
          </a:xfrm>
          <a:prstGeom prst="rect">
            <a:avLst/>
          </a:prstGeom>
          <a:noFill/>
          <a:extLst>
            <a:ext uri="{909E8E84-426E-40DD-AFC4-6F175D3DCCD1}">
              <a14:hiddenFill xmlns:a14="http://schemas.microsoft.com/office/drawing/2010/main">
                <a:solidFill>
                  <a:srgbClr val="FFFFFF"/>
                </a:solidFill>
              </a14:hiddenFill>
            </a:ext>
          </a:extLst>
        </p:spPr>
      </p:pic>
      <p:pic>
        <p:nvPicPr>
          <p:cNvPr id="4138" name="Picture 42" descr="http://www.officeplayground.com/Assets/ProductPreview/pi5000-5199/5040_frogsquishimals_1.jp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16216" y="3433898"/>
            <a:ext cx="1144544" cy="1144544"/>
          </a:xfrm>
          <a:prstGeom prst="rect">
            <a:avLst/>
          </a:prstGeom>
          <a:noFill/>
          <a:extLst>
            <a:ext uri="{909E8E84-426E-40DD-AFC4-6F175D3DCCD1}">
              <a14:hiddenFill xmlns:a14="http://schemas.microsoft.com/office/drawing/2010/main">
                <a:solidFill>
                  <a:srgbClr val="FFFFFF"/>
                </a:solidFill>
              </a14:hiddenFill>
            </a:ext>
          </a:extLst>
        </p:spPr>
      </p:pic>
      <p:pic>
        <p:nvPicPr>
          <p:cNvPr id="4140" name="Picture 44" descr="http://ecx.images-amazon.com/images/I/61zxqvAVyBL.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60760" y="2662552"/>
            <a:ext cx="1258575" cy="1258575"/>
          </a:xfrm>
          <a:prstGeom prst="rect">
            <a:avLst/>
          </a:prstGeom>
          <a:noFill/>
          <a:extLst>
            <a:ext uri="{909E8E84-426E-40DD-AFC4-6F175D3DCCD1}">
              <a14:hiddenFill xmlns:a14="http://schemas.microsoft.com/office/drawing/2010/main">
                <a:solidFill>
                  <a:srgbClr val="FFFFFF"/>
                </a:solidFill>
              </a14:hiddenFill>
            </a:ext>
          </a:extLst>
        </p:spPr>
      </p:pic>
      <p:pic>
        <p:nvPicPr>
          <p:cNvPr id="4142" name="Picture 46" descr="https://www.magazinescanada.ca/common/ajax/thumbnaileroutside.php/file=/uploads/Image/News/Rolled-Magazine.jpg&amp;keepaspect=1&amp;width=500&amp;height=300&amp;remove_padding=1&amp;/Rolled-Magazine.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504" y="1891599"/>
            <a:ext cx="14382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4144" name="Picture 48" descr="https://img.4plebs.org/boards/tg/image/1382/39/1382395059528.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55586" y="4044249"/>
            <a:ext cx="868921" cy="69528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309539" y="5919884"/>
            <a:ext cx="6624736" cy="646331"/>
          </a:xfrm>
          <a:prstGeom prst="rect">
            <a:avLst/>
          </a:prstGeom>
        </p:spPr>
        <p:txBody>
          <a:bodyPr wrap="square">
            <a:spAutoFit/>
          </a:bodyPr>
          <a:lstStyle/>
          <a:p>
            <a:pPr marL="0" indent="0">
              <a:buNone/>
            </a:pPr>
            <a:r>
              <a:rPr lang="en-US" dirty="0" smtClean="0">
                <a:solidFill>
                  <a:schemeClr val="tx2"/>
                </a:solidFill>
              </a:rPr>
              <a:t>Clinically significant visual categorization impairment observed:</a:t>
            </a:r>
            <a:r>
              <a:rPr lang="en-US" dirty="0" smtClean="0"/>
              <a:t/>
            </a:r>
            <a:br>
              <a:rPr lang="en-US" dirty="0" smtClean="0"/>
            </a:br>
            <a:r>
              <a:rPr lang="en-US" dirty="0" smtClean="0"/>
              <a:t>Delis-Kaplan Executive Function System – sorting test</a:t>
            </a:r>
            <a:endParaRPr lang="en-US" dirty="0"/>
          </a:p>
        </p:txBody>
      </p:sp>
      <p:sp>
        <p:nvSpPr>
          <p:cNvPr id="28" name="Rectangle 27"/>
          <p:cNvSpPr/>
          <p:nvPr/>
        </p:nvSpPr>
        <p:spPr>
          <a:xfrm>
            <a:off x="3891500" y="6556499"/>
            <a:ext cx="2993127" cy="295466"/>
          </a:xfrm>
          <a:prstGeom prst="rect">
            <a:avLst/>
          </a:prstGeom>
        </p:spPr>
        <p:txBody>
          <a:bodyPr wrap="none">
            <a:spAutoFit/>
          </a:bodyPr>
          <a:lstStyle/>
          <a:p>
            <a:pPr lvl="0" fontAlgn="auto">
              <a:lnSpc>
                <a:spcPct val="120000"/>
              </a:lnSpc>
              <a:spcBef>
                <a:spcPts val="0"/>
              </a:spcBef>
              <a:spcAft>
                <a:spcPts val="0"/>
              </a:spcAft>
            </a:pPr>
            <a:r>
              <a:rPr lang="en-US" sz="1100" dirty="0" smtClean="0">
                <a:solidFill>
                  <a:srgbClr val="676767"/>
                </a:solidFill>
                <a:latin typeface="Arial"/>
              </a:rPr>
              <a:t>[</a:t>
            </a:r>
            <a:r>
              <a:rPr lang="en-US" sz="1100" dirty="0" err="1" smtClean="0">
                <a:solidFill>
                  <a:srgbClr val="676767"/>
                </a:solidFill>
                <a:latin typeface="Arial"/>
              </a:rPr>
              <a:t>Mackin</a:t>
            </a:r>
            <a:r>
              <a:rPr lang="en-US" sz="1100" dirty="0" smtClean="0">
                <a:solidFill>
                  <a:srgbClr val="676767"/>
                </a:solidFill>
                <a:latin typeface="Arial"/>
              </a:rPr>
              <a:t> et al, 2016, </a:t>
            </a:r>
            <a:r>
              <a:rPr lang="en-US" sz="1100" dirty="0" err="1" smtClean="0">
                <a:solidFill>
                  <a:srgbClr val="676767"/>
                </a:solidFill>
                <a:latin typeface="Arial"/>
              </a:rPr>
              <a:t>Depr</a:t>
            </a:r>
            <a:r>
              <a:rPr lang="en-US" sz="1100" dirty="0" smtClean="0">
                <a:solidFill>
                  <a:srgbClr val="676767"/>
                </a:solidFill>
                <a:latin typeface="Arial"/>
              </a:rPr>
              <a:t> &amp; </a:t>
            </a:r>
            <a:r>
              <a:rPr lang="en-US" sz="1100" dirty="0" err="1" smtClean="0">
                <a:solidFill>
                  <a:srgbClr val="676767"/>
                </a:solidFill>
                <a:latin typeface="Arial"/>
              </a:rPr>
              <a:t>Anx</a:t>
            </a:r>
            <a:r>
              <a:rPr lang="en-US" sz="1100" dirty="0" smtClean="0">
                <a:solidFill>
                  <a:srgbClr val="676767"/>
                </a:solidFill>
                <a:latin typeface="Arial"/>
              </a:rPr>
              <a:t>, 33:211-218]</a:t>
            </a:r>
            <a:endParaRPr lang="en-CA" sz="1100" dirty="0">
              <a:solidFill>
                <a:srgbClr val="676767"/>
              </a:solidFill>
              <a:latin typeface="Arial"/>
            </a:endParaRPr>
          </a:p>
        </p:txBody>
      </p:sp>
      <p:sp>
        <p:nvSpPr>
          <p:cNvPr id="6" name="Rectangle 5"/>
          <p:cNvSpPr/>
          <p:nvPr/>
        </p:nvSpPr>
        <p:spPr>
          <a:xfrm>
            <a:off x="4576129" y="5301208"/>
            <a:ext cx="4578946" cy="276999"/>
          </a:xfrm>
          <a:prstGeom prst="rect">
            <a:avLst/>
          </a:prstGeom>
        </p:spPr>
        <p:txBody>
          <a:bodyPr wrap="none">
            <a:spAutoFit/>
          </a:bodyPr>
          <a:lstStyle/>
          <a:p>
            <a:r>
              <a:rPr lang="en-US" sz="1200" dirty="0" err="1">
                <a:solidFill>
                  <a:schemeClr val="tx2"/>
                </a:solidFill>
              </a:rPr>
              <a:t>Luchian</a:t>
            </a:r>
            <a:r>
              <a:rPr lang="en-US" sz="1200" dirty="0">
                <a:solidFill>
                  <a:schemeClr val="tx2"/>
                </a:solidFill>
              </a:rPr>
              <a:t> et </a:t>
            </a:r>
            <a:r>
              <a:rPr lang="en-US" sz="1200" dirty="0" smtClean="0">
                <a:solidFill>
                  <a:schemeClr val="tx2"/>
                </a:solidFill>
              </a:rPr>
              <a:t>al.,2007; </a:t>
            </a:r>
            <a:r>
              <a:rPr lang="en-US" sz="1200" dirty="0" err="1" smtClean="0">
                <a:solidFill>
                  <a:schemeClr val="tx2"/>
                </a:solidFill>
              </a:rPr>
              <a:t>Wincze</a:t>
            </a:r>
            <a:r>
              <a:rPr lang="en-US" sz="1200" dirty="0" smtClean="0">
                <a:solidFill>
                  <a:schemeClr val="tx2"/>
                </a:solidFill>
              </a:rPr>
              <a:t> et al, 2007; NOT Grisham et al 2010</a:t>
            </a:r>
            <a:endParaRPr lang="en-US" sz="1200" dirty="0">
              <a:solidFill>
                <a:schemeClr val="tx2"/>
              </a:solidFill>
            </a:endParaRPr>
          </a:p>
        </p:txBody>
      </p:sp>
    </p:spTree>
    <p:extLst>
      <p:ext uri="{BB962C8B-B14F-4D97-AF65-F5344CB8AC3E}">
        <p14:creationId xmlns:p14="http://schemas.microsoft.com/office/powerpoint/2010/main" val="237889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Assess Memory Beliefs</a:t>
            </a:r>
            <a:endParaRPr lang="en-CA" dirty="0">
              <a:solidFill>
                <a:schemeClr val="bg1"/>
              </a:solidFill>
            </a:endParaRPr>
          </a:p>
        </p:txBody>
      </p:sp>
      <p:sp>
        <p:nvSpPr>
          <p:cNvPr id="2" name="Content Placeholder 1"/>
          <p:cNvSpPr>
            <a:spLocks noGrp="1"/>
          </p:cNvSpPr>
          <p:nvPr>
            <p:ph sz="half" idx="1"/>
          </p:nvPr>
        </p:nvSpPr>
        <p:spPr>
          <a:xfrm>
            <a:off x="914400" y="2181636"/>
            <a:ext cx="4953744" cy="4165641"/>
          </a:xfrm>
        </p:spPr>
        <p:txBody>
          <a:bodyPr>
            <a:normAutofit/>
          </a:bodyPr>
          <a:lstStyle/>
          <a:p>
            <a:pPr marL="0" indent="0">
              <a:buNone/>
            </a:pPr>
            <a:r>
              <a:rPr lang="en-US" sz="2400" dirty="0" smtClean="0"/>
              <a:t>Worry about forgetting information, events, relationships:  </a:t>
            </a:r>
          </a:p>
          <a:p>
            <a:pPr marL="342900" indent="-342900">
              <a:buFont typeface="Wingdings"/>
              <a:buChar char="à"/>
            </a:pPr>
            <a:r>
              <a:rPr lang="en-US" sz="2400" dirty="0" smtClean="0">
                <a:sym typeface="Wingdings" pitchFamily="2" charset="2"/>
              </a:rPr>
              <a:t>rely </a:t>
            </a:r>
            <a:r>
              <a:rPr lang="en-US" sz="2400" dirty="0" smtClean="0"/>
              <a:t>on objects to serve as memory aid</a:t>
            </a:r>
          </a:p>
          <a:p>
            <a:pPr marL="342900" indent="-342900">
              <a:buFont typeface="Wingdings"/>
              <a:buChar char="à"/>
            </a:pPr>
            <a:r>
              <a:rPr lang="en-US" sz="2400" dirty="0" smtClean="0"/>
              <a:t>Items not put away into storage.</a:t>
            </a:r>
          </a:p>
          <a:p>
            <a:pPr marL="0" indent="0">
              <a:buNone/>
            </a:pPr>
            <a:endParaRPr lang="en-US" sz="3100" dirty="0"/>
          </a:p>
          <a:p>
            <a:pPr marL="0" indent="0">
              <a:buNone/>
            </a:pPr>
            <a:endParaRPr lang="en-US" sz="3100" dirty="0" smtClean="0"/>
          </a:p>
          <a:p>
            <a:pPr marL="0" indent="0">
              <a:buNone/>
            </a:pPr>
            <a:endParaRPr lang="en-US" sz="3100" dirty="0"/>
          </a:p>
          <a:p>
            <a:pPr marL="0" indent="0">
              <a:buNone/>
            </a:pPr>
            <a:endParaRPr lang="en-US" sz="2800" dirty="0"/>
          </a:p>
          <a:p>
            <a:pPr marL="0" indent="0">
              <a:buNone/>
            </a:pPr>
            <a:endParaRPr lang="en-US" sz="2800" dirty="0"/>
          </a:p>
          <a:p>
            <a:pPr marL="0" indent="0">
              <a:buNone/>
            </a:pPr>
            <a:endParaRPr lang="en-US" sz="2800" dirty="0" smtClean="0"/>
          </a:p>
          <a:p>
            <a:pPr marL="0" indent="0">
              <a:buNone/>
            </a:pPr>
            <a:endParaRPr lang="en-US" sz="2800" dirty="0"/>
          </a:p>
          <a:p>
            <a:pPr marL="0" indent="0">
              <a:buNone/>
            </a:pPr>
            <a:endParaRPr lang="en-CA" sz="2800" dirty="0"/>
          </a:p>
        </p:txBody>
      </p:sp>
      <p:sp>
        <p:nvSpPr>
          <p:cNvPr id="4" name="Subtitle 3"/>
          <p:cNvSpPr>
            <a:spLocks noGrp="1"/>
          </p:cNvSpPr>
          <p:nvPr>
            <p:ph type="subTitle" idx="11"/>
          </p:nvPr>
        </p:nvSpPr>
        <p:spPr/>
        <p:txBody>
          <a:bodyPr/>
          <a:lstStyle/>
          <a:p>
            <a:r>
              <a:rPr lang="en-US" dirty="0" smtClean="0"/>
              <a:t>memory  confidence  AND impairment</a:t>
            </a:r>
            <a:endParaRPr lang="en-CA" dirty="0"/>
          </a:p>
        </p:txBody>
      </p:sp>
      <p:sp>
        <p:nvSpPr>
          <p:cNvPr id="7" name="Rectangle 6"/>
          <p:cNvSpPr/>
          <p:nvPr/>
        </p:nvSpPr>
        <p:spPr>
          <a:xfrm>
            <a:off x="5232648" y="4797152"/>
            <a:ext cx="3888432" cy="1261884"/>
          </a:xfrm>
          <a:prstGeom prst="rect">
            <a:avLst/>
          </a:prstGeom>
        </p:spPr>
        <p:txBody>
          <a:bodyPr wrap="square">
            <a:spAutoFit/>
          </a:bodyPr>
          <a:lstStyle/>
          <a:p>
            <a:pPr marL="0" indent="0">
              <a:buNone/>
            </a:pPr>
            <a:r>
              <a:rPr lang="en-US" b="1" dirty="0" smtClean="0">
                <a:latin typeface="Andale Mono" panose="020B0509000000000004" pitchFamily="49" charset="0"/>
              </a:rPr>
              <a:t>Brief Visual Memory Test</a:t>
            </a:r>
            <a:r>
              <a:rPr lang="en-US" dirty="0" smtClean="0">
                <a:solidFill>
                  <a:schemeClr val="tx2"/>
                </a:solidFill>
                <a:latin typeface="Andale Mono" panose="020B0509000000000004" pitchFamily="49" charset="0"/>
              </a:rPr>
              <a:t>:</a:t>
            </a:r>
            <a:r>
              <a:rPr lang="en-US" dirty="0" smtClean="0">
                <a:solidFill>
                  <a:schemeClr val="tx2"/>
                </a:solidFill>
              </a:rPr>
              <a:t/>
            </a:r>
            <a:br>
              <a:rPr lang="en-US" dirty="0" smtClean="0">
                <a:solidFill>
                  <a:schemeClr val="tx2"/>
                </a:solidFill>
              </a:rPr>
            </a:br>
            <a:r>
              <a:rPr lang="en-US" sz="2000" dirty="0" smtClean="0">
                <a:solidFill>
                  <a:schemeClr val="tx2"/>
                </a:solidFill>
              </a:rPr>
              <a:t>Research Inconsistent: possible visuospatial memory impairment</a:t>
            </a:r>
            <a:r>
              <a:rPr lang="en-US" dirty="0" smtClean="0"/>
              <a:t/>
            </a:r>
            <a:br>
              <a:rPr lang="en-US" dirty="0" smtClean="0"/>
            </a:br>
            <a:endParaRPr lang="en-US" dirty="0"/>
          </a:p>
        </p:txBody>
      </p:sp>
      <p:sp>
        <p:nvSpPr>
          <p:cNvPr id="8" name="Content Placeholder 1"/>
          <p:cNvSpPr txBox="1">
            <a:spLocks/>
          </p:cNvSpPr>
          <p:nvPr/>
        </p:nvSpPr>
        <p:spPr>
          <a:xfrm>
            <a:off x="4818856" y="4581127"/>
            <a:ext cx="4114800" cy="141635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endParaRPr lang="en-US" sz="2800" dirty="0" smtClean="0"/>
          </a:p>
          <a:p>
            <a:pPr marL="457200" indent="-457200" fontAlgn="auto">
              <a:spcAft>
                <a:spcPts val="0"/>
              </a:spcAft>
              <a:buFont typeface="Arial" pitchFamily="34" charset="0"/>
              <a:buChar char="•"/>
            </a:pPr>
            <a:endParaRPr lang="en-US" sz="2800" dirty="0" smtClean="0"/>
          </a:p>
          <a:p>
            <a:pPr fontAlgn="auto">
              <a:spcAft>
                <a:spcPts val="0"/>
              </a:spcAft>
            </a:pPr>
            <a:endParaRPr lang="en-US" sz="2800" dirty="0" smtClean="0"/>
          </a:p>
          <a:p>
            <a:pPr fontAlgn="auto">
              <a:spcAft>
                <a:spcPts val="0"/>
              </a:spcAft>
            </a:pPr>
            <a:endParaRPr lang="en-US" sz="2800" dirty="0" smtClean="0"/>
          </a:p>
          <a:p>
            <a:pPr fontAlgn="auto">
              <a:spcAft>
                <a:spcPts val="0"/>
              </a:spcAft>
            </a:pPr>
            <a:endParaRPr lang="en-CA" sz="2800" dirty="0"/>
          </a:p>
        </p:txBody>
      </p:sp>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136522"/>
            <a:ext cx="1800225" cy="2543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79512" y="6517910"/>
            <a:ext cx="6412333" cy="295466"/>
          </a:xfrm>
          <a:prstGeom prst="rect">
            <a:avLst/>
          </a:prstGeom>
        </p:spPr>
        <p:txBody>
          <a:bodyPr wrap="none">
            <a:spAutoFit/>
          </a:bodyPr>
          <a:lstStyle/>
          <a:p>
            <a:pPr lvl="0" fontAlgn="auto">
              <a:lnSpc>
                <a:spcPct val="120000"/>
              </a:lnSpc>
              <a:spcBef>
                <a:spcPts val="0"/>
              </a:spcBef>
              <a:spcAft>
                <a:spcPts val="0"/>
              </a:spcAft>
            </a:pPr>
            <a:r>
              <a:rPr lang="en-US" sz="1100" dirty="0" smtClean="0">
                <a:solidFill>
                  <a:srgbClr val="676767"/>
                </a:solidFill>
                <a:latin typeface="Arial"/>
              </a:rPr>
              <a:t>Frost &amp; </a:t>
            </a:r>
            <a:r>
              <a:rPr lang="en-US" sz="1100" dirty="0" err="1" smtClean="0">
                <a:solidFill>
                  <a:srgbClr val="676767"/>
                </a:solidFill>
                <a:latin typeface="Arial"/>
              </a:rPr>
              <a:t>Hartl</a:t>
            </a:r>
            <a:r>
              <a:rPr lang="en-US" sz="1100" dirty="0" smtClean="0">
                <a:solidFill>
                  <a:srgbClr val="676767"/>
                </a:solidFill>
                <a:latin typeface="Arial"/>
              </a:rPr>
              <a:t>, 1996; </a:t>
            </a:r>
            <a:r>
              <a:rPr lang="en-US" sz="1100" dirty="0" err="1" smtClean="0">
                <a:solidFill>
                  <a:srgbClr val="676767"/>
                </a:solidFill>
                <a:latin typeface="Arial"/>
              </a:rPr>
              <a:t>Tolin</a:t>
            </a:r>
            <a:r>
              <a:rPr lang="en-US" sz="1100" dirty="0" smtClean="0">
                <a:solidFill>
                  <a:srgbClr val="676767"/>
                </a:solidFill>
                <a:latin typeface="Arial"/>
              </a:rPr>
              <a:t> et al 2011, Moody et al 2014; </a:t>
            </a:r>
            <a:r>
              <a:rPr lang="en-US" sz="1100" dirty="0" err="1" smtClean="0">
                <a:solidFill>
                  <a:srgbClr val="676767"/>
                </a:solidFill>
                <a:latin typeface="Arial"/>
              </a:rPr>
              <a:t>Mackin</a:t>
            </a:r>
            <a:r>
              <a:rPr lang="en-US" sz="1100" dirty="0" smtClean="0">
                <a:solidFill>
                  <a:srgbClr val="676767"/>
                </a:solidFill>
                <a:latin typeface="Arial"/>
              </a:rPr>
              <a:t> et al, 2016, </a:t>
            </a:r>
            <a:r>
              <a:rPr lang="en-US" sz="1100" dirty="0" err="1" smtClean="0">
                <a:solidFill>
                  <a:srgbClr val="676767"/>
                </a:solidFill>
                <a:latin typeface="Arial"/>
              </a:rPr>
              <a:t>Depr</a:t>
            </a:r>
            <a:r>
              <a:rPr lang="en-US" sz="1100" dirty="0" smtClean="0">
                <a:solidFill>
                  <a:srgbClr val="676767"/>
                </a:solidFill>
                <a:latin typeface="Arial"/>
              </a:rPr>
              <a:t> &amp; </a:t>
            </a:r>
            <a:r>
              <a:rPr lang="en-US" sz="1100" dirty="0" err="1" smtClean="0">
                <a:solidFill>
                  <a:srgbClr val="676767"/>
                </a:solidFill>
                <a:latin typeface="Arial"/>
              </a:rPr>
              <a:t>Anx</a:t>
            </a:r>
            <a:r>
              <a:rPr lang="en-US" sz="1100" dirty="0" smtClean="0">
                <a:solidFill>
                  <a:srgbClr val="676767"/>
                </a:solidFill>
                <a:latin typeface="Arial"/>
              </a:rPr>
              <a:t>, 33:211-218]</a:t>
            </a:r>
            <a:endParaRPr lang="en-CA" sz="1100" dirty="0">
              <a:solidFill>
                <a:srgbClr val="676767"/>
              </a:solidFill>
              <a:latin typeface="Arial"/>
            </a:endParaRPr>
          </a:p>
        </p:txBody>
      </p:sp>
      <p:sp>
        <p:nvSpPr>
          <p:cNvPr id="9" name="Rectangle 8"/>
          <p:cNvSpPr/>
          <p:nvPr/>
        </p:nvSpPr>
        <p:spPr>
          <a:xfrm rot="21043542">
            <a:off x="355302" y="3737984"/>
            <a:ext cx="4920305" cy="23698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742950" lvl="1" indent="-342900" fontAlgn="auto">
              <a:spcBef>
                <a:spcPct val="20000"/>
              </a:spcBef>
              <a:spcAft>
                <a:spcPts val="0"/>
              </a:spcAft>
              <a:buFont typeface="Arial" panose="020B0604020202020204" pitchFamily="34" charset="0"/>
              <a:buChar char="•"/>
            </a:pPr>
            <a:r>
              <a:rPr lang="en-US" sz="2000" b="1" dirty="0" smtClean="0">
                <a:solidFill>
                  <a:srgbClr val="002060"/>
                </a:solidFill>
                <a:latin typeface="Calibri" panose="020F0502020204030204" pitchFamily="34" charset="0"/>
              </a:rPr>
              <a:t>Strategies for Memory Confidence:</a:t>
            </a:r>
            <a:r>
              <a:rPr lang="en-US" sz="2000" dirty="0" smtClean="0">
                <a:solidFill>
                  <a:srgbClr val="002060"/>
                </a:solidFill>
                <a:latin typeface="Calibri" panose="020F0502020204030204" pitchFamily="34" charset="0"/>
              </a:rPr>
              <a:t/>
            </a:r>
            <a:br>
              <a:rPr lang="en-US" sz="2000" dirty="0" smtClean="0">
                <a:solidFill>
                  <a:srgbClr val="002060"/>
                </a:solidFill>
                <a:latin typeface="Calibri" panose="020F0502020204030204" pitchFamily="34" charset="0"/>
              </a:rPr>
            </a:br>
            <a:r>
              <a:rPr lang="en-US" sz="2000" dirty="0" smtClean="0">
                <a:solidFill>
                  <a:srgbClr val="002060"/>
                </a:solidFill>
                <a:latin typeface="Calibri" panose="020F0502020204030204" pitchFamily="34" charset="0"/>
              </a:rPr>
              <a:t> Lets </a:t>
            </a:r>
            <a:r>
              <a:rPr lang="en-US" sz="2000" dirty="0">
                <a:solidFill>
                  <a:srgbClr val="002060"/>
                </a:solidFill>
                <a:latin typeface="Calibri" panose="020F0502020204030204" pitchFamily="34" charset="0"/>
              </a:rPr>
              <a:t>try putting this into the drawer, I’ll write it down &amp; we can see if next week </a:t>
            </a:r>
            <a:r>
              <a:rPr lang="en-US" sz="2000" dirty="0" smtClean="0">
                <a:solidFill>
                  <a:srgbClr val="002060"/>
                </a:solidFill>
                <a:latin typeface="Calibri" panose="020F0502020204030204" pitchFamily="34" charset="0"/>
              </a:rPr>
              <a:t>you </a:t>
            </a:r>
            <a:r>
              <a:rPr lang="en-US" sz="2000" dirty="0">
                <a:solidFill>
                  <a:srgbClr val="002060"/>
                </a:solidFill>
                <a:latin typeface="Calibri" panose="020F0502020204030204" pitchFamily="34" charset="0"/>
              </a:rPr>
              <a:t>remember what we put there</a:t>
            </a:r>
            <a:r>
              <a:rPr lang="en-US" sz="2000" dirty="0" smtClean="0">
                <a:solidFill>
                  <a:srgbClr val="002060"/>
                </a:solidFill>
                <a:latin typeface="Calibri" panose="020F0502020204030204" pitchFamily="34" charset="0"/>
              </a:rPr>
              <a:t>?</a:t>
            </a:r>
          </a:p>
          <a:p>
            <a:pPr marL="742950" lvl="1" indent="-342900" fontAlgn="auto">
              <a:spcBef>
                <a:spcPct val="20000"/>
              </a:spcBef>
              <a:spcAft>
                <a:spcPts val="0"/>
              </a:spcAft>
              <a:buFont typeface="Arial" panose="020B0604020202020204" pitchFamily="34" charset="0"/>
              <a:buChar char="•"/>
            </a:pPr>
            <a:r>
              <a:rPr lang="en-US" sz="2000" dirty="0" smtClean="0">
                <a:solidFill>
                  <a:srgbClr val="002060"/>
                </a:solidFill>
                <a:latin typeface="Calibri" panose="020F0502020204030204" pitchFamily="34" charset="0"/>
              </a:rPr>
              <a:t>List of contents</a:t>
            </a:r>
          </a:p>
          <a:p>
            <a:pPr marL="742950" lvl="1" indent="-342900" fontAlgn="auto">
              <a:spcBef>
                <a:spcPct val="20000"/>
              </a:spcBef>
              <a:spcAft>
                <a:spcPts val="0"/>
              </a:spcAft>
              <a:buFont typeface="Arial" panose="020B0604020202020204" pitchFamily="34" charset="0"/>
              <a:buChar char="•"/>
            </a:pPr>
            <a:r>
              <a:rPr lang="en-US" sz="2000" dirty="0" smtClean="0">
                <a:solidFill>
                  <a:srgbClr val="002060"/>
                </a:solidFill>
                <a:latin typeface="Calibri" panose="020F0502020204030204" pitchFamily="34" charset="0"/>
              </a:rPr>
              <a:t>Clear plastic bags, bins</a:t>
            </a:r>
            <a:endParaRPr lang="en-US" sz="2000" dirty="0">
              <a:solidFill>
                <a:srgbClr val="002060"/>
              </a:solidFill>
              <a:latin typeface="Calibri" panose="020F0502020204030204" pitchFamily="34"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531" t="15104" r="21379"/>
          <a:stretch/>
        </p:blipFill>
        <p:spPr bwMode="auto">
          <a:xfrm>
            <a:off x="5801816" y="1422447"/>
            <a:ext cx="3131840" cy="3374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17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5576" y="1988840"/>
            <a:ext cx="7848872" cy="2232248"/>
          </a:xfrm>
        </p:spPr>
        <p:txBody>
          <a:bodyPr>
            <a:normAutofit/>
          </a:bodyPr>
          <a:lstStyle/>
          <a:p>
            <a:r>
              <a:rPr lang="en-US" sz="2400" dirty="0" smtClean="0"/>
              <a:t>Robust relationship between ADHD and hoarding: ~28% meet ADHD criteria</a:t>
            </a:r>
          </a:p>
          <a:p>
            <a:r>
              <a:rPr lang="en-US" sz="2400" b="1" dirty="0" smtClean="0"/>
              <a:t>Self-report</a:t>
            </a:r>
            <a:r>
              <a:rPr lang="en-US" sz="2400" dirty="0" smtClean="0"/>
              <a:t> high levels of inattentiveness</a:t>
            </a:r>
          </a:p>
          <a:p>
            <a:r>
              <a:rPr lang="en-US" sz="2400" dirty="0" smtClean="0"/>
              <a:t>Research suggests possible visual attention impairment</a:t>
            </a:r>
            <a:endParaRPr lang="en-US" dirty="0" smtClean="0"/>
          </a:p>
          <a:p>
            <a:endParaRPr lang="en-US" dirty="0"/>
          </a:p>
        </p:txBody>
      </p:sp>
      <p:sp>
        <p:nvSpPr>
          <p:cNvPr id="3" name="Title 2"/>
          <p:cNvSpPr>
            <a:spLocks noGrp="1"/>
          </p:cNvSpPr>
          <p:nvPr>
            <p:ph type="title"/>
          </p:nvPr>
        </p:nvSpPr>
        <p:spPr/>
        <p:txBody>
          <a:bodyPr/>
          <a:lstStyle/>
          <a:p>
            <a:r>
              <a:rPr lang="en-US" dirty="0" smtClean="0">
                <a:solidFill>
                  <a:schemeClr val="bg1"/>
                </a:solidFill>
              </a:rPr>
              <a:t>Assess Attention</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Difficulty with sustained attention</a:t>
            </a:r>
            <a:endParaRPr lang="en-CA" dirty="0"/>
          </a:p>
        </p:txBody>
      </p:sp>
      <p:sp>
        <p:nvSpPr>
          <p:cNvPr id="6" name="Rectangle 5"/>
          <p:cNvSpPr/>
          <p:nvPr/>
        </p:nvSpPr>
        <p:spPr>
          <a:xfrm>
            <a:off x="611560" y="4221088"/>
            <a:ext cx="2304255" cy="215443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b="1" dirty="0" smtClean="0">
                <a:solidFill>
                  <a:srgbClr val="002060"/>
                </a:solidFill>
              </a:rPr>
              <a:t>Observe Client:</a:t>
            </a:r>
          </a:p>
          <a:p>
            <a:r>
              <a:rPr lang="en-US" dirty="0" smtClean="0">
                <a:solidFill>
                  <a:srgbClr val="002060"/>
                </a:solidFill>
              </a:rPr>
              <a:t>Difficulty </a:t>
            </a:r>
            <a:r>
              <a:rPr lang="en-US" dirty="0">
                <a:solidFill>
                  <a:srgbClr val="002060"/>
                </a:solidFill>
              </a:rPr>
              <a:t>staying on task during </a:t>
            </a:r>
            <a:r>
              <a:rPr lang="en-US" dirty="0" smtClean="0">
                <a:solidFill>
                  <a:srgbClr val="002060"/>
                </a:solidFill>
              </a:rPr>
              <a:t>session, easily </a:t>
            </a:r>
            <a:r>
              <a:rPr lang="en-US" dirty="0">
                <a:solidFill>
                  <a:srgbClr val="002060"/>
                </a:solidFill>
              </a:rPr>
              <a:t>distracted, tangential, overly-inclusive speaking </a:t>
            </a:r>
            <a:r>
              <a:rPr lang="en-US" dirty="0" smtClean="0">
                <a:solidFill>
                  <a:srgbClr val="002060"/>
                </a:solidFill>
              </a:rPr>
              <a:t>style</a:t>
            </a:r>
          </a:p>
          <a:p>
            <a:endParaRPr lang="en-US" sz="800" dirty="0">
              <a:solidFill>
                <a:schemeClr val="tx2"/>
              </a:solidFill>
            </a:endParaRPr>
          </a:p>
        </p:txBody>
      </p:sp>
      <p:sp>
        <p:nvSpPr>
          <p:cNvPr id="7" name="Rectangle 6"/>
          <p:cNvSpPr/>
          <p:nvPr/>
        </p:nvSpPr>
        <p:spPr>
          <a:xfrm>
            <a:off x="2073559" y="6596390"/>
            <a:ext cx="4572000" cy="261610"/>
          </a:xfrm>
          <a:prstGeom prst="rect">
            <a:avLst/>
          </a:prstGeom>
        </p:spPr>
        <p:txBody>
          <a:bodyPr>
            <a:spAutoFit/>
          </a:bodyPr>
          <a:lstStyle/>
          <a:p>
            <a:pPr lvl="0" fontAlgn="auto">
              <a:spcBef>
                <a:spcPct val="20000"/>
              </a:spcBef>
              <a:spcAft>
                <a:spcPts val="0"/>
              </a:spcAft>
            </a:pPr>
            <a:r>
              <a:rPr lang="en-US" sz="1100" dirty="0" err="1" smtClean="0">
                <a:solidFill>
                  <a:srgbClr val="676767"/>
                </a:solidFill>
                <a:latin typeface="Arial"/>
              </a:rPr>
              <a:t>Tolin</a:t>
            </a:r>
            <a:r>
              <a:rPr lang="en-US" sz="1100" dirty="0" smtClean="0">
                <a:solidFill>
                  <a:srgbClr val="676767"/>
                </a:solidFill>
                <a:latin typeface="Arial"/>
              </a:rPr>
              <a:t> </a:t>
            </a:r>
            <a:r>
              <a:rPr lang="en-US" sz="1100" dirty="0">
                <a:solidFill>
                  <a:srgbClr val="676767"/>
                </a:solidFill>
                <a:latin typeface="Arial"/>
              </a:rPr>
              <a:t>&amp; </a:t>
            </a:r>
            <a:r>
              <a:rPr lang="en-US" sz="1100" dirty="0" err="1">
                <a:solidFill>
                  <a:srgbClr val="676767"/>
                </a:solidFill>
                <a:latin typeface="Arial"/>
              </a:rPr>
              <a:t>Villavincencia</a:t>
            </a:r>
            <a:r>
              <a:rPr lang="en-US" sz="1100" dirty="0">
                <a:solidFill>
                  <a:srgbClr val="676767"/>
                </a:solidFill>
                <a:latin typeface="Arial"/>
              </a:rPr>
              <a:t>, 2010; Frost et al 2011; Moody et al, </a:t>
            </a:r>
            <a:r>
              <a:rPr lang="en-US" sz="1100" dirty="0" smtClean="0">
                <a:solidFill>
                  <a:srgbClr val="676767"/>
                </a:solidFill>
                <a:latin typeface="Arial"/>
              </a:rPr>
              <a:t>2014</a:t>
            </a:r>
            <a:endParaRPr lang="en-CA" sz="1100" dirty="0">
              <a:solidFill>
                <a:srgbClr val="676767"/>
              </a:solidFill>
              <a:latin typeface="Arial"/>
            </a:endParaRPr>
          </a:p>
        </p:txBody>
      </p:sp>
      <p:sp>
        <p:nvSpPr>
          <p:cNvPr id="9" name="Rectangle 8"/>
          <p:cNvSpPr/>
          <p:nvPr/>
        </p:nvSpPr>
        <p:spPr>
          <a:xfrm>
            <a:off x="3491880" y="4196114"/>
            <a:ext cx="5400600" cy="2185214"/>
          </a:xfrm>
          <a:prstGeom prst="rect">
            <a:avLst/>
          </a:prstGeom>
          <a:solidFill>
            <a:schemeClr val="accent1">
              <a:lumMod val="40000"/>
              <a:lumOff val="6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b="1" dirty="0" smtClean="0">
                <a:solidFill>
                  <a:srgbClr val="002060"/>
                </a:solidFill>
              </a:rPr>
              <a:t>Strategies: Redirect </a:t>
            </a:r>
            <a:r>
              <a:rPr lang="en-US" b="1" dirty="0">
                <a:solidFill>
                  <a:srgbClr val="002060"/>
                </a:solidFill>
              </a:rPr>
              <a:t>&amp; F</a:t>
            </a:r>
            <a:r>
              <a:rPr lang="en-US" b="1" dirty="0" smtClean="0">
                <a:solidFill>
                  <a:srgbClr val="002060"/>
                </a:solidFill>
              </a:rPr>
              <a:t>ocus:</a:t>
            </a:r>
            <a:endParaRPr lang="en-US" b="1" dirty="0">
              <a:solidFill>
                <a:srgbClr val="002060"/>
              </a:solidFill>
            </a:endParaRPr>
          </a:p>
          <a:p>
            <a:r>
              <a:rPr lang="en-US" dirty="0" smtClean="0">
                <a:solidFill>
                  <a:srgbClr val="002060"/>
                </a:solidFill>
                <a:latin typeface="Calibri" panose="020F0502020204030204" pitchFamily="34" charset="0"/>
              </a:rPr>
              <a:t>“How about we </a:t>
            </a:r>
            <a:r>
              <a:rPr lang="en-US" dirty="0">
                <a:solidFill>
                  <a:srgbClr val="002060"/>
                </a:solidFill>
                <a:latin typeface="Calibri" panose="020F0502020204030204" pitchFamily="34" charset="0"/>
              </a:rPr>
              <a:t>finish this bag of shoes before </a:t>
            </a:r>
            <a:r>
              <a:rPr lang="en-US" dirty="0" smtClean="0">
                <a:solidFill>
                  <a:srgbClr val="002060"/>
                </a:solidFill>
                <a:latin typeface="Calibri" panose="020F0502020204030204" pitchFamily="34" charset="0"/>
              </a:rPr>
              <a:t/>
            </a:r>
            <a:br>
              <a:rPr lang="en-US" dirty="0" smtClean="0">
                <a:solidFill>
                  <a:srgbClr val="002060"/>
                </a:solidFill>
                <a:latin typeface="Calibri" panose="020F0502020204030204" pitchFamily="34" charset="0"/>
              </a:rPr>
            </a:br>
            <a:r>
              <a:rPr lang="en-US" dirty="0" smtClean="0">
                <a:solidFill>
                  <a:srgbClr val="002060"/>
                </a:solidFill>
                <a:latin typeface="Calibri" panose="020F0502020204030204" pitchFamily="34" charset="0"/>
              </a:rPr>
              <a:t>  moving on</a:t>
            </a:r>
            <a:r>
              <a:rPr lang="en-US" dirty="0">
                <a:solidFill>
                  <a:srgbClr val="002060"/>
                </a:solidFill>
                <a:latin typeface="Calibri" panose="020F0502020204030204" pitchFamily="34" charset="0"/>
              </a:rPr>
              <a:t>…”</a:t>
            </a:r>
          </a:p>
          <a:p>
            <a:r>
              <a:rPr lang="en-US" sz="1000" dirty="0" smtClean="0">
                <a:solidFill>
                  <a:srgbClr val="002060"/>
                </a:solidFill>
                <a:latin typeface="Calibri" panose="020F0502020204030204" pitchFamily="34" charset="0"/>
              </a:rPr>
              <a:t>  </a:t>
            </a:r>
            <a:endParaRPr lang="en-US" sz="1000" dirty="0">
              <a:solidFill>
                <a:srgbClr val="002060"/>
              </a:solidFill>
              <a:latin typeface="Calibri" panose="020F0502020204030204" pitchFamily="34" charset="0"/>
            </a:endParaRPr>
          </a:p>
          <a:p>
            <a:r>
              <a:rPr lang="en-US" dirty="0">
                <a:solidFill>
                  <a:srgbClr val="002060"/>
                </a:solidFill>
                <a:latin typeface="Calibri" panose="020F0502020204030204" pitchFamily="34" charset="0"/>
              </a:rPr>
              <a:t>“Margaret, let me interrupt you here… I only have a limited time to help and I really want to see you succeed with your organizing… do you want to store these shoes in the closet or front </a:t>
            </a:r>
            <a:r>
              <a:rPr lang="en-US" dirty="0" smtClean="0">
                <a:solidFill>
                  <a:srgbClr val="002060"/>
                </a:solidFill>
                <a:latin typeface="Calibri" panose="020F0502020204030204" pitchFamily="34" charset="0"/>
              </a:rPr>
              <a:t>hall?…“</a:t>
            </a:r>
            <a:endParaRPr lang="en-US" dirty="0">
              <a:solidFill>
                <a:srgbClr val="002060"/>
              </a:solidFill>
              <a:latin typeface="Calibri" panose="020F0502020204030204" pitchFamily="34" charset="0"/>
            </a:endParaRPr>
          </a:p>
        </p:txBody>
      </p:sp>
      <p:sp>
        <p:nvSpPr>
          <p:cNvPr id="10" name="Right Arrow 9"/>
          <p:cNvSpPr/>
          <p:nvPr/>
        </p:nvSpPr>
        <p:spPr>
          <a:xfrm>
            <a:off x="2843808" y="4365104"/>
            <a:ext cx="576064" cy="136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 age</a:t>
            </a:r>
            <a:endParaRPr lang="en-CA" dirty="0"/>
          </a:p>
        </p:txBody>
      </p:sp>
      <p:sp>
        <p:nvSpPr>
          <p:cNvPr id="3" name="Content Placeholder 2"/>
          <p:cNvSpPr>
            <a:spLocks noGrp="1"/>
          </p:cNvSpPr>
          <p:nvPr>
            <p:ph sz="half" idx="1"/>
          </p:nvPr>
        </p:nvSpPr>
        <p:spPr/>
        <p:txBody>
          <a:bodyPr>
            <a:normAutofit/>
          </a:bodyPr>
          <a:lstStyle/>
          <a:p>
            <a:r>
              <a:rPr lang="en-US" sz="2800" b="1" dirty="0" smtClean="0"/>
              <a:t>Elders who Hoard:</a:t>
            </a:r>
          </a:p>
          <a:p>
            <a:pPr marL="342900" indent="-342900">
              <a:buFont typeface="Arial" panose="020B0604020202020204" pitchFamily="34" charset="0"/>
              <a:buChar char="•"/>
            </a:pPr>
            <a:r>
              <a:rPr lang="en-US" dirty="0" smtClean="0"/>
              <a:t>More  risks: safety &amp; eviction</a:t>
            </a:r>
          </a:p>
          <a:p>
            <a:pPr marL="342900" indent="-342900">
              <a:buFont typeface="Arial" panose="020B0604020202020204" pitchFamily="34" charset="0"/>
              <a:buChar char="•"/>
            </a:pPr>
            <a:r>
              <a:rPr lang="en-US" dirty="0" smtClean="0"/>
              <a:t>Comorbidities: physical &amp; psychiatric</a:t>
            </a:r>
          </a:p>
          <a:p>
            <a:pPr marL="342900" indent="-342900">
              <a:buFont typeface="Arial" panose="020B0604020202020204" pitchFamily="34" charset="0"/>
              <a:buChar char="•"/>
            </a:pPr>
            <a:r>
              <a:rPr lang="en-US" dirty="0" smtClean="0"/>
              <a:t>ADLs impaired</a:t>
            </a:r>
          </a:p>
          <a:p>
            <a:pPr marL="342900" indent="-342900">
              <a:buFont typeface="Arial" panose="020B0604020202020204" pitchFamily="34" charset="0"/>
              <a:buChar char="•"/>
            </a:pPr>
            <a:r>
              <a:rPr lang="en-US" dirty="0" smtClean="0"/>
              <a:t>Cognition impaired</a:t>
            </a:r>
          </a:p>
          <a:p>
            <a:pPr marL="342900" indent="-342900">
              <a:buFont typeface="Arial" panose="020B0604020202020204" pitchFamily="34" charset="0"/>
              <a:buChar char="•"/>
            </a:pPr>
            <a:endParaRPr lang="en-US" dirty="0" smtClean="0"/>
          </a:p>
          <a:p>
            <a:pPr algn="ctr"/>
            <a:r>
              <a:rPr lang="en-US" sz="2400" b="1" dirty="0" smtClean="0">
                <a:solidFill>
                  <a:srgbClr val="002060"/>
                </a:solidFill>
              </a:rPr>
              <a:t>Cognitive Rehabilitation</a:t>
            </a:r>
            <a:endParaRPr lang="en-CA" sz="2400" b="1" dirty="0">
              <a:solidFill>
                <a:srgbClr val="002060"/>
              </a:solidFill>
            </a:endParaRPr>
          </a:p>
        </p:txBody>
      </p:sp>
      <p:sp>
        <p:nvSpPr>
          <p:cNvPr id="5" name="Subtitle 4"/>
          <p:cNvSpPr>
            <a:spLocks noGrp="1"/>
          </p:cNvSpPr>
          <p:nvPr>
            <p:ph type="subTitle" idx="11"/>
          </p:nvPr>
        </p:nvSpPr>
        <p:spPr/>
        <p:txBody>
          <a:bodyPr/>
          <a:lstStyle/>
          <a:p>
            <a:r>
              <a:rPr lang="en-US" dirty="0" smtClean="0"/>
              <a:t>More likely to have cognitive difficulties</a:t>
            </a:r>
            <a:endParaRPr lang="en-CA"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708920"/>
            <a:ext cx="28860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51720" y="6448722"/>
            <a:ext cx="3456384" cy="307777"/>
          </a:xfrm>
          <a:prstGeom prst="rect">
            <a:avLst/>
          </a:prstGeom>
          <a:noFill/>
        </p:spPr>
        <p:txBody>
          <a:bodyPr wrap="square" rtlCol="0">
            <a:spAutoFit/>
          </a:bodyPr>
          <a:lstStyle/>
          <a:p>
            <a:r>
              <a:rPr lang="en-US" sz="1400" dirty="0" smtClean="0">
                <a:solidFill>
                  <a:schemeClr val="bg1">
                    <a:lumMod val="50000"/>
                  </a:schemeClr>
                </a:solidFill>
              </a:rPr>
              <a:t>Ayers et al, 2015</a:t>
            </a:r>
            <a:endParaRPr lang="en-CA" sz="1400" dirty="0">
              <a:solidFill>
                <a:schemeClr val="bg1">
                  <a:lumMod val="50000"/>
                </a:schemeClr>
              </a:solidFill>
            </a:endParaRPr>
          </a:p>
        </p:txBody>
      </p:sp>
    </p:spTree>
    <p:extLst>
      <p:ext uri="{BB962C8B-B14F-4D97-AF65-F5344CB8AC3E}">
        <p14:creationId xmlns:p14="http://schemas.microsoft.com/office/powerpoint/2010/main" val="28729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400" dirty="0" smtClean="0">
                <a:solidFill>
                  <a:schemeClr val="tx1">
                    <a:lumMod val="50000"/>
                    <a:lumOff val="50000"/>
                  </a:schemeClr>
                </a:solidFill>
              </a:rPr>
              <a:t>Safety &amp; Eviction Risks</a:t>
            </a:r>
          </a:p>
          <a:p>
            <a:pPr marL="514350" indent="-514350" fontAlgn="auto">
              <a:spcAft>
                <a:spcPts val="0"/>
              </a:spcAft>
              <a:buFont typeface="+mj-lt"/>
              <a:buAutoNum type="arabicPeriod"/>
            </a:pPr>
            <a:r>
              <a:rPr lang="en-US" sz="2400" dirty="0" smtClean="0"/>
              <a:t>Good Insight &amp; Motivation</a:t>
            </a:r>
          </a:p>
          <a:p>
            <a:pPr marL="514350" indent="-514350" fontAlgn="auto">
              <a:spcAft>
                <a:spcPts val="0"/>
              </a:spcAft>
              <a:buFont typeface="+mj-lt"/>
              <a:buAutoNum type="arabicPeriod"/>
            </a:pPr>
            <a:r>
              <a:rPr lang="en-US" sz="2400" dirty="0" smtClean="0">
                <a:solidFill>
                  <a:schemeClr val="tx1">
                    <a:lumMod val="50000"/>
                    <a:lumOff val="50000"/>
                  </a:schemeClr>
                </a:solidFill>
              </a:rPr>
              <a:t>Cognitive Functioning</a:t>
            </a:r>
          </a:p>
          <a:p>
            <a:pPr marL="514350" indent="-514350" fontAlgn="auto">
              <a:spcAft>
                <a:spcPts val="0"/>
              </a:spcAft>
              <a:buFont typeface="+mj-lt"/>
              <a:buAutoNum type="arabicPeriod"/>
            </a:pPr>
            <a:r>
              <a:rPr lang="en-US" sz="2400" b="1" dirty="0" smtClean="0"/>
              <a:t>Client Goals </a:t>
            </a:r>
            <a:endParaRPr lang="en-CA" sz="2400" b="1" dirty="0"/>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flipH="1">
            <a:off x="1547664" y="4460540"/>
            <a:ext cx="936104"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a:off x="6462281" y="4892588"/>
            <a:ext cx="990039"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ight Arrow 22"/>
          <p:cNvSpPr/>
          <p:nvPr/>
        </p:nvSpPr>
        <p:spPr>
          <a:xfrm>
            <a:off x="4860032" y="5395487"/>
            <a:ext cx="660736" cy="1937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flipH="1">
            <a:off x="1662173" y="5323478"/>
            <a:ext cx="720079" cy="193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grpSp>
        <p:nvGrpSpPr>
          <p:cNvPr id="17" name="Group 16"/>
          <p:cNvGrpSpPr/>
          <p:nvPr/>
        </p:nvGrpSpPr>
        <p:grpSpPr>
          <a:xfrm>
            <a:off x="2627784" y="2172077"/>
            <a:ext cx="6274094" cy="3490032"/>
            <a:chOff x="2627784" y="2172077"/>
            <a:chExt cx="6274094" cy="3490032"/>
          </a:xfrm>
        </p:grpSpPr>
        <p:sp>
          <p:nvSpPr>
            <p:cNvPr id="3" name="Oval 2"/>
            <p:cNvSpPr/>
            <p:nvPr/>
          </p:nvSpPr>
          <p:spPr>
            <a:xfrm>
              <a:off x="2627784" y="4388532"/>
              <a:ext cx="4251324" cy="1273577"/>
            </a:xfrm>
            <a:prstGeom prst="ellipse">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flipV="1">
              <a:off x="6372200" y="2756852"/>
              <a:ext cx="1368332" cy="1824276"/>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79187" y="2172077"/>
              <a:ext cx="2322691" cy="584775"/>
            </a:xfrm>
            <a:prstGeom prst="rect">
              <a:avLst/>
            </a:prstGeom>
            <a:noFill/>
            <a:ln w="38100">
              <a:solidFill>
                <a:schemeClr val="bg2">
                  <a:lumMod val="25000"/>
                </a:schemeClr>
              </a:solidFill>
            </a:ln>
          </p:spPr>
          <p:txBody>
            <a:bodyPr wrap="square" rtlCol="0">
              <a:spAutoFit/>
            </a:bodyPr>
            <a:lstStyle/>
            <a:p>
              <a:r>
                <a:rPr lang="en-US" sz="3200" b="1" dirty="0" smtClean="0">
                  <a:solidFill>
                    <a:schemeClr val="bg2">
                      <a:lumMod val="25000"/>
                    </a:schemeClr>
                  </a:solidFill>
                </a:rPr>
                <a:t>REFINERS</a:t>
              </a:r>
              <a:endParaRPr lang="en-CA" sz="3200" b="1" dirty="0">
                <a:solidFill>
                  <a:schemeClr val="bg2">
                    <a:lumMod val="25000"/>
                  </a:schemeClr>
                </a:solidFill>
              </a:endParaRPr>
            </a:p>
          </p:txBody>
        </p:sp>
      </p:grpSp>
      <p:sp>
        <p:nvSpPr>
          <p:cNvPr id="29" name="TextBox 28"/>
          <p:cNvSpPr txBox="1"/>
          <p:nvPr/>
        </p:nvSpPr>
        <p:spPr>
          <a:xfrm>
            <a:off x="323528" y="5589240"/>
            <a:ext cx="6796746" cy="1200329"/>
          </a:xfrm>
          <a:prstGeom prst="rect">
            <a:avLst/>
          </a:prstGeom>
          <a:noFill/>
        </p:spPr>
        <p:txBody>
          <a:bodyPr wrap="square" rtlCol="0">
            <a:spAutoFit/>
          </a:bodyPr>
          <a:lstStyle/>
          <a:p>
            <a:r>
              <a:rPr lang="en-US" sz="2400" b="1" dirty="0" smtClean="0">
                <a:solidFill>
                  <a:srgbClr val="663300"/>
                </a:solidFill>
              </a:rPr>
              <a:t>Modifiers: </a:t>
            </a:r>
          </a:p>
          <a:p>
            <a:pPr marL="285750" indent="-285750">
              <a:buFont typeface="Arial" panose="020B0604020202020204" pitchFamily="34" charset="0"/>
              <a:buChar char="•"/>
            </a:pPr>
            <a:r>
              <a:rPr lang="en-US" sz="2400" dirty="0" smtClean="0">
                <a:solidFill>
                  <a:srgbClr val="663300"/>
                </a:solidFill>
              </a:rPr>
              <a:t>Anticipate occurrence</a:t>
            </a:r>
          </a:p>
          <a:p>
            <a:pPr marL="285750" indent="-285750">
              <a:buFont typeface="Arial" panose="020B0604020202020204" pitchFamily="34" charset="0"/>
              <a:buChar char="•"/>
            </a:pPr>
            <a:r>
              <a:rPr lang="en-US" sz="2400" dirty="0" smtClean="0">
                <a:solidFill>
                  <a:srgbClr val="663300"/>
                </a:solidFill>
              </a:rPr>
              <a:t>Assess by observation as you implement plan </a:t>
            </a:r>
            <a:endParaRPr lang="en-CA" sz="2400" dirty="0">
              <a:solidFill>
                <a:srgbClr val="663300"/>
              </a:solidFill>
            </a:endParaRPr>
          </a:p>
        </p:txBody>
      </p:sp>
    </p:spTree>
    <p:extLst>
      <p:ext uri="{BB962C8B-B14F-4D97-AF65-F5344CB8AC3E}">
        <p14:creationId xmlns:p14="http://schemas.microsoft.com/office/powerpoint/2010/main" val="100440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 Functional Goals</a:t>
            </a:r>
            <a:endParaRPr lang="en-US" dirty="0"/>
          </a:p>
        </p:txBody>
      </p:sp>
      <p:sp>
        <p:nvSpPr>
          <p:cNvPr id="3" name="Content Placeholder 2"/>
          <p:cNvSpPr>
            <a:spLocks noGrp="1"/>
          </p:cNvSpPr>
          <p:nvPr>
            <p:ph sz="half" idx="1"/>
          </p:nvPr>
        </p:nvSpPr>
        <p:spPr>
          <a:xfrm>
            <a:off x="4644008" y="1859676"/>
            <a:ext cx="4114800" cy="4165641"/>
          </a:xfrm>
        </p:spPr>
        <p:txBody>
          <a:bodyPr/>
          <a:lstStyle/>
          <a:p>
            <a:r>
              <a:rPr lang="en-US" dirty="0" smtClean="0"/>
              <a:t>Client’s values, dreams and goals.</a:t>
            </a:r>
          </a:p>
          <a:p>
            <a:r>
              <a:rPr lang="en-US" sz="2400" b="1" dirty="0" smtClean="0"/>
              <a:t>What drives motivation to for a livable space?</a:t>
            </a:r>
            <a:endParaRPr lang="en-US" sz="2400" b="1" dirty="0"/>
          </a:p>
          <a:p>
            <a:endParaRPr lang="en-US" dirty="0" smtClean="0"/>
          </a:p>
          <a:p>
            <a:endParaRPr lang="en-US" dirty="0"/>
          </a:p>
          <a:p>
            <a:endParaRPr lang="en-US" dirty="0" smtClean="0"/>
          </a:p>
          <a:p>
            <a:r>
              <a:rPr lang="en-US" dirty="0"/>
              <a:t/>
            </a:r>
            <a:br>
              <a:rPr lang="en-US" dirty="0"/>
            </a:br>
            <a:r>
              <a:rPr lang="en-US" dirty="0" smtClean="0"/>
              <a:t>ADL-H measure impairment in key functional domains.</a:t>
            </a:r>
            <a:br>
              <a:rPr lang="en-US" dirty="0" smtClean="0"/>
            </a:br>
            <a:r>
              <a:rPr lang="en-US" sz="1400" dirty="0" smtClean="0"/>
              <a:t>[Frost et al 2013]</a:t>
            </a:r>
            <a:endParaRPr lang="en-US" sz="1400" dirty="0"/>
          </a:p>
        </p:txBody>
      </p:sp>
      <p:sp>
        <p:nvSpPr>
          <p:cNvPr id="5" name="Subtitle 4"/>
          <p:cNvSpPr>
            <a:spLocks noGrp="1"/>
          </p:cNvSpPr>
          <p:nvPr>
            <p:ph type="subTitle" idx="11"/>
          </p:nvPr>
        </p:nvSpPr>
        <p:spPr/>
        <p:txBody>
          <a:bodyPr/>
          <a:lstStyle/>
          <a:p>
            <a:r>
              <a:rPr lang="en-US" dirty="0" smtClean="0"/>
              <a:t>Link service goals to client’s goals</a:t>
            </a:r>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284054"/>
            <a:ext cx="1872208" cy="23284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00" t="9219" b="17317"/>
          <a:stretch/>
        </p:blipFill>
        <p:spPr bwMode="auto">
          <a:xfrm>
            <a:off x="395536" y="1772816"/>
            <a:ext cx="3828893" cy="2004442"/>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238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3568" y="1952823"/>
            <a:ext cx="7772400" cy="3996457"/>
          </a:xfrm>
        </p:spPr>
        <p:txBody>
          <a:bodyPr>
            <a:normAutofit fontScale="85000" lnSpcReduction="10000"/>
          </a:bodyPr>
          <a:lstStyle/>
          <a:p>
            <a:endParaRPr lang="en-US" dirty="0"/>
          </a:p>
          <a:p>
            <a:pPr marL="0" indent="0">
              <a:buNone/>
            </a:pPr>
            <a:r>
              <a:rPr lang="en-US" sz="2800" b="1" dirty="0"/>
              <a:t>Start with the easiest changes</a:t>
            </a:r>
          </a:p>
          <a:p>
            <a:r>
              <a:rPr lang="en-US" dirty="0"/>
              <a:t>Garbage, items with least perceived value </a:t>
            </a:r>
          </a:p>
          <a:p>
            <a:endParaRPr lang="en-US" dirty="0"/>
          </a:p>
          <a:p>
            <a:pPr marL="0" indent="0">
              <a:buNone/>
            </a:pPr>
            <a:r>
              <a:rPr lang="en-US" sz="2800" b="1" dirty="0"/>
              <a:t>Clear a place to make room for organizing activities</a:t>
            </a:r>
          </a:p>
          <a:p>
            <a:r>
              <a:rPr lang="en-US" dirty="0"/>
              <a:t>Clear off the back porch so recycling can go out</a:t>
            </a:r>
          </a:p>
          <a:p>
            <a:r>
              <a:rPr lang="en-US" dirty="0"/>
              <a:t>Clear off the dining room table for a sorting space</a:t>
            </a:r>
          </a:p>
          <a:p>
            <a:endParaRPr lang="en-US" sz="3000" dirty="0"/>
          </a:p>
          <a:p>
            <a:pPr marL="0" indent="0">
              <a:buNone/>
            </a:pPr>
            <a:r>
              <a:rPr lang="en-US" sz="3000" b="1" dirty="0"/>
              <a:t>Choose something that impacts daily activities</a:t>
            </a:r>
          </a:p>
          <a:p>
            <a:r>
              <a:rPr lang="en-US" dirty="0"/>
              <a:t>Organize the front hall so its easier to get in the door</a:t>
            </a:r>
          </a:p>
          <a:p>
            <a:r>
              <a:rPr lang="en-US" dirty="0"/>
              <a:t>Clear out the kitchen sink to be able to prepare a meal</a:t>
            </a:r>
          </a:p>
          <a:p>
            <a:endParaRPr lang="en-CA" dirty="0"/>
          </a:p>
        </p:txBody>
      </p:sp>
      <p:sp>
        <p:nvSpPr>
          <p:cNvPr id="3" name="Title 2"/>
          <p:cNvSpPr>
            <a:spLocks noGrp="1"/>
          </p:cNvSpPr>
          <p:nvPr>
            <p:ph type="title"/>
          </p:nvPr>
        </p:nvSpPr>
        <p:spPr/>
        <p:txBody>
          <a:bodyPr/>
          <a:lstStyle/>
          <a:p>
            <a:r>
              <a:rPr lang="en-US" dirty="0" smtClean="0">
                <a:solidFill>
                  <a:schemeClr val="bg1"/>
                </a:solidFill>
              </a:rPr>
              <a:t>Focus on Specific Area of Home</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Client-driven Goal setting</a:t>
            </a:r>
            <a:endParaRPr lang="en-CA" dirty="0"/>
          </a:p>
        </p:txBody>
      </p:sp>
    </p:spTree>
    <p:extLst>
      <p:ext uri="{BB962C8B-B14F-4D97-AF65-F5344CB8AC3E}">
        <p14:creationId xmlns:p14="http://schemas.microsoft.com/office/powerpoint/2010/main" val="27774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90000"/>
              </a:lnSpc>
            </a:pPr>
            <a:r>
              <a:rPr lang="en-US" sz="2300" b="1" dirty="0"/>
              <a:t>Identify an area that will facilitate other goals </a:t>
            </a:r>
          </a:p>
          <a:p>
            <a:pPr lvl="1">
              <a:lnSpc>
                <a:spcPct val="90000"/>
              </a:lnSpc>
            </a:pPr>
            <a:r>
              <a:rPr lang="en-US" sz="1600" dirty="0"/>
              <a:t>Clear around the bed so that the PSW can assist with the transfer</a:t>
            </a:r>
          </a:p>
          <a:p>
            <a:pPr lvl="1">
              <a:lnSpc>
                <a:spcPct val="90000"/>
              </a:lnSpc>
            </a:pPr>
            <a:r>
              <a:rPr lang="en-US" sz="1600" dirty="0"/>
              <a:t>Sort through the dining room so as to be able to start having family over for the holidays</a:t>
            </a:r>
          </a:p>
          <a:p>
            <a:pPr lvl="1">
              <a:lnSpc>
                <a:spcPct val="90000"/>
              </a:lnSpc>
            </a:pPr>
            <a:endParaRPr lang="en-US" sz="1600" dirty="0"/>
          </a:p>
          <a:p>
            <a:pPr>
              <a:lnSpc>
                <a:spcPct val="90000"/>
              </a:lnSpc>
            </a:pPr>
            <a:r>
              <a:rPr lang="en-US" sz="2300" b="1" dirty="0"/>
              <a:t>Pick objects of a particular theme</a:t>
            </a:r>
          </a:p>
          <a:p>
            <a:pPr lvl="1">
              <a:lnSpc>
                <a:spcPct val="90000"/>
              </a:lnSpc>
            </a:pPr>
            <a:r>
              <a:rPr lang="en-US" sz="1600" dirty="0"/>
              <a:t>Collections, toiletries, toys, </a:t>
            </a:r>
            <a:r>
              <a:rPr lang="en-US" sz="1600" dirty="0" err="1"/>
              <a:t>etc</a:t>
            </a:r>
            <a:endParaRPr lang="en-US" sz="1600" dirty="0"/>
          </a:p>
          <a:p>
            <a:pPr lvl="1">
              <a:lnSpc>
                <a:spcPct val="90000"/>
              </a:lnSpc>
            </a:pPr>
            <a:endParaRPr lang="en-US" sz="1600" b="1" dirty="0"/>
          </a:p>
          <a:p>
            <a:pPr>
              <a:lnSpc>
                <a:spcPct val="90000"/>
              </a:lnSpc>
            </a:pPr>
            <a:r>
              <a:rPr lang="en-US" sz="2300" b="1" dirty="0"/>
              <a:t>Choose objects that will make for visible changes</a:t>
            </a:r>
          </a:p>
          <a:p>
            <a:pPr lvl="1">
              <a:lnSpc>
                <a:spcPct val="90000"/>
              </a:lnSpc>
            </a:pPr>
            <a:r>
              <a:rPr lang="en-US" sz="1600" dirty="0"/>
              <a:t>Bulky items like furniture, bedding</a:t>
            </a:r>
          </a:p>
          <a:p>
            <a:pPr lvl="1">
              <a:lnSpc>
                <a:spcPct val="90000"/>
              </a:lnSpc>
            </a:pPr>
            <a:endParaRPr lang="en-US" sz="1600" dirty="0"/>
          </a:p>
          <a:p>
            <a:pPr lvl="1">
              <a:lnSpc>
                <a:spcPct val="90000"/>
              </a:lnSpc>
              <a:buFont typeface="Verdana" pitchFamily="34" charset="0"/>
              <a:buNone/>
            </a:pPr>
            <a:r>
              <a:rPr lang="en-US" sz="2400" dirty="0" smtClean="0"/>
              <a:t>If not Safety Risk …</a:t>
            </a:r>
            <a:r>
              <a:rPr lang="en-US" sz="2400" b="1" dirty="0" smtClean="0"/>
              <a:t>Start </a:t>
            </a:r>
            <a:r>
              <a:rPr lang="en-US" sz="2400" b="1" dirty="0"/>
              <a:t>Anywhere! </a:t>
            </a:r>
            <a:r>
              <a:rPr lang="en-US" sz="2400" dirty="0"/>
              <a:t>– there is no wrong </a:t>
            </a:r>
            <a:r>
              <a:rPr lang="en-US" sz="2400" dirty="0" smtClean="0"/>
              <a:t>place (but pick </a:t>
            </a:r>
            <a:r>
              <a:rPr lang="en-US" sz="2400" dirty="0"/>
              <a:t>one place and stick to it)</a:t>
            </a:r>
          </a:p>
          <a:p>
            <a:endParaRPr lang="en-CA" dirty="0"/>
          </a:p>
        </p:txBody>
      </p:sp>
      <p:sp>
        <p:nvSpPr>
          <p:cNvPr id="3" name="Title 2"/>
          <p:cNvSpPr>
            <a:spLocks noGrp="1"/>
          </p:cNvSpPr>
          <p:nvPr>
            <p:ph type="title"/>
          </p:nvPr>
        </p:nvSpPr>
        <p:spPr/>
        <p:txBody>
          <a:bodyPr/>
          <a:lstStyle/>
          <a:p>
            <a:r>
              <a:rPr lang="en-US" dirty="0" smtClean="0">
                <a:solidFill>
                  <a:schemeClr val="bg1"/>
                </a:solidFill>
              </a:rPr>
              <a:t>Focus on Specific Area of Home</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Client-driven Goal Setting</a:t>
            </a:r>
            <a:endParaRPr lang="en-CA" dirty="0"/>
          </a:p>
        </p:txBody>
      </p:sp>
    </p:spTree>
    <p:extLst>
      <p:ext uri="{BB962C8B-B14F-4D97-AF65-F5344CB8AC3E}">
        <p14:creationId xmlns:p14="http://schemas.microsoft.com/office/powerpoint/2010/main" val="22982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58" r="12202" b="6992"/>
          <a:stretch/>
        </p:blipFill>
        <p:spPr bwMode="auto">
          <a:xfrm>
            <a:off x="1086070" y="2273993"/>
            <a:ext cx="1512168" cy="19754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8" t="22957" r="10732" b="-1435"/>
          <a:stretch/>
        </p:blipFill>
        <p:spPr bwMode="auto">
          <a:xfrm>
            <a:off x="4644008" y="2142736"/>
            <a:ext cx="1630675" cy="20691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itle 1"/>
          <p:cNvSpPr>
            <a:spLocks noGrp="1"/>
          </p:cNvSpPr>
          <p:nvPr>
            <p:ph type="title"/>
          </p:nvPr>
        </p:nvSpPr>
        <p:spPr/>
        <p:txBody>
          <a:bodyPr/>
          <a:lstStyle/>
          <a:p>
            <a:r>
              <a:rPr lang="en-US" dirty="0" smtClean="0"/>
              <a:t>CBT Treatment for Hoarding Disorder</a:t>
            </a:r>
            <a:endParaRPr lang="en-US" dirty="0"/>
          </a:p>
        </p:txBody>
      </p:sp>
      <p:sp>
        <p:nvSpPr>
          <p:cNvPr id="3" name="Content Placeholder 2"/>
          <p:cNvSpPr>
            <a:spLocks noGrp="1"/>
          </p:cNvSpPr>
          <p:nvPr>
            <p:ph sz="half" idx="1"/>
          </p:nvPr>
        </p:nvSpPr>
        <p:spPr>
          <a:xfrm>
            <a:off x="323528" y="4401219"/>
            <a:ext cx="4114800" cy="1631709"/>
          </a:xfrm>
        </p:spPr>
        <p:txBody>
          <a:bodyPr>
            <a:normAutofit/>
          </a:bodyPr>
          <a:lstStyle/>
          <a:p>
            <a:r>
              <a:rPr lang="en-US" b="1" dirty="0" smtClean="0"/>
              <a:t>CBT-trained therapists</a:t>
            </a:r>
          </a:p>
          <a:p>
            <a:pPr marL="342900" indent="-342900">
              <a:buFont typeface="Arial" panose="020B0604020202020204" pitchFamily="34" charset="0"/>
              <a:buChar char="•"/>
            </a:pPr>
            <a:r>
              <a:rPr lang="en-US" dirty="0" smtClean="0"/>
              <a:t>Outpatient mental health clinics</a:t>
            </a:r>
          </a:p>
          <a:p>
            <a:pPr marL="342900" indent="-342900">
              <a:buFont typeface="Arial" panose="020B0604020202020204" pitchFamily="34" charset="0"/>
              <a:buChar char="•"/>
            </a:pPr>
            <a:r>
              <a:rPr lang="en-US" dirty="0" smtClean="0"/>
              <a:t>Sunnybrook: </a:t>
            </a:r>
            <a:r>
              <a:rPr lang="en-US" dirty="0" err="1" smtClean="0"/>
              <a:t>Dx</a:t>
            </a:r>
            <a:r>
              <a:rPr lang="en-US" dirty="0" smtClean="0"/>
              <a:t> &amp; group CBT</a:t>
            </a:r>
          </a:p>
          <a:p>
            <a:pPr lvl="4" indent="0"/>
            <a:r>
              <a:rPr lang="en-US" dirty="0" smtClean="0">
                <a:solidFill>
                  <a:schemeClr val="bg1">
                    <a:lumMod val="50000"/>
                  </a:schemeClr>
                </a:solidFill>
              </a:rPr>
              <a:t>416-480-6100</a:t>
            </a:r>
          </a:p>
          <a:p>
            <a:pPr marL="342900" indent="-342900">
              <a:buFont typeface="Arial" panose="020B0604020202020204" pitchFamily="34" charset="0"/>
              <a:buChar char="•"/>
            </a:pPr>
            <a:endParaRPr lang="en-US" dirty="0"/>
          </a:p>
        </p:txBody>
      </p:sp>
      <p:sp>
        <p:nvSpPr>
          <p:cNvPr id="5" name="Subtitle 4"/>
          <p:cNvSpPr>
            <a:spLocks noGrp="1"/>
          </p:cNvSpPr>
          <p:nvPr>
            <p:ph type="subTitle" idx="11"/>
          </p:nvPr>
        </p:nvSpPr>
        <p:spPr/>
        <p:txBody>
          <a:bodyPr/>
          <a:lstStyle/>
          <a:p>
            <a:r>
              <a:rPr lang="en-US" dirty="0" smtClean="0"/>
              <a:t>Linking your clients to service</a:t>
            </a:r>
            <a:endParaRPr lang="en-US" dirty="0"/>
          </a:p>
        </p:txBody>
      </p:sp>
      <p:sp>
        <p:nvSpPr>
          <p:cNvPr id="10" name="Content Placeholder 2"/>
          <p:cNvSpPr txBox="1">
            <a:spLocks/>
          </p:cNvSpPr>
          <p:nvPr/>
        </p:nvSpPr>
        <p:spPr>
          <a:xfrm>
            <a:off x="4646958" y="4425792"/>
            <a:ext cx="4173514" cy="201622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t>Guided bibliotherapy</a:t>
            </a:r>
          </a:p>
          <a:p>
            <a:pPr marL="342900" indent="-342900" fontAlgn="auto">
              <a:spcAft>
                <a:spcPts val="0"/>
              </a:spcAft>
              <a:buFont typeface="Arial" panose="020B0604020202020204" pitchFamily="34" charset="0"/>
              <a:buChar char="•"/>
            </a:pPr>
            <a:r>
              <a:rPr lang="en-US" dirty="0" smtClean="0"/>
              <a:t>Delivery by non-clinicians</a:t>
            </a:r>
          </a:p>
          <a:p>
            <a:pPr marL="342900" indent="-342900" fontAlgn="auto">
              <a:spcAft>
                <a:spcPts val="0"/>
              </a:spcAft>
              <a:buFont typeface="Arial" panose="020B0604020202020204" pitchFamily="34" charset="0"/>
              <a:buChar char="•"/>
            </a:pPr>
            <a:r>
              <a:rPr lang="en-US" dirty="0" smtClean="0"/>
              <a:t>Outcomes comparable</a:t>
            </a:r>
          </a:p>
          <a:p>
            <a:pPr marL="342900" indent="-342900" fontAlgn="auto">
              <a:spcAft>
                <a:spcPts val="0"/>
              </a:spcAft>
              <a:buFont typeface="Arial" panose="020B0604020202020204" pitchFamily="34" charset="0"/>
              <a:buChar char="•"/>
            </a:pPr>
            <a:r>
              <a:rPr lang="en-US" dirty="0" smtClean="0"/>
              <a:t>Web Search: Facilitator’s Guide</a:t>
            </a:r>
            <a:endParaRPr lang="en-US" b="1" dirty="0" smtClean="0"/>
          </a:p>
          <a:p>
            <a:pPr fontAlgn="auto">
              <a:spcAft>
                <a:spcPts val="0"/>
              </a:spcAft>
            </a:pPr>
            <a:endParaRPr lang="en-US" sz="2600" dirty="0"/>
          </a:p>
          <a:p>
            <a:pPr fontAlgn="auto">
              <a:spcAft>
                <a:spcPts val="0"/>
              </a:spcAft>
            </a:pPr>
            <a:endParaRPr lang="en-US" sz="2600" dirty="0" smtClean="0"/>
          </a:p>
          <a:p>
            <a:pPr fontAlgn="auto">
              <a:spcAft>
                <a:spcPts val="0"/>
              </a:spcAft>
            </a:pPr>
            <a:endParaRPr lang="en-US" sz="2600" dirty="0"/>
          </a:p>
          <a:p>
            <a:pPr fontAlgn="auto">
              <a:spcAft>
                <a:spcPts val="0"/>
              </a:spcAft>
            </a:pPr>
            <a:endParaRPr lang="en-US" sz="2600" dirty="0" smtClean="0"/>
          </a:p>
          <a:p>
            <a:pPr fontAlgn="auto">
              <a:spcAft>
                <a:spcPts val="0"/>
              </a:spcAft>
            </a:pPr>
            <a:endParaRPr lang="en-US" dirty="0"/>
          </a:p>
        </p:txBody>
      </p:sp>
      <p:pic>
        <p:nvPicPr>
          <p:cNvPr id="13314" name="Picture 2" descr="Image result for sunnybrook health sciences mental heal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5560608"/>
            <a:ext cx="1656184" cy="47232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6" y="2205193"/>
            <a:ext cx="1488540" cy="1944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1" name="Rectangle 10"/>
          <p:cNvSpPr/>
          <p:nvPr/>
        </p:nvSpPr>
        <p:spPr>
          <a:xfrm>
            <a:off x="38122" y="6236295"/>
            <a:ext cx="7037328" cy="415498"/>
          </a:xfrm>
          <a:prstGeom prst="rect">
            <a:avLst/>
          </a:prstGeom>
        </p:spPr>
        <p:txBody>
          <a:bodyPr wrap="square">
            <a:spAutoFit/>
          </a:bodyPr>
          <a:lstStyle/>
          <a:p>
            <a:r>
              <a:rPr lang="en-US" sz="1050" dirty="0" err="1">
                <a:solidFill>
                  <a:schemeClr val="bg1">
                    <a:lumMod val="50000"/>
                  </a:schemeClr>
                </a:solidFill>
              </a:rPr>
              <a:t>C.A.Mathews</a:t>
            </a:r>
            <a:r>
              <a:rPr lang="en-US" sz="1050" dirty="0">
                <a:solidFill>
                  <a:schemeClr val="bg1">
                    <a:lumMod val="50000"/>
                  </a:schemeClr>
                </a:solidFill>
              </a:rPr>
              <a:t>, et al</a:t>
            </a:r>
            <a:r>
              <a:rPr lang="en-US" sz="1050" dirty="0" smtClean="0">
                <a:solidFill>
                  <a:schemeClr val="bg1">
                    <a:lumMod val="50000"/>
                  </a:schemeClr>
                </a:solidFill>
              </a:rPr>
              <a:t>., </a:t>
            </a:r>
            <a:r>
              <a:rPr lang="en-US" sz="1050" dirty="0">
                <a:solidFill>
                  <a:schemeClr val="bg1">
                    <a:lumMod val="50000"/>
                  </a:schemeClr>
                </a:solidFill>
              </a:rPr>
              <a:t>Psychiatry Res. 237 (2016) </a:t>
            </a:r>
            <a:r>
              <a:rPr lang="en-US" sz="1050" dirty="0" smtClean="0">
                <a:solidFill>
                  <a:schemeClr val="bg1">
                    <a:lumMod val="50000"/>
                  </a:schemeClr>
                </a:solidFill>
              </a:rPr>
              <a:t>331–338 | R.O</a:t>
            </a:r>
            <a:r>
              <a:rPr lang="en-US" sz="1050" dirty="0">
                <a:solidFill>
                  <a:schemeClr val="bg1">
                    <a:lumMod val="50000"/>
                  </a:schemeClr>
                </a:solidFill>
              </a:rPr>
              <a:t>. Frost, D. Ruby, L. </a:t>
            </a:r>
            <a:r>
              <a:rPr lang="en-US" sz="1050" dirty="0" err="1">
                <a:solidFill>
                  <a:schemeClr val="bg1">
                    <a:lumMod val="50000"/>
                  </a:schemeClr>
                </a:solidFill>
              </a:rPr>
              <a:t>Shuer</a:t>
            </a:r>
            <a:r>
              <a:rPr lang="en-US" sz="1050" dirty="0" smtClean="0">
                <a:solidFill>
                  <a:schemeClr val="bg1">
                    <a:lumMod val="50000"/>
                  </a:schemeClr>
                </a:solidFill>
              </a:rPr>
              <a:t>, </a:t>
            </a:r>
            <a:r>
              <a:rPr lang="en-US" sz="1050" dirty="0" err="1">
                <a:solidFill>
                  <a:schemeClr val="bg1">
                    <a:lumMod val="50000"/>
                  </a:schemeClr>
                </a:solidFill>
              </a:rPr>
              <a:t>Behav</a:t>
            </a:r>
            <a:r>
              <a:rPr lang="en-US" sz="1050" dirty="0">
                <a:solidFill>
                  <a:schemeClr val="bg1">
                    <a:lumMod val="50000"/>
                  </a:schemeClr>
                </a:solidFill>
              </a:rPr>
              <a:t>. Res. </a:t>
            </a:r>
            <a:r>
              <a:rPr lang="en-US" sz="1050" dirty="0" err="1">
                <a:solidFill>
                  <a:schemeClr val="bg1">
                    <a:lumMod val="50000"/>
                  </a:schemeClr>
                </a:solidFill>
              </a:rPr>
              <a:t>Ther</a:t>
            </a:r>
            <a:r>
              <a:rPr lang="en-US" sz="1050" dirty="0">
                <a:solidFill>
                  <a:schemeClr val="bg1">
                    <a:lumMod val="50000"/>
                  </a:schemeClr>
                </a:solidFill>
              </a:rPr>
              <a:t>. 50 (2012) </a:t>
            </a:r>
            <a:r>
              <a:rPr lang="en-US" sz="1050" dirty="0" smtClean="0">
                <a:solidFill>
                  <a:schemeClr val="bg1">
                    <a:lumMod val="50000"/>
                  </a:schemeClr>
                </a:solidFill>
              </a:rPr>
              <a:t>661–667 |  </a:t>
            </a:r>
            <a:r>
              <a:rPr lang="en-US" sz="1050" dirty="0" err="1" smtClean="0">
                <a:solidFill>
                  <a:schemeClr val="bg1">
                    <a:lumMod val="50000"/>
                  </a:schemeClr>
                </a:solidFill>
              </a:rPr>
              <a:t>Uhm</a:t>
            </a:r>
            <a:r>
              <a:rPr lang="en-US" sz="1050" dirty="0" smtClean="0">
                <a:solidFill>
                  <a:schemeClr val="bg1">
                    <a:lumMod val="50000"/>
                  </a:schemeClr>
                </a:solidFill>
              </a:rPr>
              <a:t>, SY et al., Contemporary Clinical Trials 50(2016): 98-105.]</a:t>
            </a:r>
            <a:endParaRPr lang="en-US" sz="1050" dirty="0">
              <a:solidFill>
                <a:schemeClr val="bg1">
                  <a:lumMod val="50000"/>
                </a:schemeClr>
              </a:solidFill>
            </a:endParaRPr>
          </a:p>
        </p:txBody>
      </p:sp>
    </p:spTree>
    <p:extLst>
      <p:ext uri="{BB962C8B-B14F-4D97-AF65-F5344CB8AC3E}">
        <p14:creationId xmlns:p14="http://schemas.microsoft.com/office/powerpoint/2010/main" val="19680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Acceptability of Hoarding Services</a:t>
            </a:r>
            <a:endParaRPr lang="en-US" dirty="0"/>
          </a:p>
        </p:txBody>
      </p:sp>
      <p:sp>
        <p:nvSpPr>
          <p:cNvPr id="3" name="Content Placeholder 2"/>
          <p:cNvSpPr>
            <a:spLocks noGrp="1"/>
          </p:cNvSpPr>
          <p:nvPr>
            <p:ph sz="half" idx="1"/>
          </p:nvPr>
        </p:nvSpPr>
        <p:spPr>
          <a:xfrm>
            <a:off x="683568" y="1966116"/>
            <a:ext cx="7906072" cy="4165641"/>
          </a:xfrm>
        </p:spPr>
        <p:txBody>
          <a:bodyPr/>
          <a:lstStyle/>
          <a:p>
            <a:r>
              <a:rPr lang="en-US" sz="2800" b="1" dirty="0" smtClean="0"/>
              <a:t>More acceptable if:</a:t>
            </a:r>
          </a:p>
          <a:p>
            <a:pPr marL="342900" indent="-342900">
              <a:buFont typeface="Wingdings" panose="05000000000000000000" pitchFamily="2" charset="2"/>
              <a:buChar char="ü"/>
            </a:pPr>
            <a:r>
              <a:rPr lang="en-US" sz="2400" dirty="0" smtClean="0"/>
              <a:t>personalized </a:t>
            </a:r>
          </a:p>
          <a:p>
            <a:pPr marL="342900" indent="-342900">
              <a:buFont typeface="Wingdings" panose="05000000000000000000" pitchFamily="2" charset="2"/>
              <a:buChar char="ü"/>
            </a:pPr>
            <a:r>
              <a:rPr lang="en-US" sz="2400" dirty="0" smtClean="0"/>
              <a:t>being held accountable</a:t>
            </a:r>
            <a:br>
              <a:rPr lang="en-US" sz="2400" dirty="0" smtClean="0"/>
            </a:br>
            <a:r>
              <a:rPr lang="en-US" sz="1800" dirty="0" smtClean="0"/>
              <a:t>(goals, home visits) </a:t>
            </a:r>
          </a:p>
          <a:p>
            <a:pPr marL="342900" indent="-342900">
              <a:buFont typeface="Wingdings" panose="05000000000000000000" pitchFamily="2" charset="2"/>
              <a:buChar char="ü"/>
            </a:pPr>
            <a:r>
              <a:rPr lang="en-US" sz="2400" dirty="0" smtClean="0"/>
              <a:t>belief that treatment </a:t>
            </a:r>
            <a:br>
              <a:rPr lang="en-US" sz="2400" dirty="0" smtClean="0"/>
            </a:br>
            <a:r>
              <a:rPr lang="en-US" sz="2400" dirty="0" smtClean="0"/>
              <a:t>works</a:t>
            </a:r>
            <a:endParaRPr lang="en-US" sz="1800" dirty="0"/>
          </a:p>
        </p:txBody>
      </p:sp>
      <p:sp>
        <p:nvSpPr>
          <p:cNvPr id="5" name="Subtitle 4"/>
          <p:cNvSpPr>
            <a:spLocks noGrp="1"/>
          </p:cNvSpPr>
          <p:nvPr>
            <p:ph type="subTitle" idx="11"/>
          </p:nvPr>
        </p:nvSpPr>
        <p:spPr/>
        <p:txBody>
          <a:bodyPr>
            <a:normAutofit fontScale="77500" lnSpcReduction="20000"/>
          </a:bodyPr>
          <a:lstStyle/>
          <a:p>
            <a:r>
              <a:rPr lang="en-US" dirty="0" smtClean="0"/>
              <a:t>Perception that treatment </a:t>
            </a:r>
            <a:r>
              <a:rPr lang="en-US" dirty="0"/>
              <a:t>i</a:t>
            </a:r>
            <a:r>
              <a:rPr lang="en-US" dirty="0" smtClean="0"/>
              <a:t>s agreeable, palatable or satisfactory</a:t>
            </a:r>
            <a:endParaRPr lang="en-US" dirty="0"/>
          </a:p>
        </p:txBody>
      </p:sp>
      <p:pic>
        <p:nvPicPr>
          <p:cNvPr id="532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52" r="10354"/>
          <a:stretch/>
        </p:blipFill>
        <p:spPr bwMode="auto">
          <a:xfrm>
            <a:off x="4434864" y="2010643"/>
            <a:ext cx="4457616" cy="3362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7752" y="6515920"/>
            <a:ext cx="2642070" cy="295466"/>
          </a:xfrm>
          <a:prstGeom prst="rect">
            <a:avLst/>
          </a:prstGeom>
        </p:spPr>
        <p:txBody>
          <a:bodyPr wrap="none">
            <a:spAutoFit/>
          </a:bodyPr>
          <a:lstStyle/>
          <a:p>
            <a:pPr lvl="0" fontAlgn="auto">
              <a:lnSpc>
                <a:spcPct val="120000"/>
              </a:lnSpc>
              <a:spcBef>
                <a:spcPts val="0"/>
              </a:spcBef>
              <a:spcAft>
                <a:spcPts val="0"/>
              </a:spcAft>
            </a:pPr>
            <a:r>
              <a:rPr lang="en-US" sz="1100" dirty="0" smtClean="0">
                <a:solidFill>
                  <a:srgbClr val="676767"/>
                </a:solidFill>
                <a:latin typeface="Arial"/>
              </a:rPr>
              <a:t>Rodriguez et al, 2016, JOCRD, 11: 1-8]</a:t>
            </a:r>
            <a:endParaRPr lang="en-CA" sz="1100" dirty="0">
              <a:solidFill>
                <a:srgbClr val="676767"/>
              </a:solidFill>
              <a:latin typeface="Arial"/>
            </a:endParaRPr>
          </a:p>
        </p:txBody>
      </p:sp>
      <p:sp>
        <p:nvSpPr>
          <p:cNvPr id="6" name="Rectangle 5"/>
          <p:cNvSpPr/>
          <p:nvPr/>
        </p:nvSpPr>
        <p:spPr>
          <a:xfrm>
            <a:off x="1622886" y="5445224"/>
            <a:ext cx="5040785" cy="978729"/>
          </a:xfrm>
          <a:prstGeom prst="rect">
            <a:avLst/>
          </a:prstGeom>
        </p:spPr>
        <p:txBody>
          <a:bodyPr wrap="square">
            <a:spAutoFit/>
          </a:bodyPr>
          <a:lstStyle/>
          <a:p>
            <a:pPr lvl="0" fontAlgn="auto">
              <a:lnSpc>
                <a:spcPct val="120000"/>
              </a:lnSpc>
              <a:spcBef>
                <a:spcPts val="0"/>
              </a:spcBef>
              <a:spcAft>
                <a:spcPts val="0"/>
              </a:spcAft>
            </a:pPr>
            <a:r>
              <a:rPr lang="en-US" sz="2400" b="1" dirty="0" smtClean="0">
                <a:solidFill>
                  <a:srgbClr val="002060"/>
                </a:solidFill>
                <a:latin typeface="Arial"/>
              </a:rPr>
              <a:t>Innovators! </a:t>
            </a:r>
          </a:p>
          <a:p>
            <a:pPr lvl="0" fontAlgn="auto">
              <a:lnSpc>
                <a:spcPct val="120000"/>
              </a:lnSpc>
              <a:spcBef>
                <a:spcPts val="0"/>
              </a:spcBef>
              <a:spcAft>
                <a:spcPts val="0"/>
              </a:spcAft>
            </a:pPr>
            <a:r>
              <a:rPr lang="en-US" sz="2400" dirty="0" smtClean="0">
                <a:solidFill>
                  <a:srgbClr val="002060"/>
                </a:solidFill>
                <a:latin typeface="Arial"/>
              </a:rPr>
              <a:t>More acceptable options </a:t>
            </a:r>
            <a:r>
              <a:rPr lang="en-US" sz="2400" dirty="0">
                <a:solidFill>
                  <a:srgbClr val="002060"/>
                </a:solidFill>
                <a:latin typeface="Arial"/>
              </a:rPr>
              <a:t>needed.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4" y="5186958"/>
            <a:ext cx="1548874" cy="124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1211644">
            <a:off x="3137740" y="2273279"/>
            <a:ext cx="4680520" cy="369332"/>
          </a:xfrm>
          <a:prstGeom prst="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US" b="1" dirty="0" smtClean="0"/>
              <a:t>Tip for Success: </a:t>
            </a:r>
            <a:r>
              <a:rPr lang="en-US" b="1" dirty="0" smtClean="0">
                <a:solidFill>
                  <a:srgbClr val="002060"/>
                </a:solidFill>
              </a:rPr>
              <a:t>personalize your plan</a:t>
            </a:r>
            <a:r>
              <a:rPr lang="en-US" dirty="0" smtClean="0">
                <a:solidFill>
                  <a:srgbClr val="002060"/>
                </a:solidFill>
              </a:rPr>
              <a:t>!</a:t>
            </a:r>
            <a:endParaRPr lang="en-CA" dirty="0">
              <a:solidFill>
                <a:srgbClr val="002060"/>
              </a:solidFill>
            </a:endParaRPr>
          </a:p>
        </p:txBody>
      </p:sp>
      <p:sp>
        <p:nvSpPr>
          <p:cNvPr id="10" name="TextBox 9"/>
          <p:cNvSpPr txBox="1"/>
          <p:nvPr/>
        </p:nvSpPr>
        <p:spPr>
          <a:xfrm rot="21211644">
            <a:off x="3280811" y="3051683"/>
            <a:ext cx="4977297" cy="369332"/>
          </a:xfrm>
          <a:prstGeom prst="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US" b="1" dirty="0" smtClean="0"/>
              <a:t>Tip for Success: </a:t>
            </a:r>
            <a:r>
              <a:rPr lang="en-US" b="1" dirty="0" smtClean="0">
                <a:solidFill>
                  <a:srgbClr val="002060"/>
                </a:solidFill>
              </a:rPr>
              <a:t>leverage the visitor effect</a:t>
            </a:r>
            <a:r>
              <a:rPr lang="en-US" dirty="0" smtClean="0">
                <a:solidFill>
                  <a:srgbClr val="002060"/>
                </a:solidFill>
              </a:rPr>
              <a:t>!</a:t>
            </a:r>
            <a:endParaRPr lang="en-CA" dirty="0">
              <a:solidFill>
                <a:srgbClr val="002060"/>
              </a:solidFill>
            </a:endParaRPr>
          </a:p>
        </p:txBody>
      </p:sp>
      <p:sp>
        <p:nvSpPr>
          <p:cNvPr id="11" name="TextBox 10"/>
          <p:cNvSpPr txBox="1"/>
          <p:nvPr/>
        </p:nvSpPr>
        <p:spPr>
          <a:xfrm rot="21211644">
            <a:off x="3134770" y="3913345"/>
            <a:ext cx="4445093" cy="369332"/>
          </a:xfrm>
          <a:prstGeom prst="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US" b="1" dirty="0" smtClean="0"/>
              <a:t>Tip for Success: </a:t>
            </a:r>
            <a:r>
              <a:rPr lang="en-US" b="1" dirty="0" smtClean="0">
                <a:solidFill>
                  <a:srgbClr val="002060"/>
                </a:solidFill>
              </a:rPr>
              <a:t>advertise successes</a:t>
            </a:r>
            <a:r>
              <a:rPr lang="en-US" dirty="0" smtClean="0">
                <a:solidFill>
                  <a:srgbClr val="002060"/>
                </a:solidFill>
              </a:rPr>
              <a:t>!</a:t>
            </a:r>
            <a:endParaRPr lang="en-CA" dirty="0">
              <a:solidFill>
                <a:srgbClr val="002060"/>
              </a:solidFill>
            </a:endParaRPr>
          </a:p>
        </p:txBody>
      </p:sp>
    </p:spTree>
    <p:extLst>
      <p:ext uri="{BB962C8B-B14F-4D97-AF65-F5344CB8AC3E}">
        <p14:creationId xmlns:p14="http://schemas.microsoft.com/office/powerpoint/2010/main" val="23363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3082" y="4653136"/>
            <a:ext cx="7128792" cy="1944216"/>
          </a:xfrm>
        </p:spPr>
        <p:txBody>
          <a:bodyPr>
            <a:normAutofit/>
          </a:bodyPr>
          <a:lstStyle/>
          <a:p>
            <a:pPr marL="0" indent="0">
              <a:buNone/>
            </a:pPr>
            <a:r>
              <a:rPr lang="en-US" sz="1800" dirty="0" smtClean="0"/>
              <a:t/>
            </a:r>
            <a:br>
              <a:rPr lang="en-US" sz="1800" dirty="0" smtClean="0"/>
            </a:br>
            <a:r>
              <a:rPr lang="en-US" sz="3600" dirty="0" smtClean="0"/>
              <a:t>What </a:t>
            </a:r>
            <a:r>
              <a:rPr lang="en-US" sz="3600" b="1" dirty="0" smtClean="0"/>
              <a:t>type of service </a:t>
            </a:r>
            <a:r>
              <a:rPr lang="en-US" sz="3600" dirty="0" smtClean="0"/>
              <a:t>will most support positive change? </a:t>
            </a:r>
            <a:br>
              <a:rPr lang="en-US" sz="3600" dirty="0" smtClean="0"/>
            </a:br>
            <a:r>
              <a:rPr lang="en-US" sz="2400" dirty="0" smtClean="0"/>
              <a:t>What are they ready for?</a:t>
            </a:r>
            <a:endParaRPr lang="en-CA" sz="7200" dirty="0">
              <a:solidFill>
                <a:srgbClr val="FFFF00"/>
              </a:solidFill>
            </a:endParaRPr>
          </a:p>
        </p:txBody>
      </p:sp>
      <p:sp>
        <p:nvSpPr>
          <p:cNvPr id="3" name="Title 2"/>
          <p:cNvSpPr>
            <a:spLocks noGrp="1"/>
          </p:cNvSpPr>
          <p:nvPr>
            <p:ph type="title"/>
          </p:nvPr>
        </p:nvSpPr>
        <p:spPr/>
        <p:txBody>
          <a:bodyPr/>
          <a:lstStyle/>
          <a:p>
            <a:r>
              <a:rPr lang="en-US" dirty="0" smtClean="0">
                <a:solidFill>
                  <a:schemeClr val="bg1"/>
                </a:solidFill>
              </a:rPr>
              <a:t>Assessing Readiness / Stage of Recovery</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Asking the right question</a:t>
            </a:r>
            <a:endParaRPr lang="en-CA" dirty="0"/>
          </a:p>
        </p:txBody>
      </p:sp>
      <p:pic>
        <p:nvPicPr>
          <p:cNvPr id="4098" name="Picture 2" descr="https://haroldfeddersen.files.wordpress.com/2010/10/img_08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426" y="3429000"/>
            <a:ext cx="7236670" cy="12408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15171" y="2494637"/>
            <a:ext cx="7173253" cy="646331"/>
          </a:xfrm>
          <a:prstGeom prst="rect">
            <a:avLst/>
          </a:prstGeom>
          <a:solidFill>
            <a:schemeClr val="bg1"/>
          </a:solidFill>
        </p:spPr>
        <p:txBody>
          <a:bodyPr wrap="square">
            <a:spAutoFit/>
          </a:bodyPr>
          <a:lstStyle/>
          <a:p>
            <a:pPr lvl="0" fontAlgn="auto">
              <a:spcBef>
                <a:spcPct val="20000"/>
              </a:spcBef>
              <a:spcAft>
                <a:spcPts val="0"/>
              </a:spcAft>
            </a:pPr>
            <a:r>
              <a:rPr lang="en-US" sz="3600" b="1" dirty="0" smtClean="0">
                <a:solidFill>
                  <a:srgbClr val="676767"/>
                </a:solidFill>
                <a:latin typeface="Arial"/>
              </a:rPr>
              <a:t>Yes</a:t>
            </a:r>
            <a:r>
              <a:rPr lang="en-US" sz="3600" dirty="0" smtClean="0">
                <a:solidFill>
                  <a:srgbClr val="676767"/>
                </a:solidFill>
                <a:latin typeface="Arial"/>
              </a:rPr>
              <a:t>	    Is </a:t>
            </a:r>
            <a:r>
              <a:rPr lang="en-US" sz="3600" dirty="0">
                <a:solidFill>
                  <a:srgbClr val="676767"/>
                </a:solidFill>
                <a:latin typeface="Arial"/>
              </a:rPr>
              <a:t>the client </a:t>
            </a:r>
            <a:r>
              <a:rPr lang="en-US" sz="3600" dirty="0" smtClean="0">
                <a:solidFill>
                  <a:srgbClr val="676767"/>
                </a:solidFill>
                <a:latin typeface="Arial"/>
              </a:rPr>
              <a:t>ready?</a:t>
            </a:r>
            <a:r>
              <a:rPr lang="en-US" sz="3600" dirty="0">
                <a:solidFill>
                  <a:srgbClr val="676767"/>
                </a:solidFill>
                <a:latin typeface="Arial"/>
              </a:rPr>
              <a:t> </a:t>
            </a:r>
            <a:r>
              <a:rPr lang="en-US" sz="3600" dirty="0" smtClean="0">
                <a:solidFill>
                  <a:srgbClr val="676767"/>
                </a:solidFill>
                <a:latin typeface="Arial"/>
              </a:rPr>
              <a:t>      </a:t>
            </a:r>
            <a:r>
              <a:rPr lang="en-US" sz="3600" b="1" dirty="0" smtClean="0">
                <a:solidFill>
                  <a:srgbClr val="676767"/>
                </a:solidFill>
                <a:latin typeface="Arial"/>
              </a:rPr>
              <a:t>No</a:t>
            </a:r>
            <a:endParaRPr lang="en-US" b="1" dirty="0">
              <a:solidFill>
                <a:srgbClr val="676767"/>
              </a:solidFill>
              <a:latin typeface="Arial"/>
            </a:endParaRPr>
          </a:p>
        </p:txBody>
      </p:sp>
      <p:pic>
        <p:nvPicPr>
          <p:cNvPr id="4100" name="Picture 4" descr="Image result for green checkmark"/>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20867" y="5086136"/>
            <a:ext cx="694749" cy="72400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36018" y="2459503"/>
            <a:ext cx="7173253" cy="646331"/>
          </a:xfrm>
          <a:prstGeom prst="rect">
            <a:avLst/>
          </a:prstGeom>
          <a:solidFill>
            <a:schemeClr val="bg1"/>
          </a:solidFill>
        </p:spPr>
        <p:txBody>
          <a:bodyPr wrap="square">
            <a:spAutoFit/>
          </a:bodyPr>
          <a:lstStyle/>
          <a:p>
            <a:pPr lvl="0" fontAlgn="auto">
              <a:spcBef>
                <a:spcPct val="20000"/>
              </a:spcBef>
              <a:spcAft>
                <a:spcPts val="0"/>
              </a:spcAft>
            </a:pPr>
            <a:r>
              <a:rPr lang="en-US" sz="3600" b="1" strike="sngStrike" dirty="0" smtClean="0">
                <a:solidFill>
                  <a:srgbClr val="FF0000"/>
                </a:solidFill>
                <a:latin typeface="Arial"/>
              </a:rPr>
              <a:t>Yes</a:t>
            </a:r>
            <a:r>
              <a:rPr lang="en-US" sz="3600" strike="sngStrike" dirty="0" smtClean="0">
                <a:solidFill>
                  <a:srgbClr val="FF0000"/>
                </a:solidFill>
                <a:latin typeface="Arial"/>
              </a:rPr>
              <a:t>	    Is </a:t>
            </a:r>
            <a:r>
              <a:rPr lang="en-US" sz="3600" strike="sngStrike" dirty="0">
                <a:solidFill>
                  <a:srgbClr val="FF0000"/>
                </a:solidFill>
                <a:latin typeface="Arial"/>
              </a:rPr>
              <a:t>the client </a:t>
            </a:r>
            <a:r>
              <a:rPr lang="en-US" sz="3600" strike="sngStrike" dirty="0" smtClean="0">
                <a:solidFill>
                  <a:srgbClr val="FF0000"/>
                </a:solidFill>
                <a:latin typeface="Arial"/>
              </a:rPr>
              <a:t>ready?</a:t>
            </a:r>
            <a:r>
              <a:rPr lang="en-US" sz="3600" strike="sngStrike" dirty="0">
                <a:solidFill>
                  <a:srgbClr val="FF0000"/>
                </a:solidFill>
                <a:latin typeface="Arial"/>
              </a:rPr>
              <a:t> </a:t>
            </a:r>
            <a:r>
              <a:rPr lang="en-US" sz="3600" strike="sngStrike" dirty="0" smtClean="0">
                <a:solidFill>
                  <a:srgbClr val="FF0000"/>
                </a:solidFill>
                <a:latin typeface="Arial"/>
              </a:rPr>
              <a:t>      </a:t>
            </a:r>
            <a:r>
              <a:rPr lang="en-US" sz="3600" b="1" strike="sngStrike" dirty="0" smtClean="0">
                <a:solidFill>
                  <a:srgbClr val="FF0000"/>
                </a:solidFill>
                <a:latin typeface="Arial"/>
              </a:rPr>
              <a:t>No</a:t>
            </a:r>
            <a:endParaRPr lang="en-US" b="1" strike="sngStrike" dirty="0">
              <a:solidFill>
                <a:srgbClr val="FF0000"/>
              </a:solidFill>
              <a:latin typeface="Arial"/>
            </a:endParaRPr>
          </a:p>
        </p:txBody>
      </p:sp>
    </p:spTree>
    <p:extLst>
      <p:ext uri="{BB962C8B-B14F-4D97-AF65-F5344CB8AC3E}">
        <p14:creationId xmlns:p14="http://schemas.microsoft.com/office/powerpoint/2010/main" val="318806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251520" y="908720"/>
            <a:ext cx="8229600" cy="457200"/>
          </a:xfrm>
        </p:spPr>
        <p:txBody>
          <a:bodyPr>
            <a:normAutofit/>
          </a:bodyPr>
          <a:lstStyle/>
          <a:p>
            <a:r>
              <a:rPr lang="en-US" dirty="0" smtClean="0"/>
              <a:t>The Answer tells you how best to plan</a:t>
            </a:r>
            <a:endParaRPr lang="en-CA" dirty="0"/>
          </a:p>
        </p:txBody>
      </p:sp>
      <p:grpSp>
        <p:nvGrpSpPr>
          <p:cNvPr id="4" name="Group 3"/>
          <p:cNvGrpSpPr/>
          <p:nvPr/>
        </p:nvGrpSpPr>
        <p:grpSpPr>
          <a:xfrm>
            <a:off x="473257" y="3429000"/>
            <a:ext cx="8183792" cy="1728192"/>
            <a:chOff x="492664" y="2348880"/>
            <a:chExt cx="8183792" cy="1728192"/>
          </a:xfrm>
        </p:grpSpPr>
        <p:pic>
          <p:nvPicPr>
            <p:cNvPr id="12"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92664" y="2348880"/>
              <a:ext cx="8183792" cy="172819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31478" y="2348880"/>
              <a:ext cx="8144978" cy="1446550"/>
            </a:xfrm>
            <a:prstGeom prst="rect">
              <a:avLst/>
            </a:prstGeom>
            <a:noFill/>
          </p:spPr>
          <p:txBody>
            <a:bodyPr wrap="square" rtlCol="0">
              <a:spAutoFit/>
            </a:bodyPr>
            <a:lstStyle/>
            <a:p>
              <a:r>
                <a:rPr lang="en-US" sz="8800" dirty="0" smtClean="0">
                  <a:solidFill>
                    <a:srgbClr val="00B0F0"/>
                  </a:solidFill>
                </a:rPr>
                <a:t>          </a:t>
              </a:r>
              <a:endParaRPr lang="en-CA" sz="8800" dirty="0">
                <a:solidFill>
                  <a:srgbClr val="FFFF00"/>
                </a:solidFill>
              </a:endParaRPr>
            </a:p>
          </p:txBody>
        </p:sp>
      </p:grpSp>
      <p:sp>
        <p:nvSpPr>
          <p:cNvPr id="20" name="Title 1"/>
          <p:cNvSpPr>
            <a:spLocks noGrp="1"/>
          </p:cNvSpPr>
          <p:nvPr>
            <p:ph type="title"/>
          </p:nvPr>
        </p:nvSpPr>
        <p:spPr>
          <a:xfrm>
            <a:off x="251520" y="161206"/>
            <a:ext cx="7822210" cy="675506"/>
          </a:xfrm>
        </p:spPr>
        <p:txBody>
          <a:bodyPr>
            <a:normAutofit fontScale="90000"/>
          </a:bodyPr>
          <a:lstStyle/>
          <a:p>
            <a:r>
              <a:rPr lang="en-US" dirty="0" smtClean="0"/>
              <a:t>Assessment: What type of service will help?</a:t>
            </a:r>
            <a:endParaRPr lang="en-CA" dirty="0"/>
          </a:p>
        </p:txBody>
      </p:sp>
      <p:sp>
        <p:nvSpPr>
          <p:cNvPr id="18" name="Content Placeholder 1"/>
          <p:cNvSpPr txBox="1">
            <a:spLocks/>
          </p:cNvSpPr>
          <p:nvPr/>
        </p:nvSpPr>
        <p:spPr>
          <a:xfrm>
            <a:off x="551663" y="2181637"/>
            <a:ext cx="8105385" cy="124736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sz="3200" b="1" dirty="0" smtClean="0">
                <a:latin typeface="Palatino Linotype" panose="02040502050505030304" pitchFamily="18" charset="0"/>
              </a:rPr>
              <a:t>Readiness Spectrum</a:t>
            </a:r>
          </a:p>
          <a:p>
            <a:pPr fontAlgn="auto">
              <a:spcAft>
                <a:spcPts val="0"/>
              </a:spcAft>
            </a:pPr>
            <a:r>
              <a:rPr lang="en-CA" b="1" dirty="0" smtClean="0"/>
              <a:t/>
            </a:r>
            <a:br>
              <a:rPr lang="en-CA" b="1" dirty="0" smtClean="0"/>
            </a:br>
            <a:r>
              <a:rPr lang="en-CA" b="1" dirty="0" smtClean="0"/>
              <a:t>Action…….…Preparation….…Contemplation……..Pre-Contemplation</a:t>
            </a:r>
            <a:endParaRPr lang="en-CA" b="1" dirty="0"/>
          </a:p>
        </p:txBody>
      </p:sp>
      <p:grpSp>
        <p:nvGrpSpPr>
          <p:cNvPr id="11" name="Group 10"/>
          <p:cNvGrpSpPr/>
          <p:nvPr/>
        </p:nvGrpSpPr>
        <p:grpSpPr>
          <a:xfrm>
            <a:off x="467544" y="3861048"/>
            <a:ext cx="8144978" cy="1296144"/>
            <a:chOff x="-3634817" y="5001208"/>
            <a:chExt cx="8144978" cy="1296144"/>
          </a:xfrm>
          <a:solidFill>
            <a:srgbClr val="E2E9EF">
              <a:alpha val="69020"/>
            </a:srgbClr>
          </a:solidFill>
        </p:grpSpPr>
        <p:sp>
          <p:nvSpPr>
            <p:cNvPr id="16" name="Right Triangle 15"/>
            <p:cNvSpPr/>
            <p:nvPr/>
          </p:nvSpPr>
          <p:spPr>
            <a:xfrm>
              <a:off x="-3634817"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26" name="Content Placeholder 2"/>
            <p:cNvSpPr txBox="1">
              <a:spLocks/>
            </p:cNvSpPr>
            <p:nvPr/>
          </p:nvSpPr>
          <p:spPr>
            <a:xfrm>
              <a:off x="-3462886" y="5326979"/>
              <a:ext cx="1556261" cy="850265"/>
            </a:xfrm>
            <a:prstGeom prst="rect">
              <a:avLst/>
            </a:prstGeom>
            <a:noFill/>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3200" b="1" dirty="0" smtClean="0">
                  <a:solidFill>
                    <a:srgbClr val="002060"/>
                  </a:solidFill>
                  <a:latin typeface="Palatino Linotype" panose="02040502050505030304" pitchFamily="18" charset="0"/>
                </a:rPr>
                <a:t>CBT</a:t>
              </a:r>
            </a:p>
            <a:p>
              <a:pPr fontAlgn="auto">
                <a:spcAft>
                  <a:spcPts val="0"/>
                </a:spcAft>
              </a:pPr>
              <a:endParaRPr lang="en-US" dirty="0" smtClean="0"/>
            </a:p>
          </p:txBody>
        </p:sp>
      </p:grpSp>
      <p:grpSp>
        <p:nvGrpSpPr>
          <p:cNvPr id="8" name="Group 7"/>
          <p:cNvGrpSpPr/>
          <p:nvPr/>
        </p:nvGrpSpPr>
        <p:grpSpPr>
          <a:xfrm>
            <a:off x="586979" y="3861048"/>
            <a:ext cx="8067994" cy="1296144"/>
            <a:chOff x="551664" y="5151433"/>
            <a:chExt cx="8067994" cy="1296144"/>
          </a:xfrm>
          <a:solidFill>
            <a:srgbClr val="99FF66">
              <a:alpha val="69804"/>
            </a:srgbClr>
          </a:solidFill>
        </p:grpSpPr>
        <p:sp>
          <p:nvSpPr>
            <p:cNvPr id="17" name="Right Triangle 16"/>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10" name="Content Placeholder 2"/>
            <p:cNvSpPr txBox="1">
              <a:spLocks/>
            </p:cNvSpPr>
            <p:nvPr/>
          </p:nvSpPr>
          <p:spPr>
            <a:xfrm>
              <a:off x="6336885" y="5511473"/>
              <a:ext cx="2232248" cy="936104"/>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85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3200"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sp>
        <p:nvSpPr>
          <p:cNvPr id="27" name="Rectangle 26"/>
          <p:cNvSpPr/>
          <p:nvPr/>
        </p:nvSpPr>
        <p:spPr>
          <a:xfrm>
            <a:off x="2544407" y="5426060"/>
            <a:ext cx="4299575" cy="523220"/>
          </a:xfrm>
          <a:prstGeom prst="rect">
            <a:avLst/>
          </a:prstGeom>
        </p:spPr>
        <p:txBody>
          <a:bodyPr wrap="none">
            <a:spAutoFit/>
          </a:bodyPr>
          <a:lstStyle/>
          <a:p>
            <a:pPr eaLnBrk="1" hangingPunct="1">
              <a:buFont typeface="Wingdings 3" pitchFamily="18" charset="2"/>
              <a:buNone/>
            </a:pPr>
            <a:r>
              <a:rPr lang="en-US" sz="2800" dirty="0" smtClean="0">
                <a:solidFill>
                  <a:schemeClr val="tx2"/>
                </a:solidFill>
                <a:latin typeface="+mn-lt"/>
              </a:rPr>
              <a:t>Some overlap; Not static; </a:t>
            </a:r>
            <a:endParaRPr lang="en-CA" sz="2800" dirty="0">
              <a:solidFill>
                <a:schemeClr val="tx2"/>
              </a:solidFill>
              <a:latin typeface="+mn-lt"/>
            </a:endParaRPr>
          </a:p>
        </p:txBody>
      </p:sp>
      <p:grpSp>
        <p:nvGrpSpPr>
          <p:cNvPr id="9" name="Group 8"/>
          <p:cNvGrpSpPr/>
          <p:nvPr/>
        </p:nvGrpSpPr>
        <p:grpSpPr>
          <a:xfrm>
            <a:off x="7052118" y="620688"/>
            <a:ext cx="1512168" cy="657571"/>
            <a:chOff x="7052118" y="620688"/>
            <a:chExt cx="1512168" cy="657571"/>
          </a:xfrm>
        </p:grpSpPr>
        <p:sp>
          <p:nvSpPr>
            <p:cNvPr id="2" name="TextBox 1"/>
            <p:cNvSpPr txBox="1"/>
            <p:nvPr/>
          </p:nvSpPr>
          <p:spPr>
            <a:xfrm rot="20965326">
              <a:off x="7052118" y="755039"/>
              <a:ext cx="1512168" cy="523220"/>
            </a:xfrm>
            <a:prstGeom prst="rect">
              <a:avLst/>
            </a:prstGeom>
            <a:solidFill>
              <a:schemeClr val="accent3"/>
            </a:solidFill>
          </p:spPr>
          <p:txBody>
            <a:bodyPr wrap="square" rtlCol="0">
              <a:spAutoFit/>
            </a:bodyPr>
            <a:lstStyle/>
            <a:p>
              <a:r>
                <a:rPr lang="en-US" sz="2800" b="1" dirty="0" smtClean="0">
                  <a:solidFill>
                    <a:schemeClr val="bg1"/>
                  </a:solidFill>
                </a:rPr>
                <a:t>Today!</a:t>
              </a:r>
              <a:endParaRPr lang="en-CA" sz="2800" b="1" dirty="0">
                <a:solidFill>
                  <a:schemeClr val="bg1"/>
                </a:solidFill>
              </a:endParaRPr>
            </a:p>
          </p:txBody>
        </p:sp>
        <p:cxnSp>
          <p:nvCxnSpPr>
            <p:cNvPr id="7" name="Straight Arrow Connector 6"/>
            <p:cNvCxnSpPr/>
            <p:nvPr/>
          </p:nvCxnSpPr>
          <p:spPr>
            <a:xfrm>
              <a:off x="7488324" y="620688"/>
              <a:ext cx="180020" cy="2160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612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800" dirty="0" smtClean="0"/>
              <a:t>Safety &amp; Eviction Risks</a:t>
            </a:r>
          </a:p>
          <a:p>
            <a:pPr marL="514350" indent="-514350" fontAlgn="auto">
              <a:spcAft>
                <a:spcPts val="0"/>
              </a:spcAft>
              <a:buFont typeface="+mj-lt"/>
              <a:buAutoNum type="arabicPeriod"/>
            </a:pPr>
            <a:r>
              <a:rPr lang="en-US" sz="2400" dirty="0" smtClean="0"/>
              <a:t>Good Insight &amp; Motivation</a:t>
            </a:r>
          </a:p>
          <a:p>
            <a:pPr marL="514350" indent="-514350" fontAlgn="auto">
              <a:spcAft>
                <a:spcPts val="0"/>
              </a:spcAft>
              <a:buFont typeface="+mj-lt"/>
              <a:buAutoNum type="arabicPeriod"/>
            </a:pPr>
            <a:r>
              <a:rPr lang="en-US" sz="2400" dirty="0" smtClean="0"/>
              <a:t>Cognitive Functioning</a:t>
            </a:r>
          </a:p>
          <a:p>
            <a:pPr marL="514350" indent="-514350" fontAlgn="auto">
              <a:spcAft>
                <a:spcPts val="0"/>
              </a:spcAft>
              <a:buFont typeface="+mj-lt"/>
              <a:buAutoNum type="arabicPeriod"/>
            </a:pPr>
            <a:r>
              <a:rPr lang="en-US" sz="2400" dirty="0" smtClean="0"/>
              <a:t>Client Goals </a:t>
            </a:r>
            <a:endParaRPr lang="en-CA" sz="2400" dirty="0"/>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flipH="1">
            <a:off x="1547664" y="4460540"/>
            <a:ext cx="936104"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a:off x="6084168" y="4892588"/>
            <a:ext cx="990039"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ight Arrow 22"/>
          <p:cNvSpPr/>
          <p:nvPr/>
        </p:nvSpPr>
        <p:spPr>
          <a:xfrm>
            <a:off x="4860032" y="5395487"/>
            <a:ext cx="660736" cy="1937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flipH="1">
            <a:off x="1662173" y="5323478"/>
            <a:ext cx="720079" cy="193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grpSp>
        <p:nvGrpSpPr>
          <p:cNvPr id="17" name="Group 16"/>
          <p:cNvGrpSpPr/>
          <p:nvPr/>
        </p:nvGrpSpPr>
        <p:grpSpPr>
          <a:xfrm>
            <a:off x="2627784" y="2172077"/>
            <a:ext cx="6274094" cy="3490032"/>
            <a:chOff x="2627784" y="2172077"/>
            <a:chExt cx="6274094" cy="3490032"/>
          </a:xfrm>
        </p:grpSpPr>
        <p:sp>
          <p:nvSpPr>
            <p:cNvPr id="3" name="Oval 2"/>
            <p:cNvSpPr/>
            <p:nvPr/>
          </p:nvSpPr>
          <p:spPr>
            <a:xfrm>
              <a:off x="2627784" y="4388532"/>
              <a:ext cx="4251324" cy="1273577"/>
            </a:xfrm>
            <a:prstGeom prst="ellipse">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flipV="1">
              <a:off x="6372200" y="2756852"/>
              <a:ext cx="1368332" cy="1824276"/>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79187" y="2172077"/>
              <a:ext cx="2322691" cy="584775"/>
            </a:xfrm>
            <a:prstGeom prst="rect">
              <a:avLst/>
            </a:prstGeom>
            <a:noFill/>
            <a:ln w="38100">
              <a:solidFill>
                <a:schemeClr val="bg2">
                  <a:lumMod val="25000"/>
                </a:schemeClr>
              </a:solidFill>
            </a:ln>
          </p:spPr>
          <p:txBody>
            <a:bodyPr wrap="square" rtlCol="0">
              <a:spAutoFit/>
            </a:bodyPr>
            <a:lstStyle/>
            <a:p>
              <a:r>
                <a:rPr lang="en-US" sz="3200" b="1" dirty="0" smtClean="0">
                  <a:solidFill>
                    <a:schemeClr val="bg2">
                      <a:lumMod val="25000"/>
                    </a:schemeClr>
                  </a:solidFill>
                </a:rPr>
                <a:t>Modifiers</a:t>
              </a:r>
              <a:endParaRPr lang="en-CA" sz="3200" b="1" dirty="0">
                <a:solidFill>
                  <a:schemeClr val="bg2">
                    <a:lumMod val="25000"/>
                  </a:schemeClr>
                </a:solidFill>
              </a:endParaRPr>
            </a:p>
          </p:txBody>
        </p:sp>
      </p:grpSp>
      <p:sp>
        <p:nvSpPr>
          <p:cNvPr id="18" name="TextBox 17"/>
          <p:cNvSpPr txBox="1"/>
          <p:nvPr/>
        </p:nvSpPr>
        <p:spPr>
          <a:xfrm>
            <a:off x="4355976" y="2773377"/>
            <a:ext cx="1080120" cy="1015663"/>
          </a:xfrm>
          <a:prstGeom prst="rect">
            <a:avLst/>
          </a:prstGeom>
          <a:noFill/>
        </p:spPr>
        <p:txBody>
          <a:bodyPr wrap="square" rtlCol="0">
            <a:spAutoFit/>
          </a:bodyPr>
          <a:lstStyle/>
          <a:p>
            <a:r>
              <a:rPr lang="en-US" sz="6000" b="1" dirty="0" smtClean="0">
                <a:solidFill>
                  <a:srgbClr val="FFFF00"/>
                </a:solidFill>
              </a:rPr>
              <a:t>?</a:t>
            </a:r>
            <a:endParaRPr lang="en-CA" sz="6000" b="1" dirty="0">
              <a:solidFill>
                <a:srgbClr val="FFFF00"/>
              </a:solidFill>
            </a:endParaRPr>
          </a:p>
        </p:txBody>
      </p:sp>
    </p:spTree>
    <p:extLst>
      <p:ext uri="{BB962C8B-B14F-4D97-AF65-F5344CB8AC3E}">
        <p14:creationId xmlns:p14="http://schemas.microsoft.com/office/powerpoint/2010/main" val="28272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6.66667E-6 4.44444E-6 C -0.04549 0.00162 -0.09219 0.00069 -0.13751 0.00833 C -0.18282 0.00648 -0.22587 0.00092 -0.27084 -0.00278 C -0.28855 -0.01065 -0.28594 -0.00834 -0.23751 -0.00834 C -0.19792 -0.00834 -0.15834 -0.00648 -0.11876 -0.00556 C -0.00313 0.00903 0.11128 0.00833 0.22708 0.00278 C 0.25069 -0.0007 0.23958 4.44444E-6 0.26041 4.44444E-6 " pathEditMode="relative" ptsTypes="ffffffA">
                                      <p:cBhvr>
                                        <p:cTn id="6" dur="2000" fill="hold"/>
                                        <p:tgtEl>
                                          <p:spTgt spid="1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4" grpId="0" animBg="1"/>
      <p:bldP spid="1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Objectives</a:t>
            </a:r>
            <a:endParaRPr lang="en-US" dirty="0"/>
          </a:p>
        </p:txBody>
      </p:sp>
      <p:sp>
        <p:nvSpPr>
          <p:cNvPr id="3" name="Content Placeholder 2"/>
          <p:cNvSpPr>
            <a:spLocks noGrp="1"/>
          </p:cNvSpPr>
          <p:nvPr>
            <p:ph sz="half" idx="1"/>
          </p:nvPr>
        </p:nvSpPr>
        <p:spPr>
          <a:xfrm>
            <a:off x="539552" y="2138267"/>
            <a:ext cx="5904656" cy="4165641"/>
          </a:xfrm>
        </p:spPr>
        <p:txBody>
          <a:bodyPr>
            <a:normAutofit fontScale="92500" lnSpcReduction="10000"/>
          </a:bodyPr>
          <a:lstStyle/>
          <a:p>
            <a:r>
              <a:rPr lang="en-US" dirty="0" smtClean="0"/>
              <a:t>By the end of this session:</a:t>
            </a:r>
            <a:br>
              <a:rPr lang="en-US" dirty="0" smtClean="0"/>
            </a:br>
            <a:endParaRPr lang="en-US" dirty="0" smtClean="0"/>
          </a:p>
          <a:p>
            <a:pPr marL="457200" indent="-457200">
              <a:buFont typeface="Wingdings" panose="05000000000000000000" pitchFamily="2" charset="2"/>
              <a:buChar char="ü"/>
            </a:pPr>
            <a:r>
              <a:rPr lang="en-US" dirty="0"/>
              <a:t>Name two main types of approach to treating Hoarding Disorder (HD</a:t>
            </a:r>
            <a:r>
              <a:rPr lang="en-US" dirty="0" smtClean="0"/>
              <a:t>)</a:t>
            </a:r>
            <a:br>
              <a:rPr lang="en-US" dirty="0" smtClean="0"/>
            </a:br>
            <a:r>
              <a:rPr lang="en-US" sz="1600" dirty="0">
                <a:solidFill>
                  <a:srgbClr val="002060"/>
                </a:solidFill>
                <a:latin typeface="Andalus" panose="02020603050405020304" pitchFamily="18" charset="-78"/>
                <a:cs typeface="Andalus" panose="02020603050405020304" pitchFamily="18" charset="-78"/>
              </a:rPr>
              <a:t>(</a:t>
            </a:r>
            <a:r>
              <a:rPr lang="en-CA" sz="1600" dirty="0">
                <a:solidFill>
                  <a:srgbClr val="002060"/>
                </a:solidFill>
                <a:latin typeface="Andalus" panose="02020603050405020304" pitchFamily="18" charset="-78"/>
                <a:cs typeface="Andalus" panose="02020603050405020304" pitchFamily="18" charset="-78"/>
              </a:rPr>
              <a:t>What can be done to help</a:t>
            </a:r>
            <a:r>
              <a:rPr lang="en-CA" sz="1600" dirty="0" smtClean="0">
                <a:solidFill>
                  <a:srgbClr val="002060"/>
                </a:solidFill>
                <a:cs typeface="Times New Roman" pitchFamily="18" charset="0"/>
              </a:rPr>
              <a:t>)</a:t>
            </a:r>
            <a:br>
              <a:rPr lang="en-CA" sz="1600" dirty="0" smtClean="0">
                <a:solidFill>
                  <a:srgbClr val="002060"/>
                </a:solidFill>
                <a:cs typeface="Times New Roman" pitchFamily="18" charset="0"/>
              </a:rPr>
            </a:br>
            <a:endParaRPr lang="en-US" dirty="0" smtClean="0"/>
          </a:p>
          <a:p>
            <a:pPr marL="457200" indent="-457200">
              <a:buFont typeface="Wingdings" panose="05000000000000000000" pitchFamily="2" charset="2"/>
              <a:buChar char="ü"/>
            </a:pPr>
            <a:r>
              <a:rPr lang="en-US" dirty="0" smtClean="0"/>
              <a:t>List an assessment tool to identify key safety/eviction risks and preferred </a:t>
            </a:r>
            <a:r>
              <a:rPr lang="en-US" dirty="0" err="1" smtClean="0"/>
              <a:t>Tx</a:t>
            </a:r>
            <a:r>
              <a:rPr lang="en-US" dirty="0" smtClean="0"/>
              <a:t> approach</a:t>
            </a:r>
            <a:r>
              <a:rPr lang="en-US" dirty="0"/>
              <a:t/>
            </a:r>
            <a:br>
              <a:rPr lang="en-US" dirty="0"/>
            </a:br>
            <a:r>
              <a:rPr lang="en-US" sz="1600" dirty="0" smtClean="0">
                <a:solidFill>
                  <a:srgbClr val="002060"/>
                </a:solidFill>
                <a:latin typeface="Andalus" panose="02020603050405020304" pitchFamily="18" charset="-78"/>
                <a:cs typeface="Andalus" panose="02020603050405020304" pitchFamily="18" charset="-78"/>
              </a:rPr>
              <a:t>(</a:t>
            </a:r>
            <a:r>
              <a:rPr lang="en-CA" sz="1600" dirty="0" smtClean="0">
                <a:solidFill>
                  <a:srgbClr val="002060"/>
                </a:solidFill>
                <a:latin typeface="Andalus" panose="02020603050405020304" pitchFamily="18" charset="-78"/>
                <a:cs typeface="Andalus" panose="02020603050405020304" pitchFamily="18" charset="-78"/>
              </a:rPr>
              <a:t>What to assess for so as to know how to best help</a:t>
            </a:r>
            <a:r>
              <a:rPr lang="en-CA" sz="1600" dirty="0" smtClean="0">
                <a:solidFill>
                  <a:srgbClr val="002060"/>
                </a:solidFill>
                <a:latin typeface="Times New Roman"/>
                <a:cs typeface="Times New Roman" pitchFamily="18" charset="0"/>
              </a:rPr>
              <a:t>)</a:t>
            </a:r>
            <a:r>
              <a:rPr lang="en-CA" sz="1600" dirty="0" smtClean="0">
                <a:solidFill>
                  <a:srgbClr val="002060"/>
                </a:solidFill>
                <a:latin typeface="+mj-lt"/>
                <a:cs typeface="Times New Roman" pitchFamily="18" charset="0"/>
              </a:rPr>
              <a:t/>
            </a:r>
            <a:br>
              <a:rPr lang="en-CA" sz="1600" dirty="0" smtClean="0">
                <a:solidFill>
                  <a:srgbClr val="002060"/>
                </a:solidFill>
                <a:latin typeface="+mj-lt"/>
                <a:cs typeface="Times New Roman" pitchFamily="18" charset="0"/>
              </a:rPr>
            </a:br>
            <a:endParaRPr lang="en-US" sz="1600" dirty="0" smtClean="0"/>
          </a:p>
          <a:p>
            <a:pPr marL="457200" indent="-457200">
              <a:buFont typeface="Wingdings" panose="05000000000000000000" pitchFamily="2" charset="2"/>
              <a:buChar char="ü"/>
            </a:pPr>
            <a:r>
              <a:rPr lang="en-US" dirty="0" smtClean="0"/>
              <a:t>Identify one strategy (or more!) to set up and address your plan of service.    </a:t>
            </a:r>
          </a:p>
          <a:p>
            <a:r>
              <a:rPr lang="en-US" sz="1600" dirty="0" smtClean="0">
                <a:solidFill>
                  <a:srgbClr val="002060"/>
                </a:solidFill>
                <a:latin typeface="Andalus" panose="02020603050405020304" pitchFamily="18" charset="-78"/>
                <a:cs typeface="Andalus" panose="02020603050405020304" pitchFamily="18" charset="-78"/>
              </a:rPr>
              <a:t>         (</a:t>
            </a:r>
            <a:r>
              <a:rPr lang="en-CA" sz="1600" dirty="0" smtClean="0">
                <a:solidFill>
                  <a:srgbClr val="002060"/>
                </a:solidFill>
                <a:latin typeface="Andalus" panose="02020603050405020304" pitchFamily="18" charset="-78"/>
                <a:cs typeface="Andalus" panose="02020603050405020304" pitchFamily="18" charset="-78"/>
              </a:rPr>
              <a:t>How you can develop a plan to help based on your assessment)</a:t>
            </a:r>
            <a:endParaRPr lang="en-US" sz="1600" b="1" dirty="0" smtClean="0">
              <a:latin typeface="Andalus" panose="02020603050405020304" pitchFamily="18" charset="-78"/>
              <a:cs typeface="Andalus" panose="02020603050405020304" pitchFamily="18" charset="-78"/>
            </a:endParaRPr>
          </a:p>
          <a:p>
            <a:pPr marL="457200" indent="-457200">
              <a:buFont typeface="+mj-lt"/>
              <a:buAutoNum type="arabicPeriod"/>
            </a:pPr>
            <a:endParaRPr lang="en-US" dirty="0"/>
          </a:p>
        </p:txBody>
      </p:sp>
      <p:sp>
        <p:nvSpPr>
          <p:cNvPr id="5" name="Subtitle 4"/>
          <p:cNvSpPr>
            <a:spLocks noGrp="1"/>
          </p:cNvSpPr>
          <p:nvPr>
            <p:ph type="subTitle" idx="11"/>
          </p:nvPr>
        </p:nvSpPr>
        <p:spPr/>
        <p:txBody>
          <a:bodyPr/>
          <a:lstStyle/>
          <a:p>
            <a:r>
              <a:rPr lang="en-US" dirty="0" smtClean="0"/>
              <a:t>Here’s where we have been</a:t>
            </a:r>
            <a:endParaRPr lang="en-US" dirty="0"/>
          </a:p>
        </p:txBody>
      </p:sp>
      <p:pic>
        <p:nvPicPr>
          <p:cNvPr id="6"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10"/>
          <a:stretch/>
        </p:blipFill>
        <p:spPr bwMode="auto">
          <a:xfrm>
            <a:off x="6461361" y="3140968"/>
            <a:ext cx="2653601"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672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533400" y="1909464"/>
            <a:ext cx="8458200" cy="395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ct val="110000"/>
              </a:lnSpc>
              <a:defRPr/>
            </a:pPr>
            <a:endParaRPr lang="en-US" sz="2000" dirty="0" smtClean="0">
              <a:solidFill>
                <a:schemeClr val="accent2"/>
              </a:solidFill>
              <a:cs typeface="Arial" pitchFamily="34" charset="0"/>
            </a:endParaRPr>
          </a:p>
          <a:p>
            <a:pPr lvl="0">
              <a:lnSpc>
                <a:spcPct val="110000"/>
              </a:lnSpc>
              <a:defRPr/>
            </a:pPr>
            <a:r>
              <a:rPr lang="en-US" sz="2000" dirty="0" smtClean="0">
                <a:solidFill>
                  <a:schemeClr val="accent2"/>
                </a:solidFill>
                <a:cs typeface="Arial" pitchFamily="34" charset="0"/>
              </a:rPr>
              <a:t>VHA </a:t>
            </a:r>
            <a:r>
              <a:rPr lang="en-US" sz="2000" dirty="0">
                <a:solidFill>
                  <a:schemeClr val="accent2"/>
                </a:solidFill>
                <a:cs typeface="Arial" pitchFamily="34" charset="0"/>
              </a:rPr>
              <a:t>Home HealthCare (VHA)—a not-for-profit charity—has provided care since 1925. With over 1,800 staff and service providers VHA offers home and community services that support Ontarians’ independence including: </a:t>
            </a:r>
            <a:r>
              <a:rPr lang="en-US" sz="2000" b="1" dirty="0">
                <a:solidFill>
                  <a:schemeClr val="accent1"/>
                </a:solidFill>
                <a:cs typeface="Arial" pitchFamily="34" charset="0"/>
              </a:rPr>
              <a:t>homemaking, nursing, personal support and rehabilitation services. </a:t>
            </a:r>
          </a:p>
          <a:p>
            <a:pPr lvl="0">
              <a:lnSpc>
                <a:spcPct val="110000"/>
              </a:lnSpc>
              <a:defRPr/>
            </a:pPr>
            <a:endParaRPr lang="en-US" sz="800" b="1" dirty="0">
              <a:solidFill>
                <a:schemeClr val="accent1"/>
              </a:solidFill>
              <a:cs typeface="Arial" pitchFamily="34" charset="0"/>
            </a:endParaRPr>
          </a:p>
          <a:p>
            <a:pPr lvl="0">
              <a:lnSpc>
                <a:spcPct val="110000"/>
              </a:lnSpc>
              <a:defRPr/>
            </a:pPr>
            <a:r>
              <a:rPr lang="en-US" sz="2000" dirty="0">
                <a:solidFill>
                  <a:schemeClr val="accent2"/>
                </a:solidFill>
                <a:cs typeface="Arial" pitchFamily="34" charset="0"/>
              </a:rPr>
              <a:t>VHA is: </a:t>
            </a:r>
          </a:p>
          <a:p>
            <a:pPr marL="285750">
              <a:lnSpc>
                <a:spcPct val="110000"/>
              </a:lnSpc>
              <a:buFont typeface="Arial" panose="020B0604020202020204" pitchFamily="34" charset="0"/>
              <a:buChar char="•"/>
              <a:defRPr/>
            </a:pPr>
            <a:r>
              <a:rPr lang="en-US" sz="2000" dirty="0">
                <a:solidFill>
                  <a:schemeClr val="accent2"/>
                </a:solidFill>
                <a:cs typeface="Arial" pitchFamily="34" charset="0"/>
              </a:rPr>
              <a:t>Accredited with </a:t>
            </a:r>
            <a:r>
              <a:rPr lang="en-US" sz="2000" b="1" dirty="0">
                <a:solidFill>
                  <a:schemeClr val="accent1"/>
                </a:solidFill>
                <a:cs typeface="Arial" pitchFamily="34" charset="0"/>
              </a:rPr>
              <a:t>Exemplary Standing </a:t>
            </a:r>
            <a:r>
              <a:rPr lang="en-US" sz="2000" dirty="0">
                <a:solidFill>
                  <a:schemeClr val="accent2"/>
                </a:solidFill>
                <a:cs typeface="Arial" pitchFamily="34" charset="0"/>
              </a:rPr>
              <a:t>by Accreditation Canada</a:t>
            </a:r>
          </a:p>
          <a:p>
            <a:pPr marL="285750">
              <a:lnSpc>
                <a:spcPct val="110000"/>
              </a:lnSpc>
              <a:buFont typeface="Arial" panose="020B0604020202020204" pitchFamily="34" charset="0"/>
              <a:buChar char="•"/>
              <a:defRPr/>
            </a:pPr>
            <a:r>
              <a:rPr lang="en-US" sz="2000" dirty="0">
                <a:solidFill>
                  <a:schemeClr val="accent2"/>
                </a:solidFill>
                <a:cs typeface="Arial" pitchFamily="34" charset="0"/>
              </a:rPr>
              <a:t>An RNAO </a:t>
            </a:r>
            <a:r>
              <a:rPr lang="en-US" sz="2000" b="1" dirty="0">
                <a:solidFill>
                  <a:schemeClr val="accent1"/>
                </a:solidFill>
                <a:cs typeface="Arial" pitchFamily="34" charset="0"/>
              </a:rPr>
              <a:t>Best Practice Spotlight Organization </a:t>
            </a:r>
            <a:r>
              <a:rPr lang="en-US" sz="2000" dirty="0">
                <a:solidFill>
                  <a:schemeClr val="accent2"/>
                </a:solidFill>
                <a:cs typeface="Arial" pitchFamily="34" charset="0"/>
              </a:rPr>
              <a:t>candidate and;</a:t>
            </a:r>
          </a:p>
          <a:p>
            <a:pPr marL="285750">
              <a:lnSpc>
                <a:spcPct val="110000"/>
              </a:lnSpc>
              <a:buFont typeface="Arial" panose="020B0604020202020204" pitchFamily="34" charset="0"/>
              <a:buChar char="•"/>
              <a:defRPr/>
            </a:pPr>
            <a:r>
              <a:rPr lang="en-US" sz="2000" dirty="0">
                <a:solidFill>
                  <a:schemeClr val="accent2"/>
                </a:solidFill>
                <a:cs typeface="Arial" pitchFamily="34" charset="0"/>
              </a:rPr>
              <a:t>A founding member  agency of </a:t>
            </a:r>
            <a:r>
              <a:rPr lang="en-US" sz="2000" b="1" dirty="0">
                <a:solidFill>
                  <a:schemeClr val="accent1"/>
                </a:solidFill>
                <a:cs typeface="Arial" pitchFamily="34" charset="0"/>
              </a:rPr>
              <a:t>United Way Toronto</a:t>
            </a:r>
            <a:r>
              <a:rPr lang="en-US" sz="2000" dirty="0">
                <a:solidFill>
                  <a:schemeClr val="accent2"/>
                </a:solidFill>
                <a:cs typeface="Arial" pitchFamily="34" charset="0"/>
              </a:rPr>
              <a:t>.</a:t>
            </a:r>
          </a:p>
          <a:p>
            <a:pPr marL="285750" algn="ctr">
              <a:lnSpc>
                <a:spcPct val="110000"/>
              </a:lnSpc>
              <a:defRPr/>
            </a:pPr>
            <a:r>
              <a:rPr lang="en-US" sz="2000" b="1" u="sng" dirty="0" smtClean="0">
                <a:solidFill>
                  <a:schemeClr val="accent2"/>
                </a:solidFill>
                <a:cs typeface="Arial" pitchFamily="34" charset="0"/>
                <a:hlinkClick r:id="rId2"/>
              </a:rPr>
              <a:t>www.vha.ca</a:t>
            </a:r>
            <a:endParaRPr lang="en-US" sz="2000" b="1" u="sng" dirty="0">
              <a:solidFill>
                <a:schemeClr val="accent2"/>
              </a:solidFill>
              <a:cs typeface="Arial" pitchFamily="34" charset="0"/>
            </a:endParaRPr>
          </a:p>
        </p:txBody>
      </p:sp>
      <p:pic>
        <p:nvPicPr>
          <p:cNvPr id="11" name="Picture 11" descr="accreditation seal.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5861315"/>
            <a:ext cx="10382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UWT_RGBHoriz_mbr_4i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4436" y="6104125"/>
            <a:ext cx="14636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ChangeArrowheads="1"/>
          </p:cNvSpPr>
          <p:nvPr/>
        </p:nvSpPr>
        <p:spPr bwMode="auto">
          <a:xfrm>
            <a:off x="225210" y="1524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000" dirty="0" smtClean="0">
                <a:solidFill>
                  <a:schemeClr val="bg1"/>
                </a:solidFill>
                <a:latin typeface="Calibri" pitchFamily="34" charset="0"/>
                <a:cs typeface="Tahoma" pitchFamily="34" charset="0"/>
              </a:rPr>
              <a:t>Thank You!</a:t>
            </a:r>
            <a:endParaRPr lang="en-CA" sz="4000" dirty="0">
              <a:solidFill>
                <a:schemeClr val="tx2"/>
              </a:solidFill>
              <a:latin typeface="Calibri" pitchFamily="34" charset="0"/>
              <a:cs typeface="Tahoma"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435" y="6095600"/>
            <a:ext cx="1431130" cy="527258"/>
          </a:xfrm>
          <a:prstGeom prst="rect">
            <a:avLst/>
          </a:prstGeom>
        </p:spPr>
      </p:pic>
    </p:spTree>
    <p:extLst>
      <p:ext uri="{BB962C8B-B14F-4D97-AF65-F5344CB8AC3E}">
        <p14:creationId xmlns:p14="http://schemas.microsoft.com/office/powerpoint/2010/main" val="6085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Autofit/>
          </a:bodyPr>
          <a:lstStyle/>
          <a:p>
            <a:pPr eaLnBrk="1" hangingPunct="1">
              <a:defRPr/>
            </a:pPr>
            <a:r>
              <a:rPr lang="en-US" dirty="0" smtClean="0">
                <a:solidFill>
                  <a:schemeClr val="bg1"/>
                </a:solidFill>
                <a:effectLst/>
              </a:rPr>
              <a:t>CBT Effectiveness</a:t>
            </a:r>
            <a:endParaRPr lang="en-CA" dirty="0" smtClean="0">
              <a:solidFill>
                <a:schemeClr val="bg1"/>
              </a:solidFill>
              <a:effectLst/>
            </a:endParaRPr>
          </a:p>
        </p:txBody>
      </p:sp>
      <p:sp>
        <p:nvSpPr>
          <p:cNvPr id="2" name="Content Placeholder 1"/>
          <p:cNvSpPr>
            <a:spLocks noGrp="1"/>
          </p:cNvSpPr>
          <p:nvPr>
            <p:ph sz="half" idx="1"/>
          </p:nvPr>
        </p:nvSpPr>
        <p:spPr>
          <a:xfrm>
            <a:off x="323528" y="2276872"/>
            <a:ext cx="3276826" cy="3476600"/>
          </a:xfrm>
        </p:spPr>
        <p:txBody>
          <a:bodyPr>
            <a:normAutofit/>
          </a:bodyPr>
          <a:lstStyle/>
          <a:p>
            <a:endParaRPr lang="en-US" dirty="0" smtClean="0"/>
          </a:p>
          <a:p>
            <a:r>
              <a:rPr lang="en-US" dirty="0" smtClean="0"/>
              <a:t>Treatment completers:</a:t>
            </a:r>
          </a:p>
          <a:p>
            <a:pPr marL="342900" indent="-342900">
              <a:buFont typeface="Arial" pitchFamily="34" charset="0"/>
              <a:buChar char="•"/>
            </a:pPr>
            <a:r>
              <a:rPr lang="en-US" sz="1800" dirty="0" smtClean="0"/>
              <a:t>Most change with </a:t>
            </a:r>
            <a:br>
              <a:rPr lang="en-US" sz="1800" dirty="0" smtClean="0"/>
            </a:br>
            <a:r>
              <a:rPr lang="en-US" sz="1800" dirty="0" smtClean="0">
                <a:solidFill>
                  <a:srgbClr val="0070C0"/>
                </a:solidFill>
              </a:rPr>
              <a:t>Difficulty Discarding </a:t>
            </a:r>
            <a:br>
              <a:rPr lang="en-US" sz="1800" dirty="0" smtClean="0">
                <a:solidFill>
                  <a:srgbClr val="0070C0"/>
                </a:solidFill>
              </a:rPr>
            </a:br>
            <a:endParaRPr lang="en-US" sz="1800" dirty="0" smtClean="0"/>
          </a:p>
          <a:p>
            <a:pPr marL="342900" indent="-342900">
              <a:buFont typeface="Arial" pitchFamily="34" charset="0"/>
              <a:buChar char="•"/>
            </a:pPr>
            <a:r>
              <a:rPr lang="en-US" sz="1800" dirty="0" smtClean="0"/>
              <a:t>Better outcomes with Women, Younger age, Greater number of CBT sessions</a:t>
            </a:r>
          </a:p>
          <a:p>
            <a:pPr marL="342900" indent="-342900">
              <a:buFont typeface="Arial" pitchFamily="34" charset="0"/>
              <a:buChar char="•"/>
            </a:pPr>
            <a:endParaRPr lang="en-US" sz="1400" dirty="0" smtClean="0"/>
          </a:p>
          <a:p>
            <a:pPr marL="342900" indent="-342900">
              <a:buFont typeface="Arial" pitchFamily="34" charset="0"/>
              <a:buChar char="•"/>
            </a:pPr>
            <a:endParaRPr lang="en-US" sz="1400" dirty="0" smtClean="0"/>
          </a:p>
          <a:p>
            <a:endParaRPr lang="en-CA" sz="1400" dirty="0"/>
          </a:p>
        </p:txBody>
      </p:sp>
      <p:sp>
        <p:nvSpPr>
          <p:cNvPr id="4" name="Subtitle 3"/>
          <p:cNvSpPr>
            <a:spLocks noGrp="1"/>
          </p:cNvSpPr>
          <p:nvPr>
            <p:ph type="subTitle" idx="11"/>
          </p:nvPr>
        </p:nvSpPr>
        <p:spPr/>
        <p:txBody>
          <a:bodyPr/>
          <a:lstStyle/>
          <a:p>
            <a:r>
              <a:rPr lang="en-US" dirty="0" smtClean="0"/>
              <a:t>Treatment results</a:t>
            </a:r>
            <a:endParaRPr lang="en-CA" dirty="0"/>
          </a:p>
        </p:txBody>
      </p:sp>
      <p:pic>
        <p:nvPicPr>
          <p:cNvPr id="90115"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56620" y="2708920"/>
            <a:ext cx="5383088" cy="308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a:off x="5004048" y="3032956"/>
            <a:ext cx="2304256" cy="648072"/>
          </a:xfrm>
          <a:prstGeom prst="line">
            <a:avLst/>
          </a:prstGeom>
          <a:ln w="57150">
            <a:solidFill>
              <a:srgbClr val="E3383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04048" y="4077072"/>
            <a:ext cx="2304256" cy="43204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076056" y="4180863"/>
            <a:ext cx="2304256" cy="544281"/>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076056" y="3284984"/>
            <a:ext cx="2304256" cy="72008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948264" y="3284984"/>
            <a:ext cx="864096" cy="369332"/>
          </a:xfrm>
          <a:prstGeom prst="rect">
            <a:avLst/>
          </a:prstGeom>
          <a:noFill/>
        </p:spPr>
        <p:txBody>
          <a:bodyPr wrap="square" rtlCol="0">
            <a:spAutoFit/>
          </a:bodyPr>
          <a:lstStyle/>
          <a:p>
            <a:r>
              <a:rPr lang="en-US" dirty="0" smtClean="0">
                <a:solidFill>
                  <a:srgbClr val="E33830"/>
                </a:solidFill>
              </a:rPr>
              <a:t>Clutter</a:t>
            </a:r>
            <a:endParaRPr lang="en-US" dirty="0">
              <a:solidFill>
                <a:srgbClr val="E33830"/>
              </a:solidFill>
            </a:endParaRPr>
          </a:p>
        </p:txBody>
      </p:sp>
      <p:sp>
        <p:nvSpPr>
          <p:cNvPr id="29" name="TextBox 28"/>
          <p:cNvSpPr txBox="1"/>
          <p:nvPr/>
        </p:nvSpPr>
        <p:spPr>
          <a:xfrm>
            <a:off x="5364088" y="3643604"/>
            <a:ext cx="1224136" cy="369332"/>
          </a:xfrm>
          <a:prstGeom prst="rect">
            <a:avLst/>
          </a:prstGeom>
          <a:noFill/>
        </p:spPr>
        <p:txBody>
          <a:bodyPr wrap="square" rtlCol="0">
            <a:spAutoFit/>
          </a:bodyPr>
          <a:lstStyle/>
          <a:p>
            <a:r>
              <a:rPr lang="en-US" dirty="0" smtClean="0">
                <a:solidFill>
                  <a:srgbClr val="FFC000"/>
                </a:solidFill>
              </a:rPr>
              <a:t>Total </a:t>
            </a:r>
            <a:r>
              <a:rPr lang="en-US" sz="1400" dirty="0" smtClean="0">
                <a:solidFill>
                  <a:srgbClr val="FFC000"/>
                </a:solidFill>
              </a:rPr>
              <a:t>(SIR)</a:t>
            </a:r>
            <a:endParaRPr lang="en-US" sz="1400" dirty="0">
              <a:solidFill>
                <a:srgbClr val="FFC000"/>
              </a:solidFill>
            </a:endParaRPr>
          </a:p>
        </p:txBody>
      </p:sp>
      <p:sp>
        <p:nvSpPr>
          <p:cNvPr id="30" name="TextBox 29"/>
          <p:cNvSpPr txBox="1"/>
          <p:nvPr/>
        </p:nvSpPr>
        <p:spPr>
          <a:xfrm>
            <a:off x="6901727" y="4108430"/>
            <a:ext cx="1368152" cy="369332"/>
          </a:xfrm>
          <a:prstGeom prst="rect">
            <a:avLst/>
          </a:prstGeom>
          <a:noFill/>
        </p:spPr>
        <p:txBody>
          <a:bodyPr wrap="square" rtlCol="0">
            <a:spAutoFit/>
          </a:bodyPr>
          <a:lstStyle/>
          <a:p>
            <a:r>
              <a:rPr lang="en-US" dirty="0" smtClean="0">
                <a:solidFill>
                  <a:srgbClr val="0070C0"/>
                </a:solidFill>
              </a:rPr>
              <a:t>Discarding</a:t>
            </a:r>
            <a:endParaRPr lang="en-US" dirty="0">
              <a:solidFill>
                <a:srgbClr val="0070C0"/>
              </a:solidFill>
            </a:endParaRPr>
          </a:p>
        </p:txBody>
      </p:sp>
      <p:sp>
        <p:nvSpPr>
          <p:cNvPr id="31" name="TextBox 30"/>
          <p:cNvSpPr txBox="1"/>
          <p:nvPr/>
        </p:nvSpPr>
        <p:spPr>
          <a:xfrm>
            <a:off x="6116285" y="4654877"/>
            <a:ext cx="1434520" cy="646331"/>
          </a:xfrm>
          <a:prstGeom prst="rect">
            <a:avLst/>
          </a:prstGeom>
          <a:noFill/>
        </p:spPr>
        <p:txBody>
          <a:bodyPr wrap="square" rtlCol="0">
            <a:spAutoFit/>
          </a:bodyPr>
          <a:lstStyle/>
          <a:p>
            <a:r>
              <a:rPr lang="en-US" dirty="0" smtClean="0">
                <a:solidFill>
                  <a:srgbClr val="7030A0"/>
                </a:solidFill>
              </a:rPr>
              <a:t>Acquiring,</a:t>
            </a:r>
            <a:br>
              <a:rPr lang="en-US" dirty="0" smtClean="0">
                <a:solidFill>
                  <a:srgbClr val="7030A0"/>
                </a:solidFill>
              </a:rPr>
            </a:br>
            <a:r>
              <a:rPr lang="en-US" dirty="0" smtClean="0">
                <a:solidFill>
                  <a:srgbClr val="7030A0"/>
                </a:solidFill>
              </a:rPr>
              <a:t>Impairment</a:t>
            </a:r>
            <a:endParaRPr lang="en-US" dirty="0">
              <a:solidFill>
                <a:srgbClr val="7030A0"/>
              </a:solidFill>
            </a:endParaRPr>
          </a:p>
        </p:txBody>
      </p:sp>
      <p:sp>
        <p:nvSpPr>
          <p:cNvPr id="90112" name="Rectangle 90111"/>
          <p:cNvSpPr/>
          <p:nvPr/>
        </p:nvSpPr>
        <p:spPr>
          <a:xfrm>
            <a:off x="323528" y="2173389"/>
            <a:ext cx="4223272" cy="494751"/>
          </a:xfrm>
          <a:prstGeom prst="rect">
            <a:avLst/>
          </a:prstGeom>
        </p:spPr>
        <p:txBody>
          <a:bodyPr wrap="none">
            <a:spAutoFit/>
          </a:bodyPr>
          <a:lstStyle/>
          <a:p>
            <a:pPr lvl="0" fontAlgn="auto">
              <a:lnSpc>
                <a:spcPct val="120000"/>
              </a:lnSpc>
              <a:spcBef>
                <a:spcPts val="0"/>
              </a:spcBef>
              <a:spcAft>
                <a:spcPts val="0"/>
              </a:spcAft>
            </a:pPr>
            <a:r>
              <a:rPr lang="en-US" sz="2400" b="1" dirty="0">
                <a:solidFill>
                  <a:srgbClr val="676767"/>
                </a:solidFill>
                <a:latin typeface="Arial"/>
              </a:rPr>
              <a:t>Moderate Treatment Effects</a:t>
            </a:r>
          </a:p>
        </p:txBody>
      </p:sp>
      <p:sp>
        <p:nvSpPr>
          <p:cNvPr id="36" name="Rectangle 35"/>
          <p:cNvSpPr/>
          <p:nvPr/>
        </p:nvSpPr>
        <p:spPr>
          <a:xfrm>
            <a:off x="39052" y="6596390"/>
            <a:ext cx="7157300" cy="261610"/>
          </a:xfrm>
          <a:prstGeom prst="rect">
            <a:avLst/>
          </a:prstGeom>
        </p:spPr>
        <p:txBody>
          <a:bodyPr wrap="square">
            <a:spAutoFit/>
          </a:bodyPr>
          <a:lstStyle/>
          <a:p>
            <a:r>
              <a:rPr lang="en-US" sz="1100" dirty="0" err="1">
                <a:solidFill>
                  <a:schemeClr val="accent2"/>
                </a:solidFill>
              </a:rPr>
              <a:t>Tolin</a:t>
            </a:r>
            <a:r>
              <a:rPr lang="en-US" sz="1100" dirty="0">
                <a:solidFill>
                  <a:schemeClr val="accent2"/>
                </a:solidFill>
              </a:rPr>
              <a:t>, Frost, </a:t>
            </a:r>
            <a:r>
              <a:rPr lang="en-US" sz="1100" dirty="0" err="1" smtClean="0">
                <a:solidFill>
                  <a:schemeClr val="accent2"/>
                </a:solidFill>
              </a:rPr>
              <a:t>Steketee</a:t>
            </a:r>
            <a:r>
              <a:rPr lang="en-US" sz="1100" dirty="0">
                <a:solidFill>
                  <a:schemeClr val="accent2"/>
                </a:solidFill>
              </a:rPr>
              <a:t>, </a:t>
            </a:r>
            <a:r>
              <a:rPr lang="en-US" sz="1100" dirty="0" err="1" smtClean="0">
                <a:solidFill>
                  <a:schemeClr val="accent2"/>
                </a:solidFill>
              </a:rPr>
              <a:t>Muroff</a:t>
            </a:r>
            <a:r>
              <a:rPr lang="en-US" sz="1100" dirty="0" smtClean="0">
                <a:solidFill>
                  <a:schemeClr val="accent2"/>
                </a:solidFill>
              </a:rPr>
              <a:t>. </a:t>
            </a:r>
            <a:r>
              <a:rPr lang="en-US" sz="1100" dirty="0">
                <a:solidFill>
                  <a:schemeClr val="accent2"/>
                </a:solidFill>
              </a:rPr>
              <a:t>CBT for Hoarding Disorder: a  Meta-Analysis </a:t>
            </a:r>
            <a:r>
              <a:rPr lang="en-US" sz="1100" dirty="0" smtClean="0">
                <a:solidFill>
                  <a:schemeClr val="accent2"/>
                </a:solidFill>
              </a:rPr>
              <a:t>Depression </a:t>
            </a:r>
            <a:r>
              <a:rPr lang="en-US" sz="1100" dirty="0">
                <a:solidFill>
                  <a:schemeClr val="accent2"/>
                </a:solidFill>
              </a:rPr>
              <a:t>&amp; Anxiety 32: 158-166</a:t>
            </a:r>
            <a:endParaRPr lang="en-CA" sz="1100" dirty="0">
              <a:solidFill>
                <a:schemeClr val="accent2"/>
              </a:solidFill>
            </a:endParaRPr>
          </a:p>
        </p:txBody>
      </p:sp>
      <p:grpSp>
        <p:nvGrpSpPr>
          <p:cNvPr id="3" name="Group 2"/>
          <p:cNvGrpSpPr/>
          <p:nvPr/>
        </p:nvGrpSpPr>
        <p:grpSpPr>
          <a:xfrm>
            <a:off x="4253297" y="472023"/>
            <a:ext cx="4669854" cy="2092881"/>
            <a:chOff x="4253297" y="337518"/>
            <a:chExt cx="4669854" cy="2092881"/>
          </a:xfrm>
        </p:grpSpPr>
        <p:sp>
          <p:nvSpPr>
            <p:cNvPr id="8" name="Rectangle 7"/>
            <p:cNvSpPr/>
            <p:nvPr/>
          </p:nvSpPr>
          <p:spPr>
            <a:xfrm rot="736090">
              <a:off x="4253297" y="337518"/>
              <a:ext cx="4669854" cy="209288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3200" b="1" dirty="0" smtClean="0"/>
                <a:t>Room </a:t>
              </a:r>
              <a:r>
                <a:rPr lang="en-US" sz="3200" b="1" dirty="0"/>
                <a:t>for </a:t>
              </a:r>
              <a:r>
                <a:rPr lang="en-US" sz="3200" b="1" dirty="0" smtClean="0"/>
                <a:t>Improvement</a:t>
              </a:r>
              <a:endParaRPr lang="en-US" sz="3200" b="1" dirty="0"/>
            </a:p>
            <a:p>
              <a:pPr marL="742950" lvl="1" indent="-285750">
                <a:buFont typeface="Arial" panose="020B0604020202020204" pitchFamily="34" charset="0"/>
                <a:buChar char="•"/>
              </a:pPr>
              <a:r>
                <a:rPr lang="en-US" sz="2000" dirty="0"/>
                <a:t>Costly</a:t>
              </a:r>
            </a:p>
            <a:p>
              <a:pPr marL="742950" lvl="1" indent="-285750">
                <a:buFont typeface="Arial" panose="020B0604020202020204" pitchFamily="34" charset="0"/>
                <a:buChar char="•"/>
              </a:pPr>
              <a:r>
                <a:rPr lang="en-US" sz="2000" dirty="0" smtClean="0"/>
                <a:t>Can take </a:t>
              </a:r>
              <a:r>
                <a:rPr lang="en-US" sz="2000" dirty="0"/>
                <a:t>~1 year to complete</a:t>
              </a:r>
            </a:p>
            <a:p>
              <a:pPr marL="742950" lvl="1" indent="-285750">
                <a:buFont typeface="Arial" panose="020B0604020202020204" pitchFamily="34" charset="0"/>
                <a:buChar char="•"/>
              </a:pPr>
              <a:r>
                <a:rPr lang="en-US" sz="2000" dirty="0"/>
                <a:t>Few clinicians are </a:t>
              </a:r>
              <a:r>
                <a:rPr lang="en-US" sz="2000" dirty="0" smtClean="0"/>
                <a:t>trained</a:t>
              </a:r>
            </a:p>
            <a:p>
              <a:pPr marL="742950" lvl="1" indent="-285750">
                <a:buFont typeface="Arial" panose="020B0604020202020204" pitchFamily="34" charset="0"/>
                <a:buChar char="•"/>
              </a:pPr>
              <a:endParaRPr lang="en-US" sz="2000" dirty="0" smtClean="0"/>
            </a:p>
            <a:p>
              <a:pPr lvl="1"/>
              <a:endParaRPr lang="en-US" dirty="0"/>
            </a:p>
          </p:txBody>
        </p:sp>
        <p:pic>
          <p:nvPicPr>
            <p:cNvPr id="14340" name="Picture 4" descr="Image result for innovate">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26" t="16038" r="2417" b="10178"/>
            <a:stretch/>
          </p:blipFill>
          <p:spPr bwMode="auto">
            <a:xfrm rot="754325">
              <a:off x="5099969" y="1860903"/>
              <a:ext cx="2187225" cy="495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440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3" end="3"/>
                                            </p:txEl>
                                          </p:spTgt>
                                        </p:tgtEl>
                                      </p:cBhvr>
                                    </p:animEffect>
                                    <p:animScale>
                                      <p:cBhvr>
                                        <p:cTn id="7" dur="250" autoRev="1" fill="hold"/>
                                        <p:tgtEl>
                                          <p:spTgt spid="2">
                                            <p:txEl>
                                              <p:pRg st="3" end="3"/>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flipV="1">
            <a:off x="-3770510" y="8201172"/>
            <a:ext cx="2969257" cy="469169"/>
          </a:xfrm>
        </p:spPr>
        <p:txBody>
          <a:bodyPr>
            <a:normAutofit fontScale="40000" lnSpcReduction="20000"/>
          </a:bodyPr>
          <a:lstStyle/>
          <a:p>
            <a:pPr marL="0" indent="0">
              <a:buNone/>
            </a:pPr>
            <a:endParaRPr lang="en-US" dirty="0"/>
          </a:p>
          <a:p>
            <a:pPr marL="0" indent="0">
              <a:buNone/>
            </a:pPr>
            <a:endParaRPr lang="en-US" dirty="0"/>
          </a:p>
          <a:p>
            <a:pPr marL="0" indent="0">
              <a:buNone/>
            </a:pPr>
            <a:r>
              <a:rPr lang="en-CA" dirty="0" err="1" smtClean="0"/>
              <a:t>dd</a:t>
            </a:r>
            <a:endParaRPr lang="en-CA" dirty="0"/>
          </a:p>
        </p:txBody>
      </p:sp>
      <p:sp>
        <p:nvSpPr>
          <p:cNvPr id="3" name="Title 2"/>
          <p:cNvSpPr>
            <a:spLocks noGrp="1"/>
          </p:cNvSpPr>
          <p:nvPr>
            <p:ph type="title"/>
          </p:nvPr>
        </p:nvSpPr>
        <p:spPr/>
        <p:txBody>
          <a:bodyPr/>
          <a:lstStyle/>
          <a:p>
            <a:r>
              <a:rPr lang="en-US" dirty="0" smtClean="0">
                <a:solidFill>
                  <a:schemeClr val="bg1"/>
                </a:solidFill>
              </a:rPr>
              <a:t>CBT Effectiveness – Clinical Significance</a:t>
            </a:r>
            <a:endParaRPr lang="en-CA" dirty="0">
              <a:solidFill>
                <a:schemeClr val="bg1"/>
              </a:solidFill>
            </a:endParaRPr>
          </a:p>
        </p:txBody>
      </p:sp>
      <p:sp>
        <p:nvSpPr>
          <p:cNvPr id="5" name="AutoShape 2" descr="Image result for 100 people clipart"/>
          <p:cNvSpPr>
            <a:spLocks noChangeAspect="1" noChangeArrowheads="1"/>
          </p:cNvSpPr>
          <p:nvPr/>
        </p:nvSpPr>
        <p:spPr bwMode="auto">
          <a:xfrm>
            <a:off x="186125" y="307229"/>
            <a:ext cx="141748" cy="1417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Content Placeholder 1"/>
          <p:cNvSpPr txBox="1">
            <a:spLocks/>
          </p:cNvSpPr>
          <p:nvPr/>
        </p:nvSpPr>
        <p:spPr>
          <a:xfrm>
            <a:off x="-729122" y="6858000"/>
            <a:ext cx="7772400" cy="399645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endParaRPr lang="en-US" dirty="0" smtClean="0"/>
          </a:p>
          <a:p>
            <a:pPr marL="0" indent="0" fontAlgn="auto">
              <a:spcAft>
                <a:spcPts val="0"/>
              </a:spcAft>
              <a:buFont typeface="Arial" pitchFamily="34" charset="0"/>
              <a:buNone/>
            </a:pPr>
            <a:endParaRPr lang="en-US" dirty="0" smtClean="0"/>
          </a:p>
          <a:p>
            <a:pPr marL="0" indent="0" fontAlgn="auto">
              <a:spcAft>
                <a:spcPts val="0"/>
              </a:spcAft>
              <a:buFont typeface="Arial" pitchFamily="34" charset="0"/>
              <a:buNone/>
            </a:pPr>
            <a:r>
              <a:rPr lang="en-US" dirty="0" smtClean="0"/>
              <a:t>Effect Size:			Clinically Significant Change</a:t>
            </a:r>
          </a:p>
          <a:p>
            <a:pPr marL="0" indent="0" fontAlgn="auto">
              <a:spcAft>
                <a:spcPts val="0"/>
              </a:spcAft>
              <a:buFont typeface="Arial" pitchFamily="34" charset="0"/>
              <a:buNone/>
            </a:pPr>
            <a:r>
              <a:rPr lang="en-US" dirty="0" smtClean="0"/>
              <a:t>Difficulty Discarding .89		34%</a:t>
            </a:r>
          </a:p>
          <a:p>
            <a:pPr marL="0" indent="0" fontAlgn="auto">
              <a:spcAft>
                <a:spcPts val="0"/>
              </a:spcAft>
              <a:buFont typeface="Arial" pitchFamily="34" charset="0"/>
              <a:buNone/>
            </a:pPr>
            <a:r>
              <a:rPr lang="en-US" dirty="0" smtClean="0"/>
              <a:t>Acquisition: 0.72		40% lower pre-</a:t>
            </a:r>
            <a:r>
              <a:rPr lang="en-US" dirty="0" err="1" smtClean="0"/>
              <a:t>Tx</a:t>
            </a:r>
            <a:r>
              <a:rPr lang="en-US" dirty="0" smtClean="0"/>
              <a:t> severity</a:t>
            </a:r>
          </a:p>
          <a:p>
            <a:pPr marL="0" indent="0" fontAlgn="auto">
              <a:spcAft>
                <a:spcPts val="0"/>
              </a:spcAft>
              <a:buFont typeface="Arial" pitchFamily="34" charset="0"/>
              <a:buNone/>
            </a:pPr>
            <a:r>
              <a:rPr lang="en-US" dirty="0" smtClean="0"/>
              <a:t>Clutter 0.70			25%  Highest pre-</a:t>
            </a:r>
            <a:r>
              <a:rPr lang="en-US" dirty="0" err="1" smtClean="0"/>
              <a:t>Tx</a:t>
            </a:r>
            <a:r>
              <a:rPr lang="en-US" dirty="0" smtClean="0"/>
              <a:t> severity, 		correlates with # of sessions (clinic &amp; in home) – suggests decluttering is a time consuming and laborious process &amp; f/up data suggests does not continue to decrease post intervention (? May find so with external supports). </a:t>
            </a:r>
          </a:p>
          <a:p>
            <a:pPr marL="0" indent="0" fontAlgn="auto">
              <a:spcAft>
                <a:spcPts val="0"/>
              </a:spcAft>
              <a:buFont typeface="Arial" pitchFamily="34" charset="0"/>
              <a:buNone/>
            </a:pPr>
            <a:r>
              <a:rPr lang="en-US" dirty="0" smtClean="0"/>
              <a:t>Impairment 0.52		43% Lower pre-</a:t>
            </a:r>
            <a:r>
              <a:rPr lang="en-US" dirty="0" err="1" smtClean="0"/>
              <a:t>Tx</a:t>
            </a:r>
            <a:r>
              <a:rPr lang="en-US" dirty="0" smtClean="0"/>
              <a:t> severity	</a:t>
            </a:r>
          </a:p>
          <a:p>
            <a:pPr marL="0" indent="0" fontAlgn="auto">
              <a:spcAft>
                <a:spcPts val="0"/>
              </a:spcAft>
              <a:buFont typeface="Arial" pitchFamily="34" charset="0"/>
              <a:buNone/>
            </a:pPr>
            <a:r>
              <a:rPr lang="en-US" dirty="0" smtClean="0"/>
              <a:t>Successful decluttering for may require more time and intervention beyond that represented in most CBT trials. Additional research is needed to determine whether longer-term practical supports such as help with cleaning (sorting, organizing) would improve the efficacy of </a:t>
            </a:r>
            <a:r>
              <a:rPr lang="en-US" dirty="0" err="1" smtClean="0"/>
              <a:t>Tx</a:t>
            </a:r>
            <a:r>
              <a:rPr lang="en-US" dirty="0" smtClean="0"/>
              <a:t> of reduced clutter in patients who have received CBT. </a:t>
            </a:r>
          </a:p>
          <a:p>
            <a:pPr marL="0" indent="0" fontAlgn="auto">
              <a:spcAft>
                <a:spcPts val="0"/>
              </a:spcAft>
              <a:buFont typeface="Arial" pitchFamily="34" charset="0"/>
              <a:buNone/>
            </a:pPr>
            <a:r>
              <a:rPr lang="en-US" dirty="0" smtClean="0"/>
              <a:t>Younger, female</a:t>
            </a:r>
          </a:p>
          <a:p>
            <a:pPr marL="0" indent="0" fontAlgn="auto">
              <a:spcAft>
                <a:spcPts val="0"/>
              </a:spcAft>
              <a:buFont typeface="Arial" pitchFamily="34" charset="0"/>
              <a:buNone/>
            </a:pPr>
            <a:endParaRPr lang="en-CA" dirty="0"/>
          </a:p>
        </p:txBody>
      </p:sp>
      <p:pic>
        <p:nvPicPr>
          <p:cNvPr id="3074" name="Picture 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472"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472"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293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293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93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28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28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3296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24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704"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62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2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477522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938"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008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072"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21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294" y="47632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294" y="473712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448"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9204" y="483189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4046" y="483300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668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284"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00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3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656" y="479830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072" y="4801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7" name="Picture 3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472" y="4801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012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9" name="Picture 3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012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938"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3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00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3" name="Picture 4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00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00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5" name="Picture 4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008" y="40521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6260"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7" name="Picture 4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218" y="40265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168" y="4013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4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1" name="Picture 4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706"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3" name="Picture 5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5" name="Picture 5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008" y="40521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7" name="Picture 5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916" y="4010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8" name="Picture 5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146" y="4013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9" name="Picture 5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280" y="4068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0" name="Picture 5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6280" y="40883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1" name="Picture 5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688" y="4068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2" name="Picture 6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8492" y="4084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3" name="Picture 6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6808" y="40883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1260" y="55653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5" name="Picture 6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4354" y="5502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7" name="Picture 6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550" y="5502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8" name="Picture 6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9" name="Picture 6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7550" y="55462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0" name="Picture 6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1" name="Picture 6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2" name="Picture 7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434" y="5534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3" name="Picture 7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218" y="5534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4" name="Picture 7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1260" y="553796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5" name="Picture 7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562" y="553796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6" name="Picture 7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7864" y="55462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7" name="Picture 7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448" y="552852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8" name="Picture 7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48"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9" name="Picture 7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4046" y="55596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0" name="Picture 7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280" y="55635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1" name="Picture 7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0620" y="557373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2" name="Picture 8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5884" y="557373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3" name="Picture 8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248" y="25675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4" name="Picture 8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584" y="25675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5" name="Picture 8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16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6" name="Picture 8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584"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7" name="Picture 8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5704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8" name="Picture 8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670"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9" name="Picture 8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168" y="25660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0" name="Picture 8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25675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1" name="Picture 8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288" y="25660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2" name="Picture 9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288"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3" name="Picture 9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704"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4" name="Picture 9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6608" y="257312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5" name="Picture 9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7414" y="257312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6" name="Picture 9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072"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7" name="Picture 9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68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8" name="Picture 9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1276" y="256490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9" name="Picture 9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6608"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0" name="Picture 9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4062"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1" name="Picture 9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6768" y="2576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2" name="Picture 10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684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052" y="6596390"/>
            <a:ext cx="7157300" cy="261610"/>
          </a:xfrm>
          <a:prstGeom prst="rect">
            <a:avLst/>
          </a:prstGeom>
        </p:spPr>
        <p:txBody>
          <a:bodyPr wrap="square">
            <a:spAutoFit/>
          </a:bodyPr>
          <a:lstStyle/>
          <a:p>
            <a:r>
              <a:rPr lang="en-US" sz="1100" dirty="0" err="1">
                <a:solidFill>
                  <a:schemeClr val="accent2"/>
                </a:solidFill>
              </a:rPr>
              <a:t>Tolin</a:t>
            </a:r>
            <a:r>
              <a:rPr lang="en-US" sz="1100" dirty="0">
                <a:solidFill>
                  <a:schemeClr val="accent2"/>
                </a:solidFill>
              </a:rPr>
              <a:t>, Frost, </a:t>
            </a:r>
            <a:r>
              <a:rPr lang="en-US" sz="1100" dirty="0" err="1" smtClean="0">
                <a:solidFill>
                  <a:schemeClr val="accent2"/>
                </a:solidFill>
              </a:rPr>
              <a:t>Steketee</a:t>
            </a:r>
            <a:r>
              <a:rPr lang="en-US" sz="1100" dirty="0">
                <a:solidFill>
                  <a:schemeClr val="accent2"/>
                </a:solidFill>
              </a:rPr>
              <a:t>, </a:t>
            </a:r>
            <a:r>
              <a:rPr lang="en-US" sz="1100" dirty="0" err="1" smtClean="0">
                <a:solidFill>
                  <a:schemeClr val="accent2"/>
                </a:solidFill>
              </a:rPr>
              <a:t>Muroff</a:t>
            </a:r>
            <a:r>
              <a:rPr lang="en-US" sz="1100" dirty="0" smtClean="0">
                <a:solidFill>
                  <a:schemeClr val="accent2"/>
                </a:solidFill>
              </a:rPr>
              <a:t>. </a:t>
            </a:r>
            <a:r>
              <a:rPr lang="en-US" sz="1100" dirty="0">
                <a:solidFill>
                  <a:schemeClr val="accent2"/>
                </a:solidFill>
              </a:rPr>
              <a:t>CBT for Hoarding Disorder: a  Meta-Analysis </a:t>
            </a:r>
            <a:r>
              <a:rPr lang="en-US" sz="1100" dirty="0" smtClean="0">
                <a:solidFill>
                  <a:schemeClr val="accent2"/>
                </a:solidFill>
              </a:rPr>
              <a:t>Depression </a:t>
            </a:r>
            <a:r>
              <a:rPr lang="en-US" sz="1100" dirty="0">
                <a:solidFill>
                  <a:schemeClr val="accent2"/>
                </a:solidFill>
              </a:rPr>
              <a:t>&amp; Anxiety 32: 158-166</a:t>
            </a:r>
            <a:endParaRPr lang="en-CA" sz="1100" dirty="0">
              <a:solidFill>
                <a:schemeClr val="accent2"/>
              </a:solidFill>
            </a:endParaRPr>
          </a:p>
        </p:txBody>
      </p:sp>
      <p:sp>
        <p:nvSpPr>
          <p:cNvPr id="108" name="Subtitle 3"/>
          <p:cNvSpPr>
            <a:spLocks noGrp="1"/>
          </p:cNvSpPr>
          <p:nvPr>
            <p:ph type="subTitle" idx="11"/>
          </p:nvPr>
        </p:nvSpPr>
        <p:spPr>
          <a:xfrm>
            <a:off x="451847" y="908720"/>
            <a:ext cx="8229600" cy="457200"/>
          </a:xfrm>
        </p:spPr>
        <p:txBody>
          <a:bodyPr>
            <a:normAutofit/>
          </a:bodyPr>
          <a:lstStyle/>
          <a:p>
            <a:r>
              <a:rPr lang="en-CA" dirty="0" smtClean="0"/>
              <a:t>Clinically significant change Less Robust</a:t>
            </a:r>
            <a:endParaRPr lang="en-CA" dirty="0"/>
          </a:p>
        </p:txBody>
      </p:sp>
      <p:sp>
        <p:nvSpPr>
          <p:cNvPr id="6" name="TextBox 5"/>
          <p:cNvSpPr txBox="1"/>
          <p:nvPr/>
        </p:nvSpPr>
        <p:spPr>
          <a:xfrm>
            <a:off x="977345" y="2000599"/>
            <a:ext cx="7848872" cy="369332"/>
          </a:xfrm>
          <a:prstGeom prst="rect">
            <a:avLst/>
          </a:prstGeom>
          <a:noFill/>
        </p:spPr>
        <p:txBody>
          <a:bodyPr wrap="square" rtlCol="0">
            <a:spAutoFit/>
          </a:bodyPr>
          <a:lstStyle/>
          <a:p>
            <a:r>
              <a:rPr lang="en-US" dirty="0" smtClean="0">
                <a:solidFill>
                  <a:schemeClr val="tx2"/>
                </a:solidFill>
              </a:rPr>
              <a:t>With 13-35 CBT sessions by trained facilitator; in home &amp; clinic:</a:t>
            </a:r>
            <a:endParaRPr lang="en-US" dirty="0">
              <a:solidFill>
                <a:schemeClr val="tx2"/>
              </a:solidFill>
            </a:endParaRPr>
          </a:p>
        </p:txBody>
      </p:sp>
    </p:spTree>
    <p:extLst>
      <p:ext uri="{BB962C8B-B14F-4D97-AF65-F5344CB8AC3E}">
        <p14:creationId xmlns:p14="http://schemas.microsoft.com/office/powerpoint/2010/main" val="255053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flipV="1">
            <a:off x="-3770510" y="8201172"/>
            <a:ext cx="2969257" cy="469169"/>
          </a:xfrm>
        </p:spPr>
        <p:txBody>
          <a:bodyPr>
            <a:normAutofit fontScale="40000" lnSpcReduction="20000"/>
          </a:bodyPr>
          <a:lstStyle/>
          <a:p>
            <a:pPr marL="0" indent="0">
              <a:buNone/>
            </a:pPr>
            <a:endParaRPr lang="en-US" dirty="0"/>
          </a:p>
          <a:p>
            <a:pPr marL="0" indent="0">
              <a:buNone/>
            </a:pPr>
            <a:endParaRPr lang="en-US" dirty="0"/>
          </a:p>
          <a:p>
            <a:pPr marL="0" indent="0">
              <a:buNone/>
            </a:pPr>
            <a:r>
              <a:rPr lang="en-CA" dirty="0" err="1" smtClean="0"/>
              <a:t>dd</a:t>
            </a:r>
            <a:endParaRPr lang="en-CA" dirty="0"/>
          </a:p>
        </p:txBody>
      </p:sp>
      <p:sp>
        <p:nvSpPr>
          <p:cNvPr id="3" name="Title 2"/>
          <p:cNvSpPr>
            <a:spLocks noGrp="1"/>
          </p:cNvSpPr>
          <p:nvPr>
            <p:ph type="title"/>
          </p:nvPr>
        </p:nvSpPr>
        <p:spPr/>
        <p:txBody>
          <a:bodyPr>
            <a:normAutofit fontScale="90000"/>
          </a:bodyPr>
          <a:lstStyle/>
          <a:p>
            <a:r>
              <a:rPr lang="en-US" dirty="0" smtClean="0">
                <a:solidFill>
                  <a:schemeClr val="bg1"/>
                </a:solidFill>
              </a:rPr>
              <a:t>CBT Effectiveness – </a:t>
            </a:r>
            <a:r>
              <a:rPr lang="en-US" dirty="0" smtClean="0">
                <a:solidFill>
                  <a:srgbClr val="0070C0"/>
                </a:solidFill>
              </a:rPr>
              <a:t>DIFFICULTY DISCARDING</a:t>
            </a:r>
            <a:endParaRPr lang="en-CA" dirty="0">
              <a:solidFill>
                <a:srgbClr val="0070C0"/>
              </a:solidFill>
            </a:endParaRPr>
          </a:p>
        </p:txBody>
      </p:sp>
      <p:sp>
        <p:nvSpPr>
          <p:cNvPr id="5" name="AutoShape 2" descr="Image result for 100 people clipart"/>
          <p:cNvSpPr>
            <a:spLocks noChangeAspect="1" noChangeArrowheads="1"/>
          </p:cNvSpPr>
          <p:nvPr/>
        </p:nvSpPr>
        <p:spPr bwMode="auto">
          <a:xfrm>
            <a:off x="186125" y="307229"/>
            <a:ext cx="141748" cy="1417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Content Placeholder 1"/>
          <p:cNvSpPr txBox="1">
            <a:spLocks/>
          </p:cNvSpPr>
          <p:nvPr/>
        </p:nvSpPr>
        <p:spPr>
          <a:xfrm>
            <a:off x="-729122" y="6858000"/>
            <a:ext cx="7772400" cy="399645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endParaRPr lang="en-US" dirty="0" smtClean="0"/>
          </a:p>
          <a:p>
            <a:pPr marL="0" indent="0" fontAlgn="auto">
              <a:spcAft>
                <a:spcPts val="0"/>
              </a:spcAft>
              <a:buFont typeface="Arial" pitchFamily="34" charset="0"/>
              <a:buNone/>
            </a:pPr>
            <a:endParaRPr lang="en-US" dirty="0" smtClean="0"/>
          </a:p>
          <a:p>
            <a:pPr marL="0" indent="0" fontAlgn="auto">
              <a:spcAft>
                <a:spcPts val="0"/>
              </a:spcAft>
              <a:buFont typeface="Arial" pitchFamily="34" charset="0"/>
              <a:buNone/>
            </a:pPr>
            <a:r>
              <a:rPr lang="en-US" dirty="0" smtClean="0"/>
              <a:t>Effect Size:			Clinically Significant Change</a:t>
            </a:r>
          </a:p>
          <a:p>
            <a:pPr marL="0" indent="0" fontAlgn="auto">
              <a:spcAft>
                <a:spcPts val="0"/>
              </a:spcAft>
              <a:buFont typeface="Arial" pitchFamily="34" charset="0"/>
              <a:buNone/>
            </a:pPr>
            <a:r>
              <a:rPr lang="en-US" dirty="0" smtClean="0"/>
              <a:t>Difficulty Discarding .89		34%</a:t>
            </a:r>
          </a:p>
          <a:p>
            <a:pPr marL="0" indent="0" fontAlgn="auto">
              <a:spcAft>
                <a:spcPts val="0"/>
              </a:spcAft>
              <a:buFont typeface="Arial" pitchFamily="34" charset="0"/>
              <a:buNone/>
            </a:pPr>
            <a:r>
              <a:rPr lang="en-US" dirty="0" smtClean="0"/>
              <a:t>Acquisition: 0.72		40% lower pre-</a:t>
            </a:r>
            <a:r>
              <a:rPr lang="en-US" dirty="0" err="1" smtClean="0"/>
              <a:t>Tx</a:t>
            </a:r>
            <a:r>
              <a:rPr lang="en-US" dirty="0" smtClean="0"/>
              <a:t> severity</a:t>
            </a:r>
          </a:p>
          <a:p>
            <a:pPr marL="0" indent="0" fontAlgn="auto">
              <a:spcAft>
                <a:spcPts val="0"/>
              </a:spcAft>
              <a:buFont typeface="Arial" pitchFamily="34" charset="0"/>
              <a:buNone/>
            </a:pPr>
            <a:r>
              <a:rPr lang="en-US" dirty="0" smtClean="0"/>
              <a:t>Clutter 0.70			25%  Highest pre-</a:t>
            </a:r>
            <a:r>
              <a:rPr lang="en-US" dirty="0" err="1" smtClean="0"/>
              <a:t>Tx</a:t>
            </a:r>
            <a:r>
              <a:rPr lang="en-US" dirty="0" smtClean="0"/>
              <a:t> severity, 		correlates with # of sessions (clinic &amp; in home) – suggests decluttering is a time consuming and laborious process &amp; f/up data suggests does not continue to decrease post intervention (? May find so with external supports). </a:t>
            </a:r>
          </a:p>
          <a:p>
            <a:pPr marL="0" indent="0" fontAlgn="auto">
              <a:spcAft>
                <a:spcPts val="0"/>
              </a:spcAft>
              <a:buFont typeface="Arial" pitchFamily="34" charset="0"/>
              <a:buNone/>
            </a:pPr>
            <a:r>
              <a:rPr lang="en-US" dirty="0" smtClean="0"/>
              <a:t>Impairment 0.52		43% Lower pre-</a:t>
            </a:r>
            <a:r>
              <a:rPr lang="en-US" dirty="0" err="1" smtClean="0"/>
              <a:t>Tx</a:t>
            </a:r>
            <a:r>
              <a:rPr lang="en-US" dirty="0" smtClean="0"/>
              <a:t> severity	</a:t>
            </a:r>
          </a:p>
          <a:p>
            <a:pPr marL="0" indent="0" fontAlgn="auto">
              <a:spcAft>
                <a:spcPts val="0"/>
              </a:spcAft>
              <a:buFont typeface="Arial" pitchFamily="34" charset="0"/>
              <a:buNone/>
            </a:pPr>
            <a:r>
              <a:rPr lang="en-US" dirty="0" smtClean="0"/>
              <a:t>Successful decluttering for may require more time and intervention beyond that represented in most CBT trials. Additional research is needed to determine whether longer-term practical supports such as help with cleaning (sorting, organizing) would improve the efficacy of </a:t>
            </a:r>
            <a:r>
              <a:rPr lang="en-US" dirty="0" err="1" smtClean="0"/>
              <a:t>Tx</a:t>
            </a:r>
            <a:r>
              <a:rPr lang="en-US" dirty="0" smtClean="0"/>
              <a:t> of reduced clutter in patients who have received CBT. </a:t>
            </a:r>
          </a:p>
          <a:p>
            <a:pPr marL="0" indent="0" fontAlgn="auto">
              <a:spcAft>
                <a:spcPts val="0"/>
              </a:spcAft>
              <a:buFont typeface="Arial" pitchFamily="34" charset="0"/>
              <a:buNone/>
            </a:pPr>
            <a:r>
              <a:rPr lang="en-US" dirty="0" smtClean="0"/>
              <a:t>Younger, female</a:t>
            </a:r>
          </a:p>
          <a:p>
            <a:pPr marL="0" indent="0" fontAlgn="auto">
              <a:spcAft>
                <a:spcPts val="0"/>
              </a:spcAft>
              <a:buFont typeface="Arial" pitchFamily="34" charset="0"/>
              <a:buNone/>
            </a:pPr>
            <a:endParaRPr lang="en-CA" dirty="0"/>
          </a:p>
        </p:txBody>
      </p:sp>
      <p:pic>
        <p:nvPicPr>
          <p:cNvPr id="3074" name="Picture 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91616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192472"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832472"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48293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12293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76293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35628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99628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276168" y="3296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3624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704"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62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2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477522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938"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008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072"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21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294" y="47632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294" y="473712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448"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9204" y="483189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4046" y="483300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668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284"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00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3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656" y="479830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072" y="4801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7" name="Picture 3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472" y="4801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012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9" name="Picture 3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012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938"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3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00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3" name="Picture 4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00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00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5" name="Picture 4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008" y="40521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566260"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7" name="Picture 4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218" y="40265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168" y="4013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4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3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19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1" name="Picture 4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55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706"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3" name="Picture 5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5" name="Picture 5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008" y="40521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7" name="Picture 5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916" y="4010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8" name="Picture 5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146" y="4013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9" name="Picture 5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280" y="4068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0" name="Picture 5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6280" y="40883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1" name="Picture 5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688" y="4068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2" name="Picture 6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8492" y="4084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3" name="Picture 6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6808" y="40883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1260" y="55653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5" name="Picture 6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4354" y="5502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7" name="Picture 6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550" y="5502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8" name="Picture 6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9" name="Picture 6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7550" y="55462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0" name="Picture 6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1" name="Picture 6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2" name="Picture 7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434" y="5534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3" name="Picture 7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218" y="5534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4" name="Picture 7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1260" y="553796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5" name="Picture 7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562" y="553796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6" name="Picture 7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7864" y="55462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7" name="Picture 7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448" y="552852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8" name="Picture 7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48"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9" name="Picture 7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4046" y="55596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0" name="Picture 7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280" y="55635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1" name="Picture 7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0620" y="557373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2" name="Picture 8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5884" y="557373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3" name="Picture 81"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276248" y="25849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4" name="Picture 8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907584" y="25849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5" name="Picture 83"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556168" y="260389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6" name="Picture 84"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187584"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7" name="Picture 85"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27584" y="258792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8" name="Picture 86"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347670"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9" name="Picture 8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996168" y="258347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0" name="Picture 8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36168" y="25849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1" name="Picture 8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436288" y="258347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2" name="Picture 90"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07628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3" name="Picture 91"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707704" y="260389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4" name="Picture 9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516608" y="259057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5" name="Picture 93"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177414" y="259057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6" name="Picture 94"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818072" y="260389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7" name="Picture 95"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59668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8" name="Picture 96"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241276" y="256490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9" name="Picture 9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87660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0" name="Picture 9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324062"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1" name="Picture 9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956768" y="2576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2" name="Picture 100"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67684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052" y="6596390"/>
            <a:ext cx="7157300" cy="261610"/>
          </a:xfrm>
          <a:prstGeom prst="rect">
            <a:avLst/>
          </a:prstGeom>
        </p:spPr>
        <p:txBody>
          <a:bodyPr wrap="square">
            <a:spAutoFit/>
          </a:bodyPr>
          <a:lstStyle/>
          <a:p>
            <a:r>
              <a:rPr lang="en-US" sz="1100" dirty="0" err="1">
                <a:solidFill>
                  <a:schemeClr val="accent2"/>
                </a:solidFill>
              </a:rPr>
              <a:t>Tolin</a:t>
            </a:r>
            <a:r>
              <a:rPr lang="en-US" sz="1100" dirty="0">
                <a:solidFill>
                  <a:schemeClr val="accent2"/>
                </a:solidFill>
              </a:rPr>
              <a:t>, Frost, </a:t>
            </a:r>
            <a:r>
              <a:rPr lang="en-US" sz="1100" dirty="0" err="1" smtClean="0">
                <a:solidFill>
                  <a:schemeClr val="accent2"/>
                </a:solidFill>
              </a:rPr>
              <a:t>Steketee</a:t>
            </a:r>
            <a:r>
              <a:rPr lang="en-US" sz="1100" dirty="0">
                <a:solidFill>
                  <a:schemeClr val="accent2"/>
                </a:solidFill>
              </a:rPr>
              <a:t>, </a:t>
            </a:r>
            <a:r>
              <a:rPr lang="en-US" sz="1100" dirty="0" err="1" smtClean="0">
                <a:solidFill>
                  <a:schemeClr val="accent2"/>
                </a:solidFill>
              </a:rPr>
              <a:t>Muroff</a:t>
            </a:r>
            <a:r>
              <a:rPr lang="en-US" sz="1100" dirty="0" smtClean="0">
                <a:solidFill>
                  <a:schemeClr val="accent2"/>
                </a:solidFill>
              </a:rPr>
              <a:t>. </a:t>
            </a:r>
            <a:r>
              <a:rPr lang="en-US" sz="1100" dirty="0">
                <a:solidFill>
                  <a:schemeClr val="accent2"/>
                </a:solidFill>
              </a:rPr>
              <a:t>CBT for Hoarding Disorder: a  Meta-Analysis </a:t>
            </a:r>
            <a:r>
              <a:rPr lang="en-US" sz="1100" dirty="0" smtClean="0">
                <a:solidFill>
                  <a:schemeClr val="accent2"/>
                </a:solidFill>
              </a:rPr>
              <a:t>Depression </a:t>
            </a:r>
            <a:r>
              <a:rPr lang="en-US" sz="1100" dirty="0">
                <a:solidFill>
                  <a:schemeClr val="accent2"/>
                </a:solidFill>
              </a:rPr>
              <a:t>&amp; Anxiety 32: 158-166</a:t>
            </a:r>
            <a:endParaRPr lang="en-CA" sz="1100" dirty="0">
              <a:solidFill>
                <a:schemeClr val="accent2"/>
              </a:solidFill>
            </a:endParaRPr>
          </a:p>
        </p:txBody>
      </p:sp>
      <p:sp>
        <p:nvSpPr>
          <p:cNvPr id="108" name="Subtitle 3"/>
          <p:cNvSpPr>
            <a:spLocks noGrp="1"/>
          </p:cNvSpPr>
          <p:nvPr>
            <p:ph type="subTitle" idx="11"/>
          </p:nvPr>
        </p:nvSpPr>
        <p:spPr>
          <a:xfrm>
            <a:off x="451847" y="908720"/>
            <a:ext cx="8229600" cy="457200"/>
          </a:xfrm>
        </p:spPr>
        <p:txBody>
          <a:bodyPr>
            <a:normAutofit/>
          </a:bodyPr>
          <a:lstStyle/>
          <a:p>
            <a:r>
              <a:rPr lang="en-CA" dirty="0" smtClean="0"/>
              <a:t>Clinically significant change Less Robust</a:t>
            </a:r>
            <a:endParaRPr lang="en-CA" dirty="0"/>
          </a:p>
        </p:txBody>
      </p:sp>
      <p:sp>
        <p:nvSpPr>
          <p:cNvPr id="109" name="AutoShape 2" descr="Image result for 100 people clipart"/>
          <p:cNvSpPr>
            <a:spLocks noChangeAspect="1" noChangeArrowheads="1"/>
          </p:cNvSpPr>
          <p:nvPr/>
        </p:nvSpPr>
        <p:spPr bwMode="auto">
          <a:xfrm>
            <a:off x="338525" y="459629"/>
            <a:ext cx="141748" cy="1417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TextBox 109"/>
          <p:cNvSpPr txBox="1"/>
          <p:nvPr/>
        </p:nvSpPr>
        <p:spPr>
          <a:xfrm>
            <a:off x="511852" y="2060848"/>
            <a:ext cx="7848872" cy="369332"/>
          </a:xfrm>
          <a:prstGeom prst="rect">
            <a:avLst/>
          </a:prstGeom>
          <a:noFill/>
        </p:spPr>
        <p:txBody>
          <a:bodyPr wrap="square" rtlCol="0">
            <a:spAutoFit/>
          </a:bodyPr>
          <a:lstStyle/>
          <a:p>
            <a:r>
              <a:rPr lang="en-US" dirty="0" smtClean="0">
                <a:solidFill>
                  <a:schemeClr val="accent1">
                    <a:lumMod val="60000"/>
                    <a:lumOff val="40000"/>
                  </a:schemeClr>
                </a:solidFill>
              </a:rPr>
              <a:t># post treatment scores fit with general population, not hoarding population:</a:t>
            </a:r>
            <a:endParaRPr lang="en-US" dirty="0">
              <a:solidFill>
                <a:schemeClr val="accent1">
                  <a:lumMod val="60000"/>
                  <a:lumOff val="40000"/>
                </a:schemeClr>
              </a:solidFill>
            </a:endParaRPr>
          </a:p>
        </p:txBody>
      </p:sp>
      <p:sp>
        <p:nvSpPr>
          <p:cNvPr id="4" name="Right Brace 3"/>
          <p:cNvSpPr/>
          <p:nvPr/>
        </p:nvSpPr>
        <p:spPr>
          <a:xfrm>
            <a:off x="8028384" y="3299730"/>
            <a:ext cx="332340" cy="2551832"/>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rot="5400000">
            <a:off x="7843718" y="4360458"/>
            <a:ext cx="1656184" cy="369332"/>
          </a:xfrm>
          <a:prstGeom prst="rect">
            <a:avLst/>
          </a:prstGeom>
          <a:noFill/>
        </p:spPr>
        <p:txBody>
          <a:bodyPr wrap="square" rtlCol="0">
            <a:spAutoFit/>
          </a:bodyPr>
          <a:lstStyle/>
          <a:p>
            <a:r>
              <a:rPr lang="en-US" dirty="0" smtClean="0">
                <a:solidFill>
                  <a:srgbClr val="002060"/>
                </a:solidFill>
              </a:rPr>
              <a:t>Symptomatic</a:t>
            </a:r>
            <a:endParaRPr lang="en-US" dirty="0">
              <a:solidFill>
                <a:srgbClr val="002060"/>
              </a:solidFill>
            </a:endParaRPr>
          </a:p>
        </p:txBody>
      </p:sp>
    </p:spTree>
    <p:extLst>
      <p:ext uri="{BB962C8B-B14F-4D97-AF65-F5344CB8AC3E}">
        <p14:creationId xmlns:p14="http://schemas.microsoft.com/office/powerpoint/2010/main" val="91072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flipV="1">
            <a:off x="-3770510" y="8201172"/>
            <a:ext cx="2969257" cy="469169"/>
          </a:xfrm>
        </p:spPr>
        <p:txBody>
          <a:bodyPr>
            <a:normAutofit fontScale="40000" lnSpcReduction="20000"/>
          </a:bodyPr>
          <a:lstStyle/>
          <a:p>
            <a:pPr marL="0" indent="0">
              <a:buNone/>
            </a:pPr>
            <a:endParaRPr lang="en-US" dirty="0"/>
          </a:p>
          <a:p>
            <a:pPr marL="0" indent="0">
              <a:buNone/>
            </a:pPr>
            <a:endParaRPr lang="en-US" dirty="0"/>
          </a:p>
          <a:p>
            <a:pPr marL="0" indent="0">
              <a:buNone/>
            </a:pPr>
            <a:r>
              <a:rPr lang="en-CA" dirty="0" err="1" smtClean="0"/>
              <a:t>dd</a:t>
            </a:r>
            <a:endParaRPr lang="en-CA" dirty="0"/>
          </a:p>
        </p:txBody>
      </p:sp>
      <p:sp>
        <p:nvSpPr>
          <p:cNvPr id="3" name="Title 2"/>
          <p:cNvSpPr>
            <a:spLocks noGrp="1"/>
          </p:cNvSpPr>
          <p:nvPr>
            <p:ph type="title"/>
          </p:nvPr>
        </p:nvSpPr>
        <p:spPr/>
        <p:txBody>
          <a:bodyPr/>
          <a:lstStyle/>
          <a:p>
            <a:r>
              <a:rPr lang="en-US" dirty="0" smtClean="0">
                <a:solidFill>
                  <a:schemeClr val="bg1"/>
                </a:solidFill>
              </a:rPr>
              <a:t>CBT Effectiveness - </a:t>
            </a:r>
            <a:r>
              <a:rPr lang="en-US" dirty="0" smtClean="0">
                <a:solidFill>
                  <a:srgbClr val="C00000"/>
                </a:solidFill>
              </a:rPr>
              <a:t>CLUTTER</a:t>
            </a:r>
            <a:endParaRPr lang="en-CA" dirty="0">
              <a:solidFill>
                <a:srgbClr val="C00000"/>
              </a:solidFill>
            </a:endParaRPr>
          </a:p>
        </p:txBody>
      </p:sp>
      <p:sp>
        <p:nvSpPr>
          <p:cNvPr id="5" name="AutoShape 2" descr="Image result for 100 people clipart"/>
          <p:cNvSpPr>
            <a:spLocks noChangeAspect="1" noChangeArrowheads="1"/>
          </p:cNvSpPr>
          <p:nvPr/>
        </p:nvSpPr>
        <p:spPr bwMode="auto">
          <a:xfrm>
            <a:off x="186125" y="307229"/>
            <a:ext cx="141748" cy="1417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Content Placeholder 1"/>
          <p:cNvSpPr txBox="1">
            <a:spLocks/>
          </p:cNvSpPr>
          <p:nvPr/>
        </p:nvSpPr>
        <p:spPr>
          <a:xfrm>
            <a:off x="-729122" y="6858000"/>
            <a:ext cx="7772400" cy="399645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endParaRPr lang="en-US" dirty="0" smtClean="0"/>
          </a:p>
          <a:p>
            <a:pPr marL="0" indent="0" fontAlgn="auto">
              <a:spcAft>
                <a:spcPts val="0"/>
              </a:spcAft>
              <a:buFont typeface="Arial" pitchFamily="34" charset="0"/>
              <a:buNone/>
            </a:pPr>
            <a:endParaRPr lang="en-US" dirty="0" smtClean="0"/>
          </a:p>
          <a:p>
            <a:pPr marL="0" indent="0" fontAlgn="auto">
              <a:spcAft>
                <a:spcPts val="0"/>
              </a:spcAft>
              <a:buFont typeface="Arial" pitchFamily="34" charset="0"/>
              <a:buNone/>
            </a:pPr>
            <a:r>
              <a:rPr lang="en-US" dirty="0" smtClean="0"/>
              <a:t>Effect Size:			Clinically Significant Change</a:t>
            </a:r>
          </a:p>
          <a:p>
            <a:pPr marL="0" indent="0" fontAlgn="auto">
              <a:spcAft>
                <a:spcPts val="0"/>
              </a:spcAft>
              <a:buFont typeface="Arial" pitchFamily="34" charset="0"/>
              <a:buNone/>
            </a:pPr>
            <a:r>
              <a:rPr lang="en-US" dirty="0" smtClean="0"/>
              <a:t>Difficulty Discarding .89		34%</a:t>
            </a:r>
          </a:p>
          <a:p>
            <a:pPr marL="0" indent="0" fontAlgn="auto">
              <a:spcAft>
                <a:spcPts val="0"/>
              </a:spcAft>
              <a:buFont typeface="Arial" pitchFamily="34" charset="0"/>
              <a:buNone/>
            </a:pPr>
            <a:r>
              <a:rPr lang="en-US" dirty="0" smtClean="0"/>
              <a:t>Acquisition: 0.72		40% lower pre-</a:t>
            </a:r>
            <a:r>
              <a:rPr lang="en-US" dirty="0" err="1" smtClean="0"/>
              <a:t>Tx</a:t>
            </a:r>
            <a:r>
              <a:rPr lang="en-US" dirty="0" smtClean="0"/>
              <a:t> severity</a:t>
            </a:r>
          </a:p>
          <a:p>
            <a:pPr marL="0" indent="0" fontAlgn="auto">
              <a:spcAft>
                <a:spcPts val="0"/>
              </a:spcAft>
              <a:buFont typeface="Arial" pitchFamily="34" charset="0"/>
              <a:buNone/>
            </a:pPr>
            <a:r>
              <a:rPr lang="en-US" dirty="0" smtClean="0"/>
              <a:t>Clutter 0.70			25%  Highest pre-</a:t>
            </a:r>
            <a:r>
              <a:rPr lang="en-US" dirty="0" err="1" smtClean="0"/>
              <a:t>Tx</a:t>
            </a:r>
            <a:r>
              <a:rPr lang="en-US" dirty="0" smtClean="0"/>
              <a:t> severity, 		correlates with # of sessions (clinic &amp; in home) – suggests decluttering is a time consuming and laborious process &amp; f/up data suggests does not continue to decrease post intervention (? May find so with external supports). </a:t>
            </a:r>
          </a:p>
          <a:p>
            <a:pPr marL="0" indent="0" fontAlgn="auto">
              <a:spcAft>
                <a:spcPts val="0"/>
              </a:spcAft>
              <a:buFont typeface="Arial" pitchFamily="34" charset="0"/>
              <a:buNone/>
            </a:pPr>
            <a:r>
              <a:rPr lang="en-US" dirty="0" smtClean="0"/>
              <a:t>Impairment 0.52		43% Lower pre-</a:t>
            </a:r>
            <a:r>
              <a:rPr lang="en-US" dirty="0" err="1" smtClean="0"/>
              <a:t>Tx</a:t>
            </a:r>
            <a:r>
              <a:rPr lang="en-US" dirty="0" smtClean="0"/>
              <a:t> severity	</a:t>
            </a:r>
          </a:p>
          <a:p>
            <a:pPr marL="0" indent="0" fontAlgn="auto">
              <a:spcAft>
                <a:spcPts val="0"/>
              </a:spcAft>
              <a:buFont typeface="Arial" pitchFamily="34" charset="0"/>
              <a:buNone/>
            </a:pPr>
            <a:r>
              <a:rPr lang="en-US" dirty="0" smtClean="0"/>
              <a:t>Successful decluttering for may require more time and intervention beyond that represented in most CBT trials. Additional research is needed to determine whether longer-term practical supports such as help with cleaning (sorting, organizing) would improve the efficacy of </a:t>
            </a:r>
            <a:r>
              <a:rPr lang="en-US" dirty="0" err="1" smtClean="0"/>
              <a:t>Tx</a:t>
            </a:r>
            <a:r>
              <a:rPr lang="en-US" dirty="0" smtClean="0"/>
              <a:t> of reduced clutter in patients who have received CBT. </a:t>
            </a:r>
          </a:p>
          <a:p>
            <a:pPr marL="0" indent="0" fontAlgn="auto">
              <a:spcAft>
                <a:spcPts val="0"/>
              </a:spcAft>
              <a:buFont typeface="Arial" pitchFamily="34" charset="0"/>
              <a:buNone/>
            </a:pPr>
            <a:r>
              <a:rPr lang="en-US" dirty="0" smtClean="0"/>
              <a:t>Younger, female</a:t>
            </a:r>
          </a:p>
          <a:p>
            <a:pPr marL="0" indent="0" fontAlgn="auto">
              <a:spcAft>
                <a:spcPts val="0"/>
              </a:spcAft>
              <a:buFont typeface="Arial" pitchFamily="34" charset="0"/>
              <a:buNone/>
            </a:pPr>
            <a:endParaRPr lang="en-CA" dirty="0"/>
          </a:p>
        </p:txBody>
      </p:sp>
      <p:pic>
        <p:nvPicPr>
          <p:cNvPr id="3074" name="Picture 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91616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472"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472"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293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293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93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28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28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276168" y="3296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24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704"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62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2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477522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938"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008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072"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21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294" y="47632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294" y="473712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448"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9204" y="483189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4046" y="483300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668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284"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00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3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656" y="479830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072" y="4801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7" name="Picture 3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472" y="4801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012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9" name="Picture 3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012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938"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3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00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3" name="Picture 4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00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00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5" name="Picture 4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008" y="40521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6260"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7" name="Picture 4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218" y="40265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168" y="4013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4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3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19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1" name="Picture 4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55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706"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3" name="Picture 5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5" name="Picture 5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008" y="40521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7" name="Picture 5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916" y="4010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8" name="Picture 5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146" y="4013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9" name="Picture 5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280" y="4068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0" name="Picture 5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6280" y="40883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1" name="Picture 5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688" y="4068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2" name="Picture 6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8492" y="4084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3" name="Picture 6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6808" y="40883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1260" y="55653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5" name="Picture 6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4354" y="5502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7" name="Picture 6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550" y="5502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8" name="Picture 6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9" name="Picture 6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7550" y="55462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0" name="Picture 6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1" name="Picture 6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2" name="Picture 7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434" y="5534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3" name="Picture 7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218" y="5534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4" name="Picture 7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1260" y="553796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5" name="Picture 7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562" y="553796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6" name="Picture 7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7864" y="55462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7" name="Picture 7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448" y="552852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8" name="Picture 7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48"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9" name="Picture 7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4046" y="55596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0" name="Picture 7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280" y="55635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1" name="Picture 7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0620" y="557373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2" name="Picture 8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5884" y="557373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3" name="Picture 81"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276248" y="25675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4" name="Picture 8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907584" y="25675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5" name="Picture 83"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55616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6" name="Picture 84"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187584"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7" name="Picture 85"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27584" y="25704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8" name="Picture 86"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347670"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9" name="Picture 8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996168" y="25660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0" name="Picture 8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36168" y="25675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1" name="Picture 8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436288" y="25660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2" name="Picture 90"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076288"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3" name="Picture 91"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707704"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4" name="Picture 9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516608" y="257312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5" name="Picture 93"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177414" y="257312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6" name="Picture 94"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818072"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7" name="Picture 95"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59668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8" name="Picture 96"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241276" y="256490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9" name="Picture 9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876608"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0" name="Picture 9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324062"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1" name="Picture 9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956768" y="2576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2" name="Picture 100"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67684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052" y="6596390"/>
            <a:ext cx="7157300" cy="261610"/>
          </a:xfrm>
          <a:prstGeom prst="rect">
            <a:avLst/>
          </a:prstGeom>
        </p:spPr>
        <p:txBody>
          <a:bodyPr wrap="square">
            <a:spAutoFit/>
          </a:bodyPr>
          <a:lstStyle/>
          <a:p>
            <a:r>
              <a:rPr lang="en-US" sz="1100" dirty="0" err="1">
                <a:solidFill>
                  <a:schemeClr val="accent2"/>
                </a:solidFill>
              </a:rPr>
              <a:t>Tolin</a:t>
            </a:r>
            <a:r>
              <a:rPr lang="en-US" sz="1100" dirty="0">
                <a:solidFill>
                  <a:schemeClr val="accent2"/>
                </a:solidFill>
              </a:rPr>
              <a:t>, Frost, </a:t>
            </a:r>
            <a:r>
              <a:rPr lang="en-US" sz="1100" dirty="0" err="1" smtClean="0">
                <a:solidFill>
                  <a:schemeClr val="accent2"/>
                </a:solidFill>
              </a:rPr>
              <a:t>Steketee</a:t>
            </a:r>
            <a:r>
              <a:rPr lang="en-US" sz="1100" dirty="0">
                <a:solidFill>
                  <a:schemeClr val="accent2"/>
                </a:solidFill>
              </a:rPr>
              <a:t>, </a:t>
            </a:r>
            <a:r>
              <a:rPr lang="en-US" sz="1100" dirty="0" err="1" smtClean="0">
                <a:solidFill>
                  <a:schemeClr val="accent2"/>
                </a:solidFill>
              </a:rPr>
              <a:t>Muroff</a:t>
            </a:r>
            <a:r>
              <a:rPr lang="en-US" sz="1100" dirty="0" smtClean="0">
                <a:solidFill>
                  <a:schemeClr val="accent2"/>
                </a:solidFill>
              </a:rPr>
              <a:t>. </a:t>
            </a:r>
            <a:r>
              <a:rPr lang="en-US" sz="1100" dirty="0">
                <a:solidFill>
                  <a:schemeClr val="accent2"/>
                </a:solidFill>
              </a:rPr>
              <a:t>CBT for Hoarding Disorder: a  Meta-Analysis </a:t>
            </a:r>
            <a:r>
              <a:rPr lang="en-US" sz="1100" dirty="0" smtClean="0">
                <a:solidFill>
                  <a:schemeClr val="accent2"/>
                </a:solidFill>
              </a:rPr>
              <a:t>Depression </a:t>
            </a:r>
            <a:r>
              <a:rPr lang="en-US" sz="1100" dirty="0">
                <a:solidFill>
                  <a:schemeClr val="accent2"/>
                </a:solidFill>
              </a:rPr>
              <a:t>&amp; Anxiety 32: 158-166</a:t>
            </a:r>
            <a:endParaRPr lang="en-CA" sz="1100" dirty="0">
              <a:solidFill>
                <a:schemeClr val="accent2"/>
              </a:solidFill>
            </a:endParaRPr>
          </a:p>
        </p:txBody>
      </p:sp>
      <p:sp>
        <p:nvSpPr>
          <p:cNvPr id="108" name="Subtitle 3"/>
          <p:cNvSpPr>
            <a:spLocks noGrp="1"/>
          </p:cNvSpPr>
          <p:nvPr>
            <p:ph type="subTitle" idx="11"/>
          </p:nvPr>
        </p:nvSpPr>
        <p:spPr>
          <a:xfrm>
            <a:off x="451847" y="908720"/>
            <a:ext cx="8229600" cy="457200"/>
          </a:xfrm>
        </p:spPr>
        <p:txBody>
          <a:bodyPr>
            <a:normAutofit/>
          </a:bodyPr>
          <a:lstStyle/>
          <a:p>
            <a:r>
              <a:rPr lang="en-CA" dirty="0" smtClean="0"/>
              <a:t>Clinically significant change Less Robust</a:t>
            </a:r>
            <a:endParaRPr lang="en-CA" dirty="0"/>
          </a:p>
        </p:txBody>
      </p:sp>
      <p:sp>
        <p:nvSpPr>
          <p:cNvPr id="6" name="TextBox 5"/>
          <p:cNvSpPr txBox="1"/>
          <p:nvPr/>
        </p:nvSpPr>
        <p:spPr>
          <a:xfrm>
            <a:off x="511852" y="2060848"/>
            <a:ext cx="7848872" cy="369332"/>
          </a:xfrm>
          <a:prstGeom prst="rect">
            <a:avLst/>
          </a:prstGeom>
          <a:noFill/>
        </p:spPr>
        <p:txBody>
          <a:bodyPr wrap="square" rtlCol="0">
            <a:spAutoFit/>
          </a:bodyPr>
          <a:lstStyle/>
          <a:p>
            <a:r>
              <a:rPr lang="en-US" dirty="0" smtClean="0">
                <a:solidFill>
                  <a:schemeClr val="accent1">
                    <a:lumMod val="60000"/>
                    <a:lumOff val="40000"/>
                  </a:schemeClr>
                </a:solidFill>
              </a:rPr>
              <a:t># post treatment scores fit with general population, not hoarding population:</a:t>
            </a:r>
            <a:endParaRPr lang="en-US" dirty="0">
              <a:solidFill>
                <a:schemeClr val="accent1">
                  <a:lumMod val="60000"/>
                  <a:lumOff val="40000"/>
                </a:schemeClr>
              </a:solidFill>
            </a:endParaRPr>
          </a:p>
        </p:txBody>
      </p:sp>
      <p:grpSp>
        <p:nvGrpSpPr>
          <p:cNvPr id="109" name="Group 108"/>
          <p:cNvGrpSpPr/>
          <p:nvPr/>
        </p:nvGrpSpPr>
        <p:grpSpPr>
          <a:xfrm>
            <a:off x="8028384" y="2687429"/>
            <a:ext cx="953792" cy="3477875"/>
            <a:chOff x="8028384" y="2546036"/>
            <a:chExt cx="953792" cy="3477875"/>
          </a:xfrm>
        </p:grpSpPr>
        <p:sp>
          <p:nvSpPr>
            <p:cNvPr id="110" name="Right Brace 109"/>
            <p:cNvSpPr/>
            <p:nvPr/>
          </p:nvSpPr>
          <p:spPr>
            <a:xfrm>
              <a:off x="8028384" y="3167142"/>
              <a:ext cx="360040" cy="2551832"/>
            </a:xfrm>
            <a:prstGeom prst="righ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1" name="TextBox 110"/>
            <p:cNvSpPr txBox="1"/>
            <p:nvPr/>
          </p:nvSpPr>
          <p:spPr>
            <a:xfrm>
              <a:off x="8226600" y="2546036"/>
              <a:ext cx="755576" cy="3477875"/>
            </a:xfrm>
            <a:prstGeom prst="rect">
              <a:avLst/>
            </a:prstGeom>
            <a:noFill/>
            <a:ln>
              <a:solidFill>
                <a:srgbClr val="7030A0"/>
              </a:solidFill>
            </a:ln>
          </p:spPr>
          <p:txBody>
            <a:bodyPr wrap="square" rtlCol="0">
              <a:spAutoFit/>
            </a:bodyPr>
            <a:lstStyle/>
            <a:p>
              <a:r>
                <a:rPr lang="en-US" sz="22000" dirty="0" smtClean="0">
                  <a:solidFill>
                    <a:srgbClr val="C00000"/>
                  </a:solidFill>
                </a:rPr>
                <a:t>!</a:t>
              </a:r>
              <a:endParaRPr lang="en-US" sz="22000" dirty="0">
                <a:solidFill>
                  <a:srgbClr val="C00000"/>
                </a:solidFill>
              </a:endParaRPr>
            </a:p>
          </p:txBody>
        </p:sp>
      </p:grpSp>
      <p:sp>
        <p:nvSpPr>
          <p:cNvPr id="112" name="TextBox 111"/>
          <p:cNvSpPr txBox="1"/>
          <p:nvPr/>
        </p:nvSpPr>
        <p:spPr>
          <a:xfrm rot="519721">
            <a:off x="1622090" y="2844132"/>
            <a:ext cx="5169113"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srgbClr val="000000"/>
                </a:solidFill>
              </a:rPr>
              <a:t>I</a:t>
            </a:r>
            <a:r>
              <a:rPr lang="en-US" sz="2400" dirty="0" smtClean="0">
                <a:solidFill>
                  <a:srgbClr val="000000"/>
                </a:solidFill>
              </a:rPr>
              <a:t>n-home sessions improve clutter, discarding, impairment outcomes</a:t>
            </a:r>
          </a:p>
          <a:p>
            <a:endParaRPr lang="en-US" sz="2400" dirty="0">
              <a:solidFill>
                <a:srgbClr val="000000"/>
              </a:solidFill>
            </a:endParaRPr>
          </a:p>
          <a:p>
            <a:pPr marL="342900" indent="-342900">
              <a:buFont typeface="Arial" panose="020B0604020202020204" pitchFamily="34" charset="0"/>
              <a:buChar char="•"/>
            </a:pPr>
            <a:r>
              <a:rPr lang="en-US" sz="2400" dirty="0" smtClean="0">
                <a:solidFill>
                  <a:srgbClr val="000000"/>
                </a:solidFill>
              </a:rPr>
              <a:t>To be effective, more time and intervention may be required than is typically provided with CBT.</a:t>
            </a:r>
            <a:endParaRPr lang="en-US" sz="2400" dirty="0">
              <a:solidFill>
                <a:srgbClr val="000000"/>
              </a:solidFill>
            </a:endParaRPr>
          </a:p>
        </p:txBody>
      </p:sp>
    </p:spTree>
    <p:extLst>
      <p:ext uri="{BB962C8B-B14F-4D97-AF65-F5344CB8AC3E}">
        <p14:creationId xmlns:p14="http://schemas.microsoft.com/office/powerpoint/2010/main" val="131851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fill="hold"/>
                                        <p:tgtEl>
                                          <p:spTgt spid="109"/>
                                        </p:tgtEl>
                                        <p:attrNameLst>
                                          <p:attrName>ppt_x</p:attrName>
                                        </p:attrNameLst>
                                      </p:cBhvr>
                                      <p:tavLst>
                                        <p:tav tm="0">
                                          <p:val>
                                            <p:strVal val="#ppt_x"/>
                                          </p:val>
                                        </p:tav>
                                        <p:tav tm="100000">
                                          <p:val>
                                            <p:strVal val="#ppt_x"/>
                                          </p:val>
                                        </p:tav>
                                      </p:tavLst>
                                    </p:anim>
                                    <p:anim calcmode="lin" valueType="num">
                                      <p:cBhvr additive="base">
                                        <p:cTn id="8"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2"/>
                                        </p:tgtEl>
                                        <p:attrNameLst>
                                          <p:attrName>style.visibility</p:attrName>
                                        </p:attrNameLst>
                                      </p:cBhvr>
                                      <p:to>
                                        <p:strVal val="visible"/>
                                      </p:to>
                                    </p:set>
                                    <p:anim calcmode="lin" valueType="num">
                                      <p:cBhvr>
                                        <p:cTn id="13" dur="500" fill="hold"/>
                                        <p:tgtEl>
                                          <p:spTgt spid="112"/>
                                        </p:tgtEl>
                                        <p:attrNameLst>
                                          <p:attrName>ppt_w</p:attrName>
                                        </p:attrNameLst>
                                      </p:cBhvr>
                                      <p:tavLst>
                                        <p:tav tm="0">
                                          <p:val>
                                            <p:fltVal val="0"/>
                                          </p:val>
                                        </p:tav>
                                        <p:tav tm="100000">
                                          <p:val>
                                            <p:strVal val="#ppt_w"/>
                                          </p:val>
                                        </p:tav>
                                      </p:tavLst>
                                    </p:anim>
                                    <p:anim calcmode="lin" valueType="num">
                                      <p:cBhvr>
                                        <p:cTn id="14" dur="500" fill="hold"/>
                                        <p:tgtEl>
                                          <p:spTgt spid="112"/>
                                        </p:tgtEl>
                                        <p:attrNameLst>
                                          <p:attrName>ppt_h</p:attrName>
                                        </p:attrNameLst>
                                      </p:cBhvr>
                                      <p:tavLst>
                                        <p:tav tm="0">
                                          <p:val>
                                            <p:fltVal val="0"/>
                                          </p:val>
                                        </p:tav>
                                        <p:tav tm="100000">
                                          <p:val>
                                            <p:strVal val="#ppt_h"/>
                                          </p:val>
                                        </p:tav>
                                      </p:tavLst>
                                    </p:anim>
                                    <p:animEffect transition="in" filter="fade">
                                      <p:cBhvr>
                                        <p:cTn id="1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Addressing the Clutter </a:t>
            </a:r>
            <a:endParaRPr lang="en-CA" dirty="0">
              <a:solidFill>
                <a:schemeClr val="bg1"/>
              </a:solidFill>
            </a:endParaRPr>
          </a:p>
        </p:txBody>
      </p:sp>
      <p:sp>
        <p:nvSpPr>
          <p:cNvPr id="4" name="Subtitle 3"/>
          <p:cNvSpPr>
            <a:spLocks noGrp="1"/>
          </p:cNvSpPr>
          <p:nvPr>
            <p:ph type="subTitle" idx="11"/>
          </p:nvPr>
        </p:nvSpPr>
        <p:spPr/>
        <p:txBody>
          <a:bodyPr/>
          <a:lstStyle/>
          <a:p>
            <a:r>
              <a:rPr lang="en-CA" dirty="0" smtClean="0"/>
              <a:t>the person is the key</a:t>
            </a:r>
            <a:endParaRPr lang="en-CA" dirty="0"/>
          </a:p>
        </p:txBody>
      </p:sp>
      <p:pic>
        <p:nvPicPr>
          <p:cNvPr id="5" name="Picture 2" descr="http://i.dailymail.co.uk/i/pix/2012/12/05/article-0-165CCB8A000005DC-601_634x420.jpg"/>
          <p:cNvPicPr>
            <a:picLocks noChangeAspect="1" noChangeArrowheads="1"/>
          </p:cNvPicPr>
          <p:nvPr/>
        </p:nvPicPr>
        <p:blipFill rotWithShape="1">
          <a:blip r:embed="rId2">
            <a:extLst>
              <a:ext uri="{28A0092B-C50C-407E-A947-70E740481C1C}">
                <a14:useLocalDpi xmlns:a14="http://schemas.microsoft.com/office/drawing/2010/main" val="0"/>
              </a:ext>
            </a:extLst>
          </a:blip>
          <a:srcRect l="32740" r="-36205" b="16190"/>
          <a:stretch/>
        </p:blipFill>
        <p:spPr bwMode="auto">
          <a:xfrm>
            <a:off x="314778" y="2193001"/>
            <a:ext cx="6705494" cy="359807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idx="1"/>
          </p:nvPr>
        </p:nvSpPr>
        <p:spPr>
          <a:xfrm>
            <a:off x="4932040" y="2181638"/>
            <a:ext cx="3754760" cy="3996457"/>
          </a:xfrm>
        </p:spPr>
        <p:txBody>
          <a:bodyPr>
            <a:normAutofit fontScale="92500" lnSpcReduction="20000"/>
          </a:bodyPr>
          <a:lstStyle/>
          <a:p>
            <a:pPr marL="0" indent="0" algn="ctr">
              <a:buNone/>
            </a:pPr>
            <a:r>
              <a:rPr lang="en-US" sz="2400" dirty="0" smtClean="0"/>
              <a:t>“I want to know how to help my client with their </a:t>
            </a:r>
            <a:br>
              <a:rPr lang="en-US" sz="2400" dirty="0" smtClean="0"/>
            </a:br>
            <a:r>
              <a:rPr lang="en-US" sz="2400" dirty="0" smtClean="0"/>
              <a:t>hoarding problem” </a:t>
            </a:r>
          </a:p>
          <a:p>
            <a:pPr marL="0" indent="0" algn="ctr">
              <a:buNone/>
            </a:pPr>
            <a:r>
              <a:rPr lang="en-US" sz="7100" dirty="0" smtClean="0">
                <a:solidFill>
                  <a:srgbClr val="00B050"/>
                </a:solidFill>
              </a:rPr>
              <a:t>=</a:t>
            </a:r>
          </a:p>
          <a:p>
            <a:pPr marL="0" indent="0" algn="ctr">
              <a:buNone/>
            </a:pPr>
            <a:r>
              <a:rPr lang="en-US" sz="2400" dirty="0" smtClean="0"/>
              <a:t>“Tell me how to get them to clear out the clutter!”</a:t>
            </a:r>
          </a:p>
          <a:p>
            <a:pPr marL="0" indent="0">
              <a:buNone/>
            </a:pPr>
            <a:endParaRPr lang="en-US" dirty="0"/>
          </a:p>
          <a:p>
            <a:pPr marL="0" indent="0">
              <a:buNone/>
            </a:pPr>
            <a:r>
              <a:rPr lang="en-US" sz="1800" dirty="0" smtClean="0">
                <a:solidFill>
                  <a:srgbClr val="339933"/>
                </a:solidFill>
              </a:rPr>
              <a:t>100…….	75……...	50……..	25…...0</a:t>
            </a:r>
          </a:p>
          <a:p>
            <a:pPr marL="0" indent="0" algn="ctr">
              <a:buNone/>
            </a:pPr>
            <a:r>
              <a:rPr lang="en-US" sz="5400" dirty="0" smtClean="0">
                <a:solidFill>
                  <a:srgbClr val="339933"/>
                </a:solidFill>
              </a:rPr>
              <a:t>%True?</a:t>
            </a:r>
          </a:p>
        </p:txBody>
      </p:sp>
      <p:pic>
        <p:nvPicPr>
          <p:cNvPr id="9" name="Picture 2" descr="http://i.dailymail.co.uk/i/pix/2012/12/05/article-0-165CCB8A000005DC-601_634x420.jpg"/>
          <p:cNvPicPr>
            <a:picLocks noChangeAspect="1" noChangeArrowheads="1"/>
          </p:cNvPicPr>
          <p:nvPr/>
        </p:nvPicPr>
        <p:blipFill rotWithShape="1">
          <a:blip r:embed="rId2">
            <a:extLst>
              <a:ext uri="{28A0092B-C50C-407E-A947-70E740481C1C}">
                <a14:useLocalDpi xmlns:a14="http://schemas.microsoft.com/office/drawing/2010/main" val="0"/>
              </a:ext>
            </a:extLst>
          </a:blip>
          <a:srcRect l="32740" t="16659" r="45233" b="22675"/>
          <a:stretch/>
        </p:blipFill>
        <p:spPr bwMode="auto">
          <a:xfrm>
            <a:off x="323528" y="2931336"/>
            <a:ext cx="1427589" cy="26044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6660232" y="3284984"/>
            <a:ext cx="360040" cy="504056"/>
          </a:xfrm>
          <a:prstGeom prst="line">
            <a:avLst/>
          </a:prstGeom>
          <a:ln w="38100">
            <a:solidFill>
              <a:srgbClr val="E338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26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http://www.zimbabweelection.com/wp-content/uploads/2013/10/evi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468819"/>
            <a:ext cx="1653933" cy="1512168"/>
          </a:xfrm>
          <a:prstGeom prst="rect">
            <a:avLst/>
          </a:prstGeom>
          <a:noFill/>
          <a:extLst>
            <a:ext uri="{909E8E84-426E-40DD-AFC4-6F175D3DCCD1}">
              <a14:hiddenFill xmlns:a14="http://schemas.microsoft.com/office/drawing/2010/main">
                <a:solidFill>
                  <a:srgbClr val="FFFFFF"/>
                </a:solidFill>
              </a14:hiddenFill>
            </a:ext>
          </a:extLst>
        </p:spPr>
      </p:pic>
      <p:sp>
        <p:nvSpPr>
          <p:cNvPr id="98306"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Harm Reduction – Reduce Safety Risks</a:t>
            </a:r>
            <a:endParaRPr lang="en-CA" dirty="0" smtClean="0">
              <a:solidFill>
                <a:schemeClr val="bg1"/>
              </a:solidFill>
              <a:effectLst/>
            </a:endParaRPr>
          </a:p>
        </p:txBody>
      </p:sp>
      <p:sp>
        <p:nvSpPr>
          <p:cNvPr id="23555" name="Rectangle 3"/>
          <p:cNvSpPr>
            <a:spLocks noGrp="1" noChangeArrowheads="1"/>
          </p:cNvSpPr>
          <p:nvPr>
            <p:ph sz="half" idx="1"/>
          </p:nvPr>
        </p:nvSpPr>
        <p:spPr/>
        <p:txBody>
          <a:bodyPr/>
          <a:lstStyle/>
          <a:p>
            <a:pPr eaLnBrk="1" hangingPunct="1">
              <a:buFont typeface="Wingdings 3" pitchFamily="18" charset="2"/>
              <a:buNone/>
            </a:pPr>
            <a:r>
              <a:rPr lang="en-CA" sz="2300" smtClean="0">
                <a:latin typeface="Lucida Sans Unicode" pitchFamily="34" charset="0"/>
              </a:rPr>
              <a:t> </a:t>
            </a:r>
          </a:p>
        </p:txBody>
      </p:sp>
      <p:sp>
        <p:nvSpPr>
          <p:cNvPr id="3" name="Subtitle 2"/>
          <p:cNvSpPr>
            <a:spLocks noGrp="1"/>
          </p:cNvSpPr>
          <p:nvPr>
            <p:ph type="subTitle" idx="11"/>
          </p:nvPr>
        </p:nvSpPr>
        <p:spPr/>
        <p:txBody>
          <a:bodyPr>
            <a:normAutofit fontScale="92500"/>
          </a:bodyPr>
          <a:lstStyle/>
          <a:p>
            <a:r>
              <a:rPr lang="en-US" dirty="0" smtClean="0"/>
              <a:t>Fire …  Eviction ...Infestations ….  unsanitary conditions …</a:t>
            </a:r>
            <a:endParaRPr lang="en-CA" dirty="0"/>
          </a:p>
        </p:txBody>
      </p:sp>
      <p:pic>
        <p:nvPicPr>
          <p:cNvPr id="2050" name="Picture 2" descr="http://torontoist.com/attachments/toronto_david/20100924stjamestownfire-5.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07" r="33003"/>
          <a:stretch/>
        </p:blipFill>
        <p:spPr bwMode="auto">
          <a:xfrm>
            <a:off x="107504" y="2296266"/>
            <a:ext cx="2736424" cy="45617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orkin.com/images/bed_bugs/600-bed-bugs-and-eggs_2560x1860.jpg">
            <a:hlinkClick r:id="rId6"/>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25956" t="12938" r="3840" b="-12938"/>
          <a:stretch/>
        </p:blipFill>
        <p:spPr bwMode="auto">
          <a:xfrm>
            <a:off x="4683308" y="4372840"/>
            <a:ext cx="2642852" cy="273655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14" descr="http://1.bp.blogspot.com/_bgP8kME3SXA/SR35CW_8dyI/AAAAAAAAAYU/O3VjTW55wLs/s400/Hoarding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8184" y="1757216"/>
            <a:ext cx="2620004" cy="349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Image result for arguing neighbors">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4306" y="5394164"/>
            <a:ext cx="2078410" cy="1357195"/>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Image result for trip and fall in home">
            <a:hlinkClick r:id="rId12"/>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1756" t="7927" r="33390" b="9429"/>
          <a:stretch/>
        </p:blipFill>
        <p:spPr bwMode="auto">
          <a:xfrm>
            <a:off x="4683308" y="1952291"/>
            <a:ext cx="1401793" cy="2007936"/>
          </a:xfrm>
          <a:prstGeom prst="rect">
            <a:avLst/>
          </a:prstGeom>
          <a:noFill/>
          <a:extLst>
            <a:ext uri="{909E8E84-426E-40DD-AFC4-6F175D3DCCD1}">
              <a14:hiddenFill xmlns:a14="http://schemas.microsoft.com/office/drawing/2010/main">
                <a:solidFill>
                  <a:srgbClr val="FFFFFF"/>
                </a:solidFill>
              </a14:hiddenFill>
            </a:ext>
          </a:extLst>
        </p:spPr>
      </p:pic>
      <p:pic>
        <p:nvPicPr>
          <p:cNvPr id="40969" name="Picture 9"/>
          <p:cNvPicPr>
            <a:picLocks noChangeAspect="1" noChangeArrowheads="1"/>
          </p:cNvPicPr>
          <p:nvPr/>
        </p:nvPicPr>
        <p:blipFill rotWithShape="1">
          <a:blip r:embed="rId14">
            <a:extLst>
              <a:ext uri="{28A0092B-C50C-407E-A947-70E740481C1C}">
                <a14:useLocalDpi xmlns:a14="http://schemas.microsoft.com/office/drawing/2010/main" val="0"/>
              </a:ext>
            </a:extLst>
          </a:blip>
          <a:srcRect l="15516" t="-790" r="-3945" b="34485"/>
          <a:stretch/>
        </p:blipFill>
        <p:spPr bwMode="auto">
          <a:xfrm>
            <a:off x="6516216" y="5515811"/>
            <a:ext cx="2471795" cy="111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1"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22091" y="5227316"/>
            <a:ext cx="1793692" cy="1192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41648" y="2185475"/>
            <a:ext cx="2646363"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39752" y="2157746"/>
            <a:ext cx="20796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08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3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9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p:cNvSpPr>
          <p:nvPr>
            <p:ph idx="1"/>
          </p:nvPr>
        </p:nvSpPr>
        <p:spPr>
          <a:xfrm>
            <a:off x="467544" y="2996952"/>
            <a:ext cx="4604247" cy="2780928"/>
          </a:xfrm>
        </p:spPr>
        <p:txBody>
          <a:bodyPr>
            <a:normAutofit/>
          </a:bodyPr>
          <a:lstStyle/>
          <a:p>
            <a:pPr marL="342900" indent="-342900" eaLnBrk="1" hangingPunct="1">
              <a:buFont typeface="Wingdings 3" pitchFamily="18" charset="2"/>
              <a:buNone/>
            </a:pPr>
            <a:endParaRPr lang="en-CA" sz="2400" dirty="0" smtClean="0"/>
          </a:p>
          <a:p>
            <a:pPr marL="342900" indent="-342900" eaLnBrk="1" hangingPunct="1">
              <a:buFont typeface="Wingdings 3" pitchFamily="18" charset="2"/>
              <a:buNone/>
            </a:pPr>
            <a:r>
              <a:rPr lang="en-CA" sz="2400" b="1" dirty="0" smtClean="0"/>
              <a:t>Harm Reduction </a:t>
            </a:r>
            <a:r>
              <a:rPr lang="en-CA" sz="2400" dirty="0" smtClean="0"/>
              <a:t>focuses on organizing &amp; discarding only that</a:t>
            </a:r>
            <a:r>
              <a:rPr lang="en-US" sz="2400" dirty="0" smtClean="0"/>
              <a:t> </a:t>
            </a:r>
            <a:r>
              <a:rPr lang="en-CA" sz="2400" dirty="0" smtClean="0"/>
              <a:t>which is necessary to maintain the person in their home with improved safety </a:t>
            </a:r>
            <a:r>
              <a:rPr lang="en-US" sz="2400" dirty="0" smtClean="0"/>
              <a:t>&amp; </a:t>
            </a:r>
            <a:r>
              <a:rPr lang="en-CA" sz="2400" dirty="0" smtClean="0"/>
              <a:t>comfort.</a:t>
            </a:r>
            <a:endParaRPr lang="en-US" sz="2400" dirty="0" smtClean="0"/>
          </a:p>
        </p:txBody>
      </p:sp>
      <p:sp>
        <p:nvSpPr>
          <p:cNvPr id="108546" name="Rectangle 2"/>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Harm Reduction fo</a:t>
            </a:r>
            <a:r>
              <a:rPr lang="en-US" dirty="0" smtClean="0">
                <a:solidFill>
                  <a:schemeClr val="bg1"/>
                </a:solidFill>
              </a:rPr>
              <a:t>r Hoarding Disorder</a:t>
            </a:r>
            <a:r>
              <a:rPr lang="en-US" dirty="0" smtClean="0">
                <a:solidFill>
                  <a:schemeClr val="bg1"/>
                </a:solidFill>
                <a:effectLst/>
              </a:rPr>
              <a:t>	</a:t>
            </a:r>
            <a:endParaRPr lang="en-CA" dirty="0" smtClean="0">
              <a:solidFill>
                <a:schemeClr val="bg1"/>
              </a:solidFill>
              <a:effectLst/>
            </a:endParaRPr>
          </a:p>
        </p:txBody>
      </p:sp>
      <p:sp>
        <p:nvSpPr>
          <p:cNvPr id="2" name="Subtitle 1"/>
          <p:cNvSpPr>
            <a:spLocks noGrp="1"/>
          </p:cNvSpPr>
          <p:nvPr>
            <p:ph type="subTitle" idx="11"/>
          </p:nvPr>
        </p:nvSpPr>
        <p:spPr>
          <a:xfrm>
            <a:off x="457200" y="914400"/>
            <a:ext cx="8229600" cy="714400"/>
          </a:xfrm>
        </p:spPr>
        <p:txBody>
          <a:bodyPr>
            <a:normAutofit/>
          </a:bodyPr>
          <a:lstStyle/>
          <a:p>
            <a:r>
              <a:rPr lang="en-US" dirty="0" smtClean="0"/>
              <a:t>Decrease consequences of high risk behaviors</a:t>
            </a:r>
            <a:br>
              <a:rPr lang="en-US" dirty="0" smtClean="0"/>
            </a:br>
            <a:endParaRPr lang="en-CA" dirty="0"/>
          </a:p>
        </p:txBody>
      </p:sp>
      <p:sp>
        <p:nvSpPr>
          <p:cNvPr id="52228" name="Rectangle 5"/>
          <p:cNvSpPr>
            <a:spLocks noChangeArrowheads="1"/>
          </p:cNvSpPr>
          <p:nvPr/>
        </p:nvSpPr>
        <p:spPr bwMode="auto">
          <a:xfrm>
            <a:off x="391271" y="6423720"/>
            <a:ext cx="6529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sz="1200" dirty="0">
                <a:solidFill>
                  <a:prstClr val="black"/>
                </a:solidFill>
                <a:latin typeface="Times New Roman"/>
              </a:rPr>
              <a:t>(</a:t>
            </a:r>
            <a:r>
              <a:rPr lang="en-CA" sz="1200" dirty="0">
                <a:solidFill>
                  <a:prstClr val="white">
                    <a:lumMod val="50000"/>
                  </a:prstClr>
                </a:solidFill>
                <a:latin typeface="Times New Roman"/>
              </a:rPr>
              <a:t>Tompkins &amp;</a:t>
            </a:r>
            <a:r>
              <a:rPr lang="en-US" sz="1200" dirty="0">
                <a:solidFill>
                  <a:prstClr val="white">
                    <a:lumMod val="50000"/>
                  </a:prstClr>
                </a:solidFill>
                <a:latin typeface="Times New Roman"/>
              </a:rPr>
              <a:t> </a:t>
            </a:r>
            <a:r>
              <a:rPr lang="en-CA" sz="1200" dirty="0" err="1">
                <a:solidFill>
                  <a:prstClr val="white">
                    <a:lumMod val="50000"/>
                  </a:prstClr>
                </a:solidFill>
                <a:latin typeface="Times New Roman"/>
              </a:rPr>
              <a:t>Hartl</a:t>
            </a:r>
            <a:r>
              <a:rPr lang="en-CA" sz="1200" dirty="0">
                <a:solidFill>
                  <a:prstClr val="white">
                    <a:lumMod val="50000"/>
                  </a:prstClr>
                </a:solidFill>
                <a:latin typeface="Times New Roman"/>
              </a:rPr>
              <a:t>, 2009</a:t>
            </a:r>
            <a:r>
              <a:rPr lang="en-US" sz="1200" dirty="0">
                <a:solidFill>
                  <a:prstClr val="white">
                    <a:lumMod val="50000"/>
                  </a:prstClr>
                </a:solidFill>
                <a:latin typeface="Times New Roman"/>
              </a:rPr>
              <a:t>; Working with Families of People who Hoard</a:t>
            </a:r>
            <a:r>
              <a:rPr lang="en-US" sz="1200" dirty="0" smtClean="0">
                <a:solidFill>
                  <a:prstClr val="white">
                    <a:lumMod val="50000"/>
                  </a:prstClr>
                </a:solidFill>
                <a:latin typeface="Times New Roman"/>
              </a:rPr>
              <a:t>:</a:t>
            </a:r>
            <a:br>
              <a:rPr lang="en-US" sz="1200" dirty="0" smtClean="0">
                <a:solidFill>
                  <a:prstClr val="white">
                    <a:lumMod val="50000"/>
                  </a:prstClr>
                </a:solidFill>
                <a:latin typeface="Times New Roman"/>
              </a:rPr>
            </a:br>
            <a:r>
              <a:rPr lang="en-US" sz="1200" dirty="0" smtClean="0">
                <a:solidFill>
                  <a:prstClr val="white">
                    <a:lumMod val="50000"/>
                  </a:prstClr>
                </a:solidFill>
                <a:latin typeface="Times New Roman"/>
              </a:rPr>
              <a:t> </a:t>
            </a:r>
            <a:r>
              <a:rPr lang="en-US" sz="1200" dirty="0">
                <a:solidFill>
                  <a:prstClr val="white">
                    <a:lumMod val="50000"/>
                  </a:prstClr>
                </a:solidFill>
                <a:latin typeface="Times New Roman"/>
              </a:rPr>
              <a:t>A Harm Reduction Approach, Tompkins et al 2011</a:t>
            </a:r>
            <a:r>
              <a:rPr lang="en-CA" sz="1200" dirty="0">
                <a:solidFill>
                  <a:prstClr val="white">
                    <a:lumMod val="50000"/>
                  </a:prstClr>
                </a:solidFill>
                <a:latin typeface="Times New Roman"/>
              </a:rPr>
              <a:t>).</a:t>
            </a:r>
          </a:p>
        </p:txBody>
      </p:sp>
      <p:pic>
        <p:nvPicPr>
          <p:cNvPr id="7170" name="Picture 2" descr="http://choopersguide.com/custom/domain_1/image_files/Addiction_Advocacy/sitemgr_vancouver-safe-injection-sit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332206"/>
            <a:ext cx="3544491" cy="23533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1271" y="2329716"/>
            <a:ext cx="7925145" cy="523220"/>
          </a:xfrm>
          <a:prstGeom prst="rect">
            <a:avLst/>
          </a:prstGeom>
        </p:spPr>
        <p:txBody>
          <a:bodyPr wrap="square">
            <a:spAutoFit/>
          </a:bodyPr>
          <a:lstStyle/>
          <a:p>
            <a:pPr marL="342900" indent="-342900" eaLnBrk="1" hangingPunct="1">
              <a:buFont typeface="Wingdings 3" pitchFamily="18" charset="2"/>
              <a:buNone/>
            </a:pPr>
            <a:r>
              <a:rPr lang="en-US" sz="2800" dirty="0"/>
              <a:t>Does not require the individual stops hoarding.</a:t>
            </a:r>
          </a:p>
        </p:txBody>
      </p:sp>
      <p:sp>
        <p:nvSpPr>
          <p:cNvPr id="9" name="Rectangle 8"/>
          <p:cNvSpPr/>
          <p:nvPr/>
        </p:nvSpPr>
        <p:spPr>
          <a:xfrm>
            <a:off x="225839" y="5805264"/>
            <a:ext cx="6218369" cy="584775"/>
          </a:xfrm>
          <a:prstGeom prst="rect">
            <a:avLst/>
          </a:prstGeom>
        </p:spPr>
        <p:txBody>
          <a:bodyPr wrap="none">
            <a:spAutoFit/>
          </a:bodyPr>
          <a:lstStyle/>
          <a:p>
            <a:pPr lvl="0" fontAlgn="auto">
              <a:spcAft>
                <a:spcPts val="0"/>
              </a:spcAft>
            </a:pPr>
            <a:r>
              <a:rPr lang="en-US" sz="3200" dirty="0" smtClean="0">
                <a:solidFill>
                  <a:srgbClr val="002060"/>
                </a:solidFill>
              </a:rPr>
              <a:t>Manage symptoms to reduce risk</a:t>
            </a:r>
            <a:endParaRPr lang="en-US" sz="3200" dirty="0">
              <a:solidFill>
                <a:srgbClr val="002060"/>
              </a:solidFill>
            </a:endParaRPr>
          </a:p>
        </p:txBody>
      </p:sp>
    </p:spTree>
    <p:extLst>
      <p:ext uri="{BB962C8B-B14F-4D97-AF65-F5344CB8AC3E}">
        <p14:creationId xmlns:p14="http://schemas.microsoft.com/office/powerpoint/2010/main" val="213246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p:cNvSpPr>
          <p:nvPr>
            <p:ph idx="1"/>
          </p:nvPr>
        </p:nvSpPr>
        <p:spPr>
          <a:xfrm>
            <a:off x="467544" y="2996952"/>
            <a:ext cx="4604247" cy="2780928"/>
          </a:xfrm>
        </p:spPr>
        <p:txBody>
          <a:bodyPr>
            <a:normAutofit fontScale="92500" lnSpcReduction="20000"/>
          </a:bodyPr>
          <a:lstStyle/>
          <a:p>
            <a:pPr marL="342900" indent="-342900" eaLnBrk="1" hangingPunct="1">
              <a:buFont typeface="Wingdings 3" pitchFamily="18" charset="2"/>
              <a:buNone/>
            </a:pPr>
            <a:endParaRPr lang="en-CA" sz="2400" dirty="0" smtClean="0"/>
          </a:p>
          <a:p>
            <a:pPr marL="342900" indent="-342900" eaLnBrk="1" hangingPunct="1">
              <a:buFont typeface="Wingdings 3" pitchFamily="18" charset="2"/>
              <a:buNone/>
            </a:pPr>
            <a:r>
              <a:rPr lang="en-CA" sz="2400" b="1" dirty="0" smtClean="0"/>
              <a:t>Goals of Harm Reduction:</a:t>
            </a:r>
          </a:p>
          <a:p>
            <a:r>
              <a:rPr lang="en-CA" sz="2400" dirty="0" smtClean="0"/>
              <a:t>Improve safety of client</a:t>
            </a:r>
          </a:p>
          <a:p>
            <a:r>
              <a:rPr lang="en-CA" sz="2400" dirty="0" smtClean="0"/>
              <a:t>Move possessions to reduce hazards</a:t>
            </a:r>
          </a:p>
          <a:p>
            <a:r>
              <a:rPr lang="en-CA" sz="2400" dirty="0" smtClean="0"/>
              <a:t>Support to organize</a:t>
            </a:r>
          </a:p>
          <a:p>
            <a:r>
              <a:rPr lang="en-CA" sz="2400" dirty="0" smtClean="0"/>
              <a:t>Decluttering/cleaning of high risk spaces</a:t>
            </a:r>
            <a:endParaRPr lang="en-US" sz="2400" dirty="0" smtClean="0"/>
          </a:p>
        </p:txBody>
      </p:sp>
      <p:sp>
        <p:nvSpPr>
          <p:cNvPr id="108546" name="Rectangle 2"/>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Harm Reduction fo</a:t>
            </a:r>
            <a:r>
              <a:rPr lang="en-US" dirty="0" smtClean="0">
                <a:solidFill>
                  <a:schemeClr val="bg1"/>
                </a:solidFill>
              </a:rPr>
              <a:t>r Hoarding Disorder</a:t>
            </a:r>
            <a:r>
              <a:rPr lang="en-US" dirty="0" smtClean="0">
                <a:solidFill>
                  <a:schemeClr val="bg1"/>
                </a:solidFill>
                <a:effectLst/>
              </a:rPr>
              <a:t>	</a:t>
            </a:r>
            <a:endParaRPr lang="en-CA" dirty="0" smtClean="0">
              <a:solidFill>
                <a:schemeClr val="bg1"/>
              </a:solidFill>
              <a:effectLst/>
            </a:endParaRPr>
          </a:p>
        </p:txBody>
      </p:sp>
      <p:sp>
        <p:nvSpPr>
          <p:cNvPr id="2" name="Subtitle 1"/>
          <p:cNvSpPr>
            <a:spLocks noGrp="1"/>
          </p:cNvSpPr>
          <p:nvPr>
            <p:ph type="subTitle" idx="11"/>
          </p:nvPr>
        </p:nvSpPr>
        <p:spPr>
          <a:xfrm>
            <a:off x="457200" y="914400"/>
            <a:ext cx="8229600" cy="714400"/>
          </a:xfrm>
        </p:spPr>
        <p:txBody>
          <a:bodyPr>
            <a:normAutofit/>
          </a:bodyPr>
          <a:lstStyle/>
          <a:p>
            <a:r>
              <a:rPr lang="en-US" dirty="0" smtClean="0"/>
              <a:t>Decrease consequences of high risk behaviors</a:t>
            </a:r>
            <a:br>
              <a:rPr lang="en-US" dirty="0" smtClean="0"/>
            </a:br>
            <a:endParaRPr lang="en-CA" dirty="0"/>
          </a:p>
        </p:txBody>
      </p:sp>
      <p:sp>
        <p:nvSpPr>
          <p:cNvPr id="52228" name="Rectangle 5"/>
          <p:cNvSpPr>
            <a:spLocks noChangeArrowheads="1"/>
          </p:cNvSpPr>
          <p:nvPr/>
        </p:nvSpPr>
        <p:spPr bwMode="auto">
          <a:xfrm>
            <a:off x="391271" y="6237312"/>
            <a:ext cx="4824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sz="1200" dirty="0">
                <a:solidFill>
                  <a:prstClr val="black"/>
                </a:solidFill>
                <a:latin typeface="Times New Roman"/>
              </a:rPr>
              <a:t>(</a:t>
            </a:r>
            <a:r>
              <a:rPr lang="en-CA" sz="1200" dirty="0">
                <a:solidFill>
                  <a:prstClr val="white">
                    <a:lumMod val="50000"/>
                  </a:prstClr>
                </a:solidFill>
                <a:latin typeface="Times New Roman"/>
              </a:rPr>
              <a:t>Tompkins &amp;</a:t>
            </a:r>
            <a:r>
              <a:rPr lang="en-US" sz="1200" dirty="0">
                <a:solidFill>
                  <a:prstClr val="white">
                    <a:lumMod val="50000"/>
                  </a:prstClr>
                </a:solidFill>
                <a:latin typeface="Times New Roman"/>
              </a:rPr>
              <a:t> </a:t>
            </a:r>
            <a:r>
              <a:rPr lang="en-CA" sz="1200" dirty="0" err="1">
                <a:solidFill>
                  <a:prstClr val="white">
                    <a:lumMod val="50000"/>
                  </a:prstClr>
                </a:solidFill>
                <a:latin typeface="Times New Roman"/>
              </a:rPr>
              <a:t>Hartl</a:t>
            </a:r>
            <a:r>
              <a:rPr lang="en-CA" sz="1200" dirty="0">
                <a:solidFill>
                  <a:prstClr val="white">
                    <a:lumMod val="50000"/>
                  </a:prstClr>
                </a:solidFill>
                <a:latin typeface="Times New Roman"/>
              </a:rPr>
              <a:t>, 2009</a:t>
            </a:r>
            <a:r>
              <a:rPr lang="en-US" sz="1200" dirty="0">
                <a:solidFill>
                  <a:prstClr val="white">
                    <a:lumMod val="50000"/>
                  </a:prstClr>
                </a:solidFill>
                <a:latin typeface="Times New Roman"/>
              </a:rPr>
              <a:t>; Working with Families of People who Hoard</a:t>
            </a:r>
            <a:r>
              <a:rPr lang="en-US" sz="1200" dirty="0" smtClean="0">
                <a:solidFill>
                  <a:prstClr val="white">
                    <a:lumMod val="50000"/>
                  </a:prstClr>
                </a:solidFill>
                <a:latin typeface="Times New Roman"/>
              </a:rPr>
              <a:t>:</a:t>
            </a:r>
            <a:br>
              <a:rPr lang="en-US" sz="1200" dirty="0" smtClean="0">
                <a:solidFill>
                  <a:prstClr val="white">
                    <a:lumMod val="50000"/>
                  </a:prstClr>
                </a:solidFill>
                <a:latin typeface="Times New Roman"/>
              </a:rPr>
            </a:br>
            <a:r>
              <a:rPr lang="en-US" sz="1200" dirty="0" smtClean="0">
                <a:solidFill>
                  <a:prstClr val="white">
                    <a:lumMod val="50000"/>
                  </a:prstClr>
                </a:solidFill>
                <a:latin typeface="Times New Roman"/>
              </a:rPr>
              <a:t> </a:t>
            </a:r>
            <a:r>
              <a:rPr lang="en-US" sz="1200" dirty="0">
                <a:solidFill>
                  <a:prstClr val="white">
                    <a:lumMod val="50000"/>
                  </a:prstClr>
                </a:solidFill>
                <a:latin typeface="Times New Roman"/>
              </a:rPr>
              <a:t>A Harm Reduction Approach, Tompkins et al 2011</a:t>
            </a:r>
            <a:r>
              <a:rPr lang="en-CA" sz="1200" dirty="0">
                <a:solidFill>
                  <a:prstClr val="white">
                    <a:lumMod val="50000"/>
                  </a:prstClr>
                </a:solidFill>
                <a:latin typeface="Times New Roman"/>
              </a:rPr>
              <a:t>).</a:t>
            </a:r>
          </a:p>
        </p:txBody>
      </p:sp>
      <p:pic>
        <p:nvPicPr>
          <p:cNvPr id="7170" name="Picture 2" descr="http://choopersguide.com/custom/domain_1/image_files/Addiction_Advocacy/sitemgr_vancouver-safe-injection-sit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332206"/>
            <a:ext cx="3544491" cy="23533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1271" y="2329716"/>
            <a:ext cx="7925145" cy="523220"/>
          </a:xfrm>
          <a:prstGeom prst="rect">
            <a:avLst/>
          </a:prstGeom>
        </p:spPr>
        <p:txBody>
          <a:bodyPr wrap="square">
            <a:spAutoFit/>
          </a:bodyPr>
          <a:lstStyle/>
          <a:p>
            <a:pPr marL="342900" indent="-342900" eaLnBrk="1" hangingPunct="1">
              <a:buFont typeface="Wingdings 3" pitchFamily="18" charset="2"/>
              <a:buNone/>
            </a:pPr>
            <a:r>
              <a:rPr lang="en-US" sz="2800" dirty="0"/>
              <a:t>Does not require the individual stops hoarding.</a:t>
            </a:r>
          </a:p>
        </p:txBody>
      </p:sp>
      <p:sp>
        <p:nvSpPr>
          <p:cNvPr id="4" name="TextBox 3"/>
          <p:cNvSpPr txBox="1"/>
          <p:nvPr/>
        </p:nvSpPr>
        <p:spPr>
          <a:xfrm rot="20926234">
            <a:off x="2141765" y="5624514"/>
            <a:ext cx="173032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smtClean="0"/>
              <a:t>No End Date!</a:t>
            </a:r>
            <a:endParaRPr lang="en-CA" b="1" dirty="0"/>
          </a:p>
        </p:txBody>
      </p:sp>
    </p:spTree>
    <p:extLst>
      <p:ext uri="{BB962C8B-B14F-4D97-AF65-F5344CB8AC3E}">
        <p14:creationId xmlns:p14="http://schemas.microsoft.com/office/powerpoint/2010/main" val="3926639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descr="C:\Documents and Settings\Brian\Desktop\webhoardingburiedalive.jpg"/>
          <p:cNvSpPr>
            <a:spLocks noGrp="1" noChangeArrowheads="1"/>
          </p:cNvSpPr>
          <p:nvPr>
            <p:ph type="subTitle" idx="4294967295"/>
          </p:nvPr>
        </p:nvSpPr>
        <p:spPr>
          <a:xfrm>
            <a:off x="0" y="0"/>
            <a:ext cx="9144000" cy="6858000"/>
          </a:xfrm>
          <a:blipFill dpi="0" rotWithShape="0">
            <a:blip r:embed="rId3"/>
            <a:srcRect/>
            <a:stretch>
              <a:fillRect/>
            </a:stretch>
          </a:blipFill>
        </p:spPr>
        <p:txBody>
          <a:bodyPr/>
          <a:lstStyle/>
          <a:p>
            <a:pPr marL="0" indent="0" algn="ctr" eaLnBrk="1" hangingPunct="1">
              <a:buFontTx/>
              <a:buNone/>
            </a:pPr>
            <a:r>
              <a:rPr lang="en-US" smtClean="0"/>
              <a:t> </a:t>
            </a:r>
            <a:endParaRPr lang="en-CA" smtClean="0"/>
          </a:p>
        </p:txBody>
      </p:sp>
    </p:spTree>
    <p:extLst>
      <p:ext uri="{BB962C8B-B14F-4D97-AF65-F5344CB8AC3E}">
        <p14:creationId xmlns:p14="http://schemas.microsoft.com/office/powerpoint/2010/main" val="1295710755"/>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solidFill>
                  <a:schemeClr val="bg1"/>
                </a:solidFill>
              </a:rPr>
              <a:t>Harm Reduction –     Clutter Impact</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Realistic outcomes</a:t>
            </a:r>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757" y="1787478"/>
            <a:ext cx="6276486" cy="4448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Up Arrow 1"/>
          <p:cNvSpPr/>
          <p:nvPr/>
        </p:nvSpPr>
        <p:spPr>
          <a:xfrm rot="19729739">
            <a:off x="6438940" y="5710465"/>
            <a:ext cx="370943" cy="6480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Donut 4"/>
          <p:cNvSpPr/>
          <p:nvPr/>
        </p:nvSpPr>
        <p:spPr>
          <a:xfrm>
            <a:off x="4572000" y="1988840"/>
            <a:ext cx="936104" cy="4045661"/>
          </a:xfrm>
          <a:prstGeom prst="donut">
            <a:avLst>
              <a:gd name="adj" fmla="val 135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Up Arrow 7"/>
          <p:cNvSpPr/>
          <p:nvPr/>
        </p:nvSpPr>
        <p:spPr>
          <a:xfrm rot="10800000">
            <a:off x="5652120" y="1851155"/>
            <a:ext cx="370943" cy="6480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804" r="35114"/>
          <a:stretch/>
        </p:blipFill>
        <p:spPr bwMode="auto">
          <a:xfrm>
            <a:off x="4572000" y="1822510"/>
            <a:ext cx="3600400" cy="4414802"/>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3779912" y="1586466"/>
            <a:ext cx="1556264" cy="54639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Down Arrow 6"/>
          <p:cNvSpPr/>
          <p:nvPr/>
        </p:nvSpPr>
        <p:spPr>
          <a:xfrm>
            <a:off x="4189818" y="260648"/>
            <a:ext cx="238166" cy="57606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36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411760" y="2997538"/>
            <a:ext cx="3523669" cy="3246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24654" y="390447"/>
            <a:ext cx="8229600" cy="685800"/>
          </a:xfrm>
        </p:spPr>
        <p:txBody>
          <a:bodyPr>
            <a:normAutofit/>
          </a:bodyPr>
          <a:lstStyle/>
          <a:p>
            <a:r>
              <a:rPr lang="en-US" dirty="0" smtClean="0">
                <a:solidFill>
                  <a:schemeClr val="bg1"/>
                </a:solidFill>
              </a:rPr>
              <a:t>Type of Intervention </a:t>
            </a:r>
            <a:r>
              <a:rPr lang="en-US" dirty="0" smtClean="0">
                <a:solidFill>
                  <a:schemeClr val="bg1"/>
                </a:solidFill>
                <a:sym typeface="Wingdings" pitchFamily="2" charset="2"/>
              </a:rPr>
              <a:t></a:t>
            </a:r>
            <a:r>
              <a:rPr lang="en-US" dirty="0" smtClean="0">
                <a:solidFill>
                  <a:schemeClr val="bg1"/>
                </a:solidFill>
              </a:rPr>
              <a:t> Stage </a:t>
            </a:r>
            <a:r>
              <a:rPr lang="en-US" dirty="0">
                <a:solidFill>
                  <a:schemeClr val="bg1"/>
                </a:solidFill>
              </a:rPr>
              <a:t>of Recovery </a:t>
            </a:r>
            <a:r>
              <a:rPr lang="en-US" dirty="0" smtClean="0">
                <a:solidFill>
                  <a:schemeClr val="bg1"/>
                </a:solidFill>
              </a:rPr>
              <a:t> </a:t>
            </a:r>
            <a:endParaRPr lang="en-CA" dirty="0">
              <a:solidFill>
                <a:schemeClr val="bg1"/>
              </a:solidFill>
            </a:endParaRPr>
          </a:p>
        </p:txBody>
      </p:sp>
      <p:sp>
        <p:nvSpPr>
          <p:cNvPr id="4" name="Subtitle 3"/>
          <p:cNvSpPr>
            <a:spLocks noGrp="1"/>
          </p:cNvSpPr>
          <p:nvPr>
            <p:ph type="subTitle" idx="11"/>
          </p:nvPr>
        </p:nvSpPr>
        <p:spPr>
          <a:xfrm>
            <a:off x="-24654" y="1076247"/>
            <a:ext cx="8229600" cy="457200"/>
          </a:xfrm>
        </p:spPr>
        <p:txBody>
          <a:bodyPr/>
          <a:lstStyle/>
          <a:p>
            <a:endParaRPr lang="en-CA" dirty="0"/>
          </a:p>
        </p:txBody>
      </p:sp>
      <p:sp>
        <p:nvSpPr>
          <p:cNvPr id="5" name="Rectangle 4"/>
          <p:cNvSpPr/>
          <p:nvPr/>
        </p:nvSpPr>
        <p:spPr>
          <a:xfrm>
            <a:off x="79426" y="6643783"/>
            <a:ext cx="3159762" cy="230832"/>
          </a:xfrm>
          <a:prstGeom prst="rect">
            <a:avLst/>
          </a:prstGeom>
        </p:spPr>
        <p:txBody>
          <a:bodyPr wrap="square">
            <a:spAutoFit/>
          </a:bodyPr>
          <a:lstStyle/>
          <a:p>
            <a:r>
              <a:rPr lang="en-CA" sz="900" dirty="0" smtClean="0">
                <a:solidFill>
                  <a:schemeClr val="bg1">
                    <a:lumMod val="50000"/>
                  </a:schemeClr>
                </a:solidFill>
              </a:rPr>
              <a:t>[</a:t>
            </a:r>
            <a:r>
              <a:rPr lang="en-CA" sz="900" dirty="0" err="1" smtClean="0">
                <a:solidFill>
                  <a:schemeClr val="bg1">
                    <a:lumMod val="50000"/>
                  </a:schemeClr>
                </a:solidFill>
              </a:rPr>
              <a:t>Prochaska</a:t>
            </a:r>
            <a:r>
              <a:rPr lang="en-CA" sz="900" dirty="0" smtClean="0">
                <a:solidFill>
                  <a:schemeClr val="bg1">
                    <a:lumMod val="50000"/>
                  </a:schemeClr>
                </a:solidFill>
              </a:rPr>
              <a:t> &amp; </a:t>
            </a:r>
            <a:r>
              <a:rPr lang="en-CA" sz="900" dirty="0" err="1" smtClean="0">
                <a:solidFill>
                  <a:schemeClr val="bg1">
                    <a:lumMod val="50000"/>
                  </a:schemeClr>
                </a:solidFill>
              </a:rPr>
              <a:t>DiClemente</a:t>
            </a:r>
            <a:r>
              <a:rPr lang="en-CA" sz="900" dirty="0" smtClean="0">
                <a:solidFill>
                  <a:schemeClr val="bg1">
                    <a:lumMod val="50000"/>
                  </a:schemeClr>
                </a:solidFill>
              </a:rPr>
              <a:t>, 1982; Miller &amp; </a:t>
            </a:r>
            <a:r>
              <a:rPr lang="en-CA" sz="900" dirty="0" err="1" smtClean="0">
                <a:solidFill>
                  <a:schemeClr val="bg1">
                    <a:lumMod val="50000"/>
                  </a:schemeClr>
                </a:solidFill>
              </a:rPr>
              <a:t>Resnick</a:t>
            </a:r>
            <a:r>
              <a:rPr lang="en-CA" sz="900" dirty="0" smtClean="0">
                <a:solidFill>
                  <a:schemeClr val="bg1">
                    <a:lumMod val="50000"/>
                  </a:schemeClr>
                </a:solidFill>
              </a:rPr>
              <a:t>, 2013]</a:t>
            </a:r>
            <a:endParaRPr lang="en-CA" sz="900" dirty="0">
              <a:solidFill>
                <a:schemeClr val="bg1">
                  <a:lumMod val="50000"/>
                </a:schemeClr>
              </a:solidFill>
            </a:endParaRPr>
          </a:p>
        </p:txBody>
      </p:sp>
      <p:pic>
        <p:nvPicPr>
          <p:cNvPr id="1030" name="Picture 6"/>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823827" y="3589453"/>
            <a:ext cx="421069" cy="81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3563" y="1646631"/>
            <a:ext cx="483305" cy="93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5007" y="2203447"/>
            <a:ext cx="268288" cy="52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660232" y="3861048"/>
            <a:ext cx="421069" cy="81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2338" y="3230742"/>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2103" y="1646631"/>
            <a:ext cx="582290" cy="113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6464" y="2188799"/>
            <a:ext cx="417898" cy="81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3150" y="1763794"/>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7803" y="2269674"/>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5601" y="4096547"/>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5778" y="1508858"/>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4082" y="1646631"/>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6053" y="2113994"/>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4162" y="2157987"/>
            <a:ext cx="538223" cy="104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4425" y="1981589"/>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700" t="692" r="33125" b="10037"/>
          <a:stretch/>
        </p:blipFill>
        <p:spPr bwMode="auto">
          <a:xfrm flipH="1">
            <a:off x="4968486" y="2390370"/>
            <a:ext cx="488346" cy="94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6145" y="5738666"/>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4742" y="5426716"/>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1933" y="5293691"/>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ent Arrow 9"/>
          <p:cNvSpPr/>
          <p:nvPr/>
        </p:nvSpPr>
        <p:spPr>
          <a:xfrm rot="10800000" flipH="1">
            <a:off x="1403648" y="4875262"/>
            <a:ext cx="1008112" cy="1506066"/>
          </a:xfrm>
          <a:prstGeom prst="bentArrow">
            <a:avLst>
              <a:gd name="adj1" fmla="val 10292"/>
              <a:gd name="adj2" fmla="val 20097"/>
              <a:gd name="adj3" fmla="val 25000"/>
              <a:gd name="adj4" fmla="val 4865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2" name="TextBox 11"/>
          <p:cNvSpPr txBox="1"/>
          <p:nvPr/>
        </p:nvSpPr>
        <p:spPr>
          <a:xfrm>
            <a:off x="467544" y="3325030"/>
            <a:ext cx="2232248" cy="1384995"/>
          </a:xfrm>
          <a:prstGeom prst="rect">
            <a:avLst/>
          </a:prstGeom>
          <a:noFill/>
        </p:spPr>
        <p:txBody>
          <a:bodyPr wrap="square" rtlCol="0">
            <a:spAutoFit/>
          </a:bodyPr>
          <a:lstStyle/>
          <a:p>
            <a:r>
              <a:rPr lang="en-US" sz="2800" dirty="0" smtClean="0">
                <a:solidFill>
                  <a:srgbClr val="002060"/>
                </a:solidFill>
              </a:rPr>
              <a:t>Cognitive</a:t>
            </a:r>
          </a:p>
          <a:p>
            <a:r>
              <a:rPr lang="en-US" sz="2800" dirty="0" err="1" smtClean="0">
                <a:solidFill>
                  <a:srgbClr val="002060"/>
                </a:solidFill>
              </a:rPr>
              <a:t>BehaviouralTherapy</a:t>
            </a:r>
            <a:endParaRPr lang="en-CA" sz="2800" dirty="0">
              <a:solidFill>
                <a:srgbClr val="002060"/>
              </a:solidFill>
            </a:endParaRPr>
          </a:p>
        </p:txBody>
      </p:sp>
      <p:sp>
        <p:nvSpPr>
          <p:cNvPr id="34" name="TextBox 33"/>
          <p:cNvSpPr txBox="1"/>
          <p:nvPr/>
        </p:nvSpPr>
        <p:spPr>
          <a:xfrm>
            <a:off x="6300192" y="1825660"/>
            <a:ext cx="2908778" cy="523220"/>
          </a:xfrm>
          <a:prstGeom prst="rect">
            <a:avLst/>
          </a:prstGeom>
          <a:noFill/>
        </p:spPr>
        <p:txBody>
          <a:bodyPr wrap="square" rtlCol="0">
            <a:spAutoFit/>
          </a:bodyPr>
          <a:lstStyle/>
          <a:p>
            <a:r>
              <a:rPr lang="en-US" sz="2800" dirty="0" smtClean="0">
                <a:solidFill>
                  <a:srgbClr val="AAE600"/>
                </a:solidFill>
              </a:rPr>
              <a:t>Harm Reduction</a:t>
            </a:r>
            <a:endParaRPr lang="en-CA" sz="2800" dirty="0">
              <a:solidFill>
                <a:srgbClr val="AAE600"/>
              </a:solidFill>
            </a:endParaRPr>
          </a:p>
        </p:txBody>
      </p:sp>
      <p:sp>
        <p:nvSpPr>
          <p:cNvPr id="35" name="Bent Arrow 34"/>
          <p:cNvSpPr/>
          <p:nvPr/>
        </p:nvSpPr>
        <p:spPr>
          <a:xfrm rot="10800000">
            <a:off x="6576287" y="2390369"/>
            <a:ext cx="794567" cy="624327"/>
          </a:xfrm>
          <a:prstGeom prst="bentArrow">
            <a:avLst>
              <a:gd name="adj1" fmla="val 16420"/>
              <a:gd name="adj2" fmla="val 25000"/>
              <a:gd name="adj3" fmla="val 25000"/>
              <a:gd name="adj4" fmla="val 43750"/>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TextBox 13"/>
          <p:cNvSpPr txBox="1"/>
          <p:nvPr/>
        </p:nvSpPr>
        <p:spPr>
          <a:xfrm>
            <a:off x="2411761" y="2269674"/>
            <a:ext cx="3743840" cy="646331"/>
          </a:xfrm>
          <a:prstGeom prst="rect">
            <a:avLst/>
          </a:prstGeom>
          <a:solidFill>
            <a:srgbClr val="CCFF33"/>
          </a:solidFill>
        </p:spPr>
        <p:txBody>
          <a:bodyPr wrap="square" rtlCol="0">
            <a:spAutoFit/>
          </a:bodyPr>
          <a:lstStyle/>
          <a:p>
            <a:pPr algn="ctr"/>
            <a:r>
              <a:rPr lang="en-US" dirty="0" smtClean="0">
                <a:solidFill>
                  <a:schemeClr val="bg2">
                    <a:lumMod val="10000"/>
                  </a:schemeClr>
                </a:solidFill>
              </a:rPr>
              <a:t>“I don’t have a hoarding problem” + RISKS</a:t>
            </a:r>
            <a:endParaRPr lang="en-CA" dirty="0">
              <a:solidFill>
                <a:schemeClr val="bg2">
                  <a:lumMod val="10000"/>
                </a:schemeClr>
              </a:solidFill>
            </a:endParaRPr>
          </a:p>
        </p:txBody>
      </p:sp>
      <p:sp>
        <p:nvSpPr>
          <p:cNvPr id="37" name="TextBox 36"/>
          <p:cNvSpPr txBox="1"/>
          <p:nvPr/>
        </p:nvSpPr>
        <p:spPr>
          <a:xfrm>
            <a:off x="2564160" y="6019698"/>
            <a:ext cx="3470201" cy="646331"/>
          </a:xfrm>
          <a:prstGeom prst="rect">
            <a:avLst/>
          </a:prstGeom>
          <a:solidFill>
            <a:schemeClr val="accent1">
              <a:lumMod val="20000"/>
              <a:lumOff val="80000"/>
            </a:schemeClr>
          </a:solidFill>
        </p:spPr>
        <p:txBody>
          <a:bodyPr wrap="square" rtlCol="0">
            <a:spAutoFit/>
          </a:bodyPr>
          <a:lstStyle/>
          <a:p>
            <a:pPr algn="ctr"/>
            <a:r>
              <a:rPr lang="en-US" dirty="0" smtClean="0">
                <a:solidFill>
                  <a:schemeClr val="bg2">
                    <a:lumMod val="10000"/>
                  </a:schemeClr>
                </a:solidFill>
              </a:rPr>
              <a:t>“Help – I want to change this”   </a:t>
            </a:r>
            <a:br>
              <a:rPr lang="en-US" dirty="0" smtClean="0">
                <a:solidFill>
                  <a:schemeClr val="bg2">
                    <a:lumMod val="10000"/>
                  </a:schemeClr>
                </a:solidFill>
              </a:rPr>
            </a:br>
            <a:r>
              <a:rPr lang="en-US" dirty="0" smtClean="0">
                <a:solidFill>
                  <a:schemeClr val="bg2">
                    <a:lumMod val="10000"/>
                  </a:schemeClr>
                </a:solidFill>
              </a:rPr>
              <a:t>- HIGH RISKS</a:t>
            </a:r>
            <a:endParaRPr lang="en-CA" dirty="0">
              <a:solidFill>
                <a:schemeClr val="bg2">
                  <a:lumMod val="10000"/>
                </a:schemeClr>
              </a:solidFill>
            </a:endParaRPr>
          </a:p>
        </p:txBody>
      </p:sp>
    </p:spTree>
    <p:extLst>
      <p:ext uri="{BB962C8B-B14F-4D97-AF65-F5344CB8AC3E}">
        <p14:creationId xmlns:p14="http://schemas.microsoft.com/office/powerpoint/2010/main" val="28160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34" grpId="0"/>
      <p:bldP spid="35" grpId="0" animBg="1"/>
      <p:bldP spid="14"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36018" y="2459503"/>
            <a:ext cx="7173253" cy="646331"/>
          </a:xfrm>
          <a:prstGeom prst="rect">
            <a:avLst/>
          </a:prstGeom>
          <a:solidFill>
            <a:schemeClr val="bg1"/>
          </a:solidFill>
        </p:spPr>
        <p:txBody>
          <a:bodyPr wrap="square">
            <a:spAutoFit/>
          </a:bodyPr>
          <a:lstStyle/>
          <a:p>
            <a:pPr lvl="0" fontAlgn="auto">
              <a:spcBef>
                <a:spcPct val="20000"/>
              </a:spcBef>
              <a:spcAft>
                <a:spcPts val="0"/>
              </a:spcAft>
            </a:pPr>
            <a:r>
              <a:rPr lang="en-US" sz="3600" b="1" strike="sngStrike" dirty="0" smtClean="0">
                <a:solidFill>
                  <a:srgbClr val="FF0000"/>
                </a:solidFill>
                <a:latin typeface="Arial"/>
              </a:rPr>
              <a:t>Yes</a:t>
            </a:r>
            <a:r>
              <a:rPr lang="en-US" sz="3600" strike="sngStrike" dirty="0" smtClean="0">
                <a:solidFill>
                  <a:srgbClr val="FF0000"/>
                </a:solidFill>
                <a:latin typeface="Arial"/>
              </a:rPr>
              <a:t>	    Is </a:t>
            </a:r>
            <a:r>
              <a:rPr lang="en-US" sz="3600" strike="sngStrike" dirty="0">
                <a:solidFill>
                  <a:srgbClr val="FF0000"/>
                </a:solidFill>
                <a:latin typeface="Arial"/>
              </a:rPr>
              <a:t>the client </a:t>
            </a:r>
            <a:r>
              <a:rPr lang="en-US" sz="3600" strike="sngStrike" dirty="0" smtClean="0">
                <a:solidFill>
                  <a:srgbClr val="FF0000"/>
                </a:solidFill>
                <a:latin typeface="Arial"/>
              </a:rPr>
              <a:t>ready?</a:t>
            </a:r>
            <a:r>
              <a:rPr lang="en-US" sz="3600" strike="sngStrike" dirty="0">
                <a:solidFill>
                  <a:srgbClr val="FF0000"/>
                </a:solidFill>
                <a:latin typeface="Arial"/>
              </a:rPr>
              <a:t> </a:t>
            </a:r>
            <a:r>
              <a:rPr lang="en-US" sz="3600" strike="sngStrike" dirty="0" smtClean="0">
                <a:solidFill>
                  <a:srgbClr val="FF0000"/>
                </a:solidFill>
                <a:latin typeface="Arial"/>
              </a:rPr>
              <a:t>      </a:t>
            </a:r>
            <a:r>
              <a:rPr lang="en-US" sz="3600" b="1" strike="sngStrike" dirty="0" smtClean="0">
                <a:solidFill>
                  <a:srgbClr val="FF0000"/>
                </a:solidFill>
                <a:latin typeface="Arial"/>
              </a:rPr>
              <a:t>No</a:t>
            </a:r>
            <a:endParaRPr lang="en-US" b="1" strike="sngStrike" dirty="0">
              <a:solidFill>
                <a:srgbClr val="FF0000"/>
              </a:solidFill>
              <a:latin typeface="Arial"/>
            </a:endParaRPr>
          </a:p>
        </p:txBody>
      </p:sp>
      <p:sp>
        <p:nvSpPr>
          <p:cNvPr id="2" name="Content Placeholder 1"/>
          <p:cNvSpPr>
            <a:spLocks noGrp="1"/>
          </p:cNvSpPr>
          <p:nvPr>
            <p:ph idx="1"/>
          </p:nvPr>
        </p:nvSpPr>
        <p:spPr>
          <a:xfrm>
            <a:off x="1063082" y="4653136"/>
            <a:ext cx="7128792" cy="1944216"/>
          </a:xfrm>
        </p:spPr>
        <p:txBody>
          <a:bodyPr>
            <a:normAutofit/>
          </a:bodyPr>
          <a:lstStyle/>
          <a:p>
            <a:pPr marL="0" indent="0">
              <a:buNone/>
            </a:pPr>
            <a:r>
              <a:rPr lang="en-US" sz="1800" dirty="0" smtClean="0"/>
              <a:t/>
            </a:r>
            <a:br>
              <a:rPr lang="en-US" sz="1800" dirty="0" smtClean="0"/>
            </a:br>
            <a:r>
              <a:rPr lang="en-US" sz="3600" dirty="0" smtClean="0"/>
              <a:t>What </a:t>
            </a:r>
            <a:r>
              <a:rPr lang="en-US" sz="3600" b="1" dirty="0" smtClean="0"/>
              <a:t>type of service </a:t>
            </a:r>
            <a:r>
              <a:rPr lang="en-US" sz="3600" dirty="0" smtClean="0"/>
              <a:t>will most support positive change? </a:t>
            </a:r>
            <a:br>
              <a:rPr lang="en-US" sz="3600" dirty="0" smtClean="0"/>
            </a:br>
            <a:r>
              <a:rPr lang="en-US" sz="2400" dirty="0" smtClean="0"/>
              <a:t>What are they ready for?</a:t>
            </a:r>
            <a:endParaRPr lang="en-CA" sz="7200" dirty="0">
              <a:solidFill>
                <a:srgbClr val="FFFF00"/>
              </a:solidFill>
            </a:endParaRPr>
          </a:p>
        </p:txBody>
      </p:sp>
      <p:sp>
        <p:nvSpPr>
          <p:cNvPr id="3" name="Title 2"/>
          <p:cNvSpPr>
            <a:spLocks noGrp="1"/>
          </p:cNvSpPr>
          <p:nvPr>
            <p:ph type="title"/>
          </p:nvPr>
        </p:nvSpPr>
        <p:spPr/>
        <p:txBody>
          <a:bodyPr/>
          <a:lstStyle/>
          <a:p>
            <a:r>
              <a:rPr lang="en-US" dirty="0" smtClean="0">
                <a:solidFill>
                  <a:schemeClr val="bg1"/>
                </a:solidFill>
              </a:rPr>
              <a:t>Assessing Readiness / Stage of Recovery</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Asking the right question</a:t>
            </a:r>
            <a:endParaRPr lang="en-CA" dirty="0"/>
          </a:p>
        </p:txBody>
      </p:sp>
      <p:pic>
        <p:nvPicPr>
          <p:cNvPr id="4098" name="Picture 2" descr="https://haroldfeddersen.files.wordpress.com/2010/10/img_08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426" y="3429000"/>
            <a:ext cx="7236670" cy="12408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15171" y="2492896"/>
            <a:ext cx="7173253" cy="646331"/>
          </a:xfrm>
          <a:prstGeom prst="rect">
            <a:avLst/>
          </a:prstGeom>
          <a:solidFill>
            <a:schemeClr val="bg1"/>
          </a:solidFill>
        </p:spPr>
        <p:txBody>
          <a:bodyPr wrap="square">
            <a:spAutoFit/>
          </a:bodyPr>
          <a:lstStyle/>
          <a:p>
            <a:pPr lvl="0" fontAlgn="auto">
              <a:spcBef>
                <a:spcPct val="20000"/>
              </a:spcBef>
              <a:spcAft>
                <a:spcPts val="0"/>
              </a:spcAft>
            </a:pPr>
            <a:r>
              <a:rPr lang="en-US" sz="3600" b="1" dirty="0" smtClean="0">
                <a:solidFill>
                  <a:srgbClr val="676767"/>
                </a:solidFill>
                <a:latin typeface="Arial"/>
              </a:rPr>
              <a:t>Yes</a:t>
            </a:r>
            <a:r>
              <a:rPr lang="en-US" sz="3600" dirty="0" smtClean="0">
                <a:solidFill>
                  <a:srgbClr val="676767"/>
                </a:solidFill>
                <a:latin typeface="Arial"/>
              </a:rPr>
              <a:t>	    Is </a:t>
            </a:r>
            <a:r>
              <a:rPr lang="en-US" sz="3600" dirty="0">
                <a:solidFill>
                  <a:srgbClr val="676767"/>
                </a:solidFill>
                <a:latin typeface="Arial"/>
              </a:rPr>
              <a:t>the client </a:t>
            </a:r>
            <a:r>
              <a:rPr lang="en-US" sz="3600" dirty="0" smtClean="0">
                <a:solidFill>
                  <a:srgbClr val="676767"/>
                </a:solidFill>
                <a:latin typeface="Arial"/>
              </a:rPr>
              <a:t>ready?</a:t>
            </a:r>
            <a:r>
              <a:rPr lang="en-US" sz="3600" dirty="0">
                <a:solidFill>
                  <a:srgbClr val="676767"/>
                </a:solidFill>
                <a:latin typeface="Arial"/>
              </a:rPr>
              <a:t> </a:t>
            </a:r>
            <a:r>
              <a:rPr lang="en-US" sz="3600" dirty="0" smtClean="0">
                <a:solidFill>
                  <a:srgbClr val="676767"/>
                </a:solidFill>
                <a:latin typeface="Arial"/>
              </a:rPr>
              <a:t>      </a:t>
            </a:r>
            <a:r>
              <a:rPr lang="en-US" sz="3600" b="1" dirty="0" smtClean="0">
                <a:solidFill>
                  <a:srgbClr val="676767"/>
                </a:solidFill>
                <a:latin typeface="Arial"/>
              </a:rPr>
              <a:t>No</a:t>
            </a:r>
            <a:endParaRPr lang="en-US" b="1" dirty="0">
              <a:solidFill>
                <a:srgbClr val="676767"/>
              </a:solidFill>
              <a:latin typeface="Arial"/>
            </a:endParaRPr>
          </a:p>
        </p:txBody>
      </p:sp>
      <p:pic>
        <p:nvPicPr>
          <p:cNvPr id="4100" name="Picture 4" descr="Image result for green checkmark"/>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20867" y="5086136"/>
            <a:ext cx="694749" cy="72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54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251520" y="908720"/>
            <a:ext cx="8229600" cy="457200"/>
          </a:xfrm>
        </p:spPr>
        <p:txBody>
          <a:bodyPr>
            <a:normAutofit/>
          </a:bodyPr>
          <a:lstStyle/>
          <a:p>
            <a:r>
              <a:rPr lang="en-US" dirty="0" smtClean="0"/>
              <a:t>The Answer tells you how best to plan</a:t>
            </a:r>
            <a:endParaRPr lang="en-CA" dirty="0"/>
          </a:p>
        </p:txBody>
      </p:sp>
      <p:grpSp>
        <p:nvGrpSpPr>
          <p:cNvPr id="4" name="Group 3"/>
          <p:cNvGrpSpPr/>
          <p:nvPr/>
        </p:nvGrpSpPr>
        <p:grpSpPr>
          <a:xfrm>
            <a:off x="473257" y="3429000"/>
            <a:ext cx="8183792" cy="1728192"/>
            <a:chOff x="492664" y="2348880"/>
            <a:chExt cx="8183792" cy="1728192"/>
          </a:xfrm>
        </p:grpSpPr>
        <p:pic>
          <p:nvPicPr>
            <p:cNvPr id="12"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92664" y="2348880"/>
              <a:ext cx="8183792" cy="172819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31478" y="2348880"/>
              <a:ext cx="8144978" cy="1446550"/>
            </a:xfrm>
            <a:prstGeom prst="rect">
              <a:avLst/>
            </a:prstGeom>
            <a:noFill/>
          </p:spPr>
          <p:txBody>
            <a:bodyPr wrap="square" rtlCol="0">
              <a:spAutoFit/>
            </a:bodyPr>
            <a:lstStyle/>
            <a:p>
              <a:r>
                <a:rPr lang="en-US" sz="8800" dirty="0" smtClean="0">
                  <a:solidFill>
                    <a:srgbClr val="00B0F0"/>
                  </a:solidFill>
                </a:rPr>
                <a:t>          </a:t>
              </a:r>
              <a:endParaRPr lang="en-CA" sz="8800" dirty="0">
                <a:solidFill>
                  <a:srgbClr val="FFFF00"/>
                </a:solidFill>
              </a:endParaRPr>
            </a:p>
          </p:txBody>
        </p:sp>
      </p:grpSp>
      <p:sp>
        <p:nvSpPr>
          <p:cNvPr id="20" name="Title 1"/>
          <p:cNvSpPr>
            <a:spLocks noGrp="1"/>
          </p:cNvSpPr>
          <p:nvPr>
            <p:ph type="title"/>
          </p:nvPr>
        </p:nvSpPr>
        <p:spPr>
          <a:xfrm>
            <a:off x="251520" y="161206"/>
            <a:ext cx="7822210" cy="675506"/>
          </a:xfrm>
        </p:spPr>
        <p:txBody>
          <a:bodyPr>
            <a:normAutofit fontScale="90000"/>
          </a:bodyPr>
          <a:lstStyle/>
          <a:p>
            <a:r>
              <a:rPr lang="en-US" dirty="0" smtClean="0"/>
              <a:t>Assessment: What type of service will help?</a:t>
            </a:r>
            <a:endParaRPr lang="en-CA" dirty="0"/>
          </a:p>
        </p:txBody>
      </p:sp>
      <p:sp>
        <p:nvSpPr>
          <p:cNvPr id="18" name="Content Placeholder 1"/>
          <p:cNvSpPr txBox="1">
            <a:spLocks/>
          </p:cNvSpPr>
          <p:nvPr/>
        </p:nvSpPr>
        <p:spPr>
          <a:xfrm>
            <a:off x="551663" y="2181637"/>
            <a:ext cx="8105385" cy="124736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sz="3200" b="1" dirty="0" smtClean="0">
                <a:latin typeface="Palatino Linotype" panose="02040502050505030304" pitchFamily="18" charset="0"/>
              </a:rPr>
              <a:t>Readiness Spectrum</a:t>
            </a:r>
          </a:p>
          <a:p>
            <a:pPr fontAlgn="auto">
              <a:spcAft>
                <a:spcPts val="0"/>
              </a:spcAft>
            </a:pPr>
            <a:r>
              <a:rPr lang="en-CA" b="1" dirty="0" smtClean="0"/>
              <a:t/>
            </a:r>
            <a:br>
              <a:rPr lang="en-CA" b="1" dirty="0" smtClean="0"/>
            </a:br>
            <a:r>
              <a:rPr lang="en-CA" b="1" dirty="0" smtClean="0"/>
              <a:t>Action…….…Preparation….…Contemplation……..Pre-Contemplation</a:t>
            </a:r>
            <a:endParaRPr lang="en-CA" b="1" dirty="0"/>
          </a:p>
        </p:txBody>
      </p:sp>
      <p:grpSp>
        <p:nvGrpSpPr>
          <p:cNvPr id="11" name="Group 10"/>
          <p:cNvGrpSpPr/>
          <p:nvPr/>
        </p:nvGrpSpPr>
        <p:grpSpPr>
          <a:xfrm>
            <a:off x="467544" y="3861048"/>
            <a:ext cx="8144978" cy="1296144"/>
            <a:chOff x="-3634817" y="5001208"/>
            <a:chExt cx="8144978" cy="1296144"/>
          </a:xfrm>
          <a:solidFill>
            <a:srgbClr val="E2E9EF">
              <a:alpha val="69020"/>
            </a:srgbClr>
          </a:solidFill>
        </p:grpSpPr>
        <p:sp>
          <p:nvSpPr>
            <p:cNvPr id="16" name="Right Triangle 15"/>
            <p:cNvSpPr/>
            <p:nvPr/>
          </p:nvSpPr>
          <p:spPr>
            <a:xfrm>
              <a:off x="-3634817"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26" name="Content Placeholder 2"/>
            <p:cNvSpPr txBox="1">
              <a:spLocks/>
            </p:cNvSpPr>
            <p:nvPr/>
          </p:nvSpPr>
          <p:spPr>
            <a:xfrm>
              <a:off x="-3462886" y="5326979"/>
              <a:ext cx="1556261" cy="850265"/>
            </a:xfrm>
            <a:prstGeom prst="rect">
              <a:avLst/>
            </a:prstGeom>
            <a:noFill/>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3200" b="1" dirty="0" smtClean="0">
                  <a:solidFill>
                    <a:srgbClr val="002060"/>
                  </a:solidFill>
                  <a:latin typeface="Palatino Linotype" panose="02040502050505030304" pitchFamily="18" charset="0"/>
                </a:rPr>
                <a:t>CBT</a:t>
              </a:r>
            </a:p>
            <a:p>
              <a:pPr fontAlgn="auto">
                <a:spcAft>
                  <a:spcPts val="0"/>
                </a:spcAft>
              </a:pPr>
              <a:endParaRPr lang="en-US" dirty="0" smtClean="0"/>
            </a:p>
          </p:txBody>
        </p:sp>
      </p:grpSp>
      <p:grpSp>
        <p:nvGrpSpPr>
          <p:cNvPr id="8" name="Group 7"/>
          <p:cNvGrpSpPr/>
          <p:nvPr/>
        </p:nvGrpSpPr>
        <p:grpSpPr>
          <a:xfrm>
            <a:off x="586979" y="3861048"/>
            <a:ext cx="8067994" cy="1296144"/>
            <a:chOff x="551664" y="5151433"/>
            <a:chExt cx="8067994" cy="1296144"/>
          </a:xfrm>
          <a:solidFill>
            <a:srgbClr val="99FF66">
              <a:alpha val="69804"/>
            </a:srgbClr>
          </a:solidFill>
        </p:grpSpPr>
        <p:sp>
          <p:nvSpPr>
            <p:cNvPr id="17" name="Right Triangle 16"/>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10" name="Content Placeholder 2"/>
            <p:cNvSpPr txBox="1">
              <a:spLocks/>
            </p:cNvSpPr>
            <p:nvPr/>
          </p:nvSpPr>
          <p:spPr>
            <a:xfrm>
              <a:off x="6336885" y="5511473"/>
              <a:ext cx="2232248" cy="936104"/>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85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3200"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sp>
        <p:nvSpPr>
          <p:cNvPr id="27" name="Rectangle 26"/>
          <p:cNvSpPr/>
          <p:nvPr/>
        </p:nvSpPr>
        <p:spPr>
          <a:xfrm>
            <a:off x="1481343" y="5384770"/>
            <a:ext cx="6571671" cy="954107"/>
          </a:xfrm>
          <a:prstGeom prst="rect">
            <a:avLst/>
          </a:prstGeom>
        </p:spPr>
        <p:txBody>
          <a:bodyPr wrap="none">
            <a:spAutoFit/>
          </a:bodyPr>
          <a:lstStyle/>
          <a:p>
            <a:pPr eaLnBrk="1" hangingPunct="1">
              <a:buFont typeface="Wingdings 3" pitchFamily="18" charset="2"/>
              <a:buNone/>
            </a:pPr>
            <a:r>
              <a:rPr lang="en-US" sz="2800" dirty="0" smtClean="0">
                <a:solidFill>
                  <a:schemeClr val="tx2"/>
                </a:solidFill>
                <a:latin typeface="+mn-lt"/>
              </a:rPr>
              <a:t>Strategies overlap </a:t>
            </a:r>
            <a:r>
              <a:rPr lang="en-US" sz="2400" dirty="0" smtClean="0">
                <a:solidFill>
                  <a:schemeClr val="tx2"/>
                </a:solidFill>
                <a:latin typeface="+mn-lt"/>
              </a:rPr>
              <a:t>– in home visits, Ax/plan </a:t>
            </a:r>
            <a:r>
              <a:rPr lang="en-US" sz="2800" dirty="0" smtClean="0">
                <a:solidFill>
                  <a:schemeClr val="tx2"/>
                </a:solidFill>
                <a:latin typeface="+mn-lt"/>
              </a:rPr>
              <a:t/>
            </a:r>
            <a:br>
              <a:rPr lang="en-US" sz="2800" dirty="0" smtClean="0">
                <a:solidFill>
                  <a:schemeClr val="tx2"/>
                </a:solidFill>
                <a:latin typeface="+mn-lt"/>
              </a:rPr>
            </a:br>
            <a:r>
              <a:rPr lang="en-US" sz="2800" dirty="0" smtClean="0">
                <a:solidFill>
                  <a:schemeClr val="tx2"/>
                </a:solidFill>
                <a:latin typeface="+mn-lt"/>
              </a:rPr>
              <a:t>Not static – </a:t>
            </a:r>
            <a:r>
              <a:rPr lang="en-US" sz="2400" dirty="0" smtClean="0">
                <a:solidFill>
                  <a:schemeClr val="tx2"/>
                </a:solidFill>
                <a:latin typeface="+mn-lt"/>
              </a:rPr>
              <a:t>expect change</a:t>
            </a:r>
            <a:endParaRPr lang="en-CA" sz="2800" dirty="0">
              <a:solidFill>
                <a:schemeClr val="tx2"/>
              </a:solidFill>
              <a:latin typeface="+mn-lt"/>
            </a:endParaRPr>
          </a:p>
        </p:txBody>
      </p:sp>
      <p:grpSp>
        <p:nvGrpSpPr>
          <p:cNvPr id="9" name="Group 8"/>
          <p:cNvGrpSpPr/>
          <p:nvPr/>
        </p:nvGrpSpPr>
        <p:grpSpPr>
          <a:xfrm>
            <a:off x="7052118" y="620688"/>
            <a:ext cx="1512168" cy="657571"/>
            <a:chOff x="7052118" y="620688"/>
            <a:chExt cx="1512168" cy="657571"/>
          </a:xfrm>
        </p:grpSpPr>
        <p:sp>
          <p:nvSpPr>
            <p:cNvPr id="2" name="TextBox 1"/>
            <p:cNvSpPr txBox="1"/>
            <p:nvPr/>
          </p:nvSpPr>
          <p:spPr>
            <a:xfrm rot="20965326">
              <a:off x="7052118" y="755039"/>
              <a:ext cx="1512168" cy="523220"/>
            </a:xfrm>
            <a:prstGeom prst="rect">
              <a:avLst/>
            </a:prstGeom>
            <a:solidFill>
              <a:schemeClr val="accent3"/>
            </a:solidFill>
          </p:spPr>
          <p:txBody>
            <a:bodyPr wrap="square" rtlCol="0">
              <a:spAutoFit/>
            </a:bodyPr>
            <a:lstStyle/>
            <a:p>
              <a:r>
                <a:rPr lang="en-US" sz="2800" b="1" dirty="0" smtClean="0">
                  <a:solidFill>
                    <a:schemeClr val="bg1"/>
                  </a:solidFill>
                </a:rPr>
                <a:t>Today!</a:t>
              </a:r>
              <a:endParaRPr lang="en-CA" sz="2800" b="1" dirty="0">
                <a:solidFill>
                  <a:schemeClr val="bg1"/>
                </a:solidFill>
              </a:endParaRPr>
            </a:p>
          </p:txBody>
        </p:sp>
        <p:cxnSp>
          <p:nvCxnSpPr>
            <p:cNvPr id="7" name="Straight Arrow Connector 6"/>
            <p:cNvCxnSpPr/>
            <p:nvPr/>
          </p:nvCxnSpPr>
          <p:spPr>
            <a:xfrm>
              <a:off x="7488324" y="620688"/>
              <a:ext cx="180020" cy="2160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15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800" dirty="0" smtClean="0"/>
              <a:t>Safety &amp; Eviction Risks</a:t>
            </a:r>
          </a:p>
          <a:p>
            <a:pPr marL="514350" indent="-514350" fontAlgn="auto">
              <a:spcAft>
                <a:spcPts val="0"/>
              </a:spcAft>
              <a:buFont typeface="+mj-lt"/>
              <a:buAutoNum type="arabicPeriod"/>
            </a:pPr>
            <a:r>
              <a:rPr lang="en-US" sz="2400" dirty="0" smtClean="0"/>
              <a:t>Good Insight &amp; Motivation</a:t>
            </a:r>
          </a:p>
          <a:p>
            <a:pPr marL="514350" indent="-514350" fontAlgn="auto">
              <a:spcAft>
                <a:spcPts val="0"/>
              </a:spcAft>
              <a:buFont typeface="+mj-lt"/>
              <a:buAutoNum type="arabicPeriod"/>
            </a:pPr>
            <a:r>
              <a:rPr lang="en-US" sz="2400" dirty="0" smtClean="0"/>
              <a:t>Cognitive Functioning</a:t>
            </a:r>
          </a:p>
          <a:p>
            <a:pPr marL="514350" indent="-514350" fontAlgn="auto">
              <a:spcAft>
                <a:spcPts val="0"/>
              </a:spcAft>
              <a:buFont typeface="+mj-lt"/>
              <a:buAutoNum type="arabicPeriod"/>
            </a:pPr>
            <a:r>
              <a:rPr lang="en-US" sz="2400" dirty="0" smtClean="0"/>
              <a:t>Client Goals </a:t>
            </a:r>
            <a:endParaRPr lang="en-CA" sz="2400" dirty="0"/>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flipH="1">
            <a:off x="1547664" y="4460540"/>
            <a:ext cx="936104"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a:off x="6084168" y="4892588"/>
            <a:ext cx="990039"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ight Arrow 22"/>
          <p:cNvSpPr/>
          <p:nvPr/>
        </p:nvSpPr>
        <p:spPr>
          <a:xfrm>
            <a:off x="4860032" y="5395487"/>
            <a:ext cx="660736" cy="1937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flipH="1">
            <a:off x="1662173" y="5323478"/>
            <a:ext cx="720079" cy="193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grpSp>
        <p:nvGrpSpPr>
          <p:cNvPr id="17" name="Group 16"/>
          <p:cNvGrpSpPr/>
          <p:nvPr/>
        </p:nvGrpSpPr>
        <p:grpSpPr>
          <a:xfrm>
            <a:off x="2627784" y="2172077"/>
            <a:ext cx="6274094" cy="3490032"/>
            <a:chOff x="2627784" y="2172077"/>
            <a:chExt cx="6274094" cy="3490032"/>
          </a:xfrm>
        </p:grpSpPr>
        <p:sp>
          <p:nvSpPr>
            <p:cNvPr id="3" name="Oval 2"/>
            <p:cNvSpPr/>
            <p:nvPr/>
          </p:nvSpPr>
          <p:spPr>
            <a:xfrm>
              <a:off x="2627784" y="4388532"/>
              <a:ext cx="4251324" cy="1273577"/>
            </a:xfrm>
            <a:prstGeom prst="ellipse">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flipV="1">
              <a:off x="6372200" y="2756852"/>
              <a:ext cx="1368332" cy="1824276"/>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79187" y="2172077"/>
              <a:ext cx="2322691" cy="584775"/>
            </a:xfrm>
            <a:prstGeom prst="rect">
              <a:avLst/>
            </a:prstGeom>
            <a:noFill/>
            <a:ln w="38100">
              <a:solidFill>
                <a:schemeClr val="bg2">
                  <a:lumMod val="25000"/>
                </a:schemeClr>
              </a:solidFill>
            </a:ln>
          </p:spPr>
          <p:txBody>
            <a:bodyPr wrap="square" rtlCol="0">
              <a:spAutoFit/>
            </a:bodyPr>
            <a:lstStyle/>
            <a:p>
              <a:r>
                <a:rPr lang="en-US" sz="3200" b="1" dirty="0" smtClean="0">
                  <a:solidFill>
                    <a:schemeClr val="bg2">
                      <a:lumMod val="25000"/>
                    </a:schemeClr>
                  </a:solidFill>
                </a:rPr>
                <a:t>Modifiers</a:t>
              </a:r>
              <a:endParaRPr lang="en-CA" sz="3200" b="1" dirty="0">
                <a:solidFill>
                  <a:schemeClr val="bg2">
                    <a:lumMod val="25000"/>
                  </a:schemeClr>
                </a:solidFill>
              </a:endParaRPr>
            </a:p>
          </p:txBody>
        </p:sp>
      </p:grpSp>
      <p:sp>
        <p:nvSpPr>
          <p:cNvPr id="18" name="TextBox 17"/>
          <p:cNvSpPr txBox="1"/>
          <p:nvPr/>
        </p:nvSpPr>
        <p:spPr>
          <a:xfrm>
            <a:off x="4355976" y="2773377"/>
            <a:ext cx="1080120" cy="1015663"/>
          </a:xfrm>
          <a:prstGeom prst="rect">
            <a:avLst/>
          </a:prstGeom>
          <a:noFill/>
        </p:spPr>
        <p:txBody>
          <a:bodyPr wrap="square" rtlCol="0">
            <a:spAutoFit/>
          </a:bodyPr>
          <a:lstStyle/>
          <a:p>
            <a:r>
              <a:rPr lang="en-US" sz="6000" b="1" dirty="0" smtClean="0">
                <a:solidFill>
                  <a:srgbClr val="FFFF00"/>
                </a:solidFill>
              </a:rPr>
              <a:t>?</a:t>
            </a:r>
            <a:endParaRPr lang="en-CA" sz="6000" b="1" dirty="0">
              <a:solidFill>
                <a:srgbClr val="FFFF00"/>
              </a:solidFill>
            </a:endParaRPr>
          </a:p>
        </p:txBody>
      </p:sp>
    </p:spTree>
    <p:extLst>
      <p:ext uri="{BB962C8B-B14F-4D97-AF65-F5344CB8AC3E}">
        <p14:creationId xmlns:p14="http://schemas.microsoft.com/office/powerpoint/2010/main" val="151573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6.66667E-6 4.44444E-6 C -0.04549 0.00162 -0.09219 0.00069 -0.13751 0.00833 C -0.18282 0.00648 -0.22587 0.00092 -0.27084 -0.00278 C -0.28855 -0.01065 -0.28594 -0.00834 -0.23751 -0.00834 C -0.19792 -0.00834 -0.15834 -0.00648 -0.11876 -0.00556 C -0.00313 0.00903 0.11128 0.00833 0.22708 0.00278 C 0.25069 -0.0007 0.23958 4.44444E-6 0.26041 4.44444E-6 " pathEditMode="relative" ptsTypes="ffffffA">
                                      <p:cBhvr>
                                        <p:cTn id="6" dur="2000" fill="hold"/>
                                        <p:tgtEl>
                                          <p:spTgt spid="1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4"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800" dirty="0" smtClean="0"/>
              <a:t>Safety &amp; Eviction Risks</a:t>
            </a:r>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sp>
        <p:nvSpPr>
          <p:cNvPr id="11" name="TextBox 10"/>
          <p:cNvSpPr txBox="1"/>
          <p:nvPr/>
        </p:nvSpPr>
        <p:spPr>
          <a:xfrm>
            <a:off x="755576" y="4581128"/>
            <a:ext cx="7359027" cy="2646878"/>
          </a:xfrm>
          <a:prstGeom prst="rect">
            <a:avLst/>
          </a:prstGeom>
          <a:noFill/>
        </p:spPr>
        <p:txBody>
          <a:bodyPr wrap="square" rtlCol="0">
            <a:spAutoFit/>
          </a:bodyPr>
          <a:lstStyle/>
          <a:p>
            <a:r>
              <a:rPr lang="en-US" sz="2800" dirty="0" smtClean="0">
                <a:solidFill>
                  <a:schemeClr val="tx2"/>
                </a:solidFill>
                <a:latin typeface="+mn-lt"/>
              </a:rPr>
              <a:t>To Develop Plan:</a:t>
            </a:r>
          </a:p>
          <a:p>
            <a:pPr marL="285750" indent="-285750">
              <a:buFont typeface="Arial" panose="020B0604020202020204" pitchFamily="34" charset="0"/>
              <a:buChar char="•"/>
            </a:pPr>
            <a:r>
              <a:rPr lang="en-US" sz="2800" b="1" dirty="0" smtClean="0">
                <a:solidFill>
                  <a:schemeClr val="tx2"/>
                </a:solidFill>
                <a:latin typeface="+mn-lt"/>
              </a:rPr>
              <a:t>Assess: </a:t>
            </a:r>
            <a:r>
              <a:rPr lang="en-US" sz="2800" dirty="0" smtClean="0">
                <a:solidFill>
                  <a:schemeClr val="tx2"/>
                </a:solidFill>
                <a:latin typeface="+mn-lt"/>
              </a:rPr>
              <a:t>what are the key safety concerns in this situation?</a:t>
            </a:r>
          </a:p>
          <a:p>
            <a:pPr algn="ctr"/>
            <a:r>
              <a:rPr lang="en-US" sz="3600" dirty="0" smtClean="0">
                <a:solidFill>
                  <a:srgbClr val="002060"/>
                </a:solidFill>
                <a:latin typeface="+mn-lt"/>
              </a:rPr>
              <a:t>Safety &amp; Eviction</a:t>
            </a:r>
            <a:r>
              <a:rPr lang="en-US" sz="2800" dirty="0" smtClean="0">
                <a:solidFill>
                  <a:schemeClr val="tx2"/>
                </a:solidFill>
                <a:latin typeface="+mn-lt"/>
              </a:rPr>
              <a:t/>
            </a:r>
            <a:br>
              <a:rPr lang="en-US" sz="2800" dirty="0" smtClean="0">
                <a:solidFill>
                  <a:schemeClr val="tx2"/>
                </a:solidFill>
                <a:latin typeface="+mn-lt"/>
              </a:rPr>
            </a:br>
            <a:endParaRPr lang="en-US" sz="2800" dirty="0" smtClean="0">
              <a:solidFill>
                <a:schemeClr val="tx2"/>
              </a:solidFill>
              <a:latin typeface="+mn-lt"/>
            </a:endParaRPr>
          </a:p>
          <a:p>
            <a:endParaRPr lang="en-CA" dirty="0">
              <a:solidFill>
                <a:schemeClr val="tx2"/>
              </a:solidFill>
            </a:endParaRPr>
          </a:p>
        </p:txBody>
      </p:sp>
    </p:spTree>
    <p:extLst>
      <p:ext uri="{BB962C8B-B14F-4D97-AF65-F5344CB8AC3E}">
        <p14:creationId xmlns:p14="http://schemas.microsoft.com/office/powerpoint/2010/main" val="215294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3"/>
          <p:cNvSpPr>
            <a:spLocks noGrp="1"/>
          </p:cNvSpPr>
          <p:nvPr>
            <p:ph idx="1"/>
          </p:nvPr>
        </p:nvSpPr>
        <p:spPr/>
        <p:txBody>
          <a:bodyPr/>
          <a:lstStyle/>
          <a:p>
            <a:pPr marL="0" indent="0">
              <a:buClr>
                <a:schemeClr val="tx1"/>
              </a:buClr>
              <a:buNone/>
            </a:pPr>
            <a:r>
              <a:rPr lang="en-US" altLang="en-US" sz="3600" dirty="0" smtClean="0"/>
              <a:t>How to assess and intervene in situations of risk:</a:t>
            </a:r>
          </a:p>
          <a:p>
            <a:pPr marL="0" indent="0">
              <a:buClr>
                <a:schemeClr val="tx1"/>
              </a:buClr>
              <a:buNone/>
            </a:pPr>
            <a:endParaRPr lang="en-US" altLang="en-US" dirty="0" smtClean="0">
              <a:latin typeface="Lucida Sans Unicode" pitchFamily="34" charset="0"/>
            </a:endParaRPr>
          </a:p>
          <a:p>
            <a:pPr>
              <a:buClr>
                <a:schemeClr val="tx1"/>
              </a:buClr>
              <a:buFont typeface="Wingdings" pitchFamily="2" charset="2"/>
              <a:buChar char="ü"/>
            </a:pPr>
            <a:r>
              <a:rPr lang="en-US" altLang="en-US" sz="2400" dirty="0" smtClean="0"/>
              <a:t>STEP 1: Protect Yourself</a:t>
            </a:r>
          </a:p>
          <a:p>
            <a:pPr>
              <a:buClr>
                <a:schemeClr val="tx1"/>
              </a:buClr>
              <a:buFont typeface="Wingdings" pitchFamily="2" charset="2"/>
              <a:buChar char="ü"/>
            </a:pPr>
            <a:r>
              <a:rPr lang="en-US" altLang="en-US" sz="2400" dirty="0" smtClean="0"/>
              <a:t>STEP 2: Safety Assessment</a:t>
            </a:r>
          </a:p>
          <a:p>
            <a:pPr>
              <a:buClr>
                <a:schemeClr val="tx1"/>
              </a:buClr>
              <a:buFont typeface="Wingdings" pitchFamily="2" charset="2"/>
              <a:buChar char="ü"/>
            </a:pPr>
            <a:r>
              <a:rPr lang="en-US" altLang="en-US" sz="2400" dirty="0" smtClean="0"/>
              <a:t>STEP 3: Prioritize service goals</a:t>
            </a:r>
          </a:p>
          <a:p>
            <a:pPr>
              <a:buClr>
                <a:schemeClr val="tx1"/>
              </a:buClr>
              <a:buFont typeface="Wingdings" pitchFamily="2" charset="2"/>
              <a:buChar char="ü"/>
            </a:pPr>
            <a:r>
              <a:rPr lang="en-US" altLang="en-US" sz="2400" dirty="0" smtClean="0"/>
              <a:t>STEP </a:t>
            </a:r>
            <a:r>
              <a:rPr lang="en-US" altLang="en-US" sz="2400" dirty="0"/>
              <a:t>4: </a:t>
            </a:r>
            <a:r>
              <a:rPr lang="en-US" altLang="en-US" sz="2400" dirty="0" smtClean="0"/>
              <a:t>Provide hands-on support</a:t>
            </a:r>
          </a:p>
          <a:p>
            <a:pPr lvl="2">
              <a:buClr>
                <a:schemeClr val="tx1"/>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CA" altLang="en-US" dirty="0" smtClean="0">
              <a:latin typeface="Lucida Sans Unicode" pitchFamily="34" charset="0"/>
            </a:endParaRPr>
          </a:p>
        </p:txBody>
      </p:sp>
      <p:sp>
        <p:nvSpPr>
          <p:cNvPr id="100354" name="Rectangle 2"/>
          <p:cNvSpPr>
            <a:spLocks noGrp="1"/>
          </p:cNvSpPr>
          <p:nvPr>
            <p:ph type="title"/>
          </p:nvPr>
        </p:nvSpPr>
        <p:spPr bwMode="auto">
          <a:xfrm>
            <a:off x="330868" y="205713"/>
            <a:ext cx="8229600" cy="685800"/>
          </a:xfrm>
        </p:spPr>
        <p:txBody>
          <a:bodyPr wrap="square" lIns="91440" tIns="45720" rIns="91440" bIns="45720" numCol="1" anchorCtr="0" compatLnSpc="1">
            <a:prstTxWarp prst="textNoShape">
              <a:avLst/>
            </a:prstTxWarp>
            <a:normAutofit/>
          </a:bodyPr>
          <a:lstStyle/>
          <a:p>
            <a:pPr>
              <a:defRPr/>
            </a:pPr>
            <a:r>
              <a:rPr lang="en-US" dirty="0" smtClean="0">
                <a:solidFill>
                  <a:schemeClr val="bg1"/>
                </a:solidFill>
                <a:effectLst/>
                <a:latin typeface="Lucida Sans Unicode" pitchFamily="34" charset="0"/>
              </a:rPr>
              <a:t>Safety Risks: Assessment &amp; Plan</a:t>
            </a:r>
            <a:endParaRPr lang="en-CA" dirty="0" smtClean="0">
              <a:effectLst/>
              <a:latin typeface="Lucida Sans Unicode" pitchFamily="34" charset="0"/>
            </a:endParaRPr>
          </a:p>
        </p:txBody>
      </p:sp>
      <p:sp>
        <p:nvSpPr>
          <p:cNvPr id="6" name="Subtitle 5"/>
          <p:cNvSpPr>
            <a:spLocks noGrp="1"/>
          </p:cNvSpPr>
          <p:nvPr>
            <p:ph type="subTitle" idx="11"/>
          </p:nvPr>
        </p:nvSpPr>
        <p:spPr/>
        <p:txBody>
          <a:bodyPr/>
          <a:lstStyle/>
          <a:p>
            <a:r>
              <a:rPr lang="en-US" dirty="0" smtClean="0"/>
              <a:t>Harm reduction in action</a:t>
            </a:r>
            <a:endParaRPr lang="en-US" dirty="0"/>
          </a:p>
        </p:txBody>
      </p:sp>
    </p:spTree>
    <p:extLst>
      <p:ext uri="{BB962C8B-B14F-4D97-AF65-F5344CB8AC3E}">
        <p14:creationId xmlns:p14="http://schemas.microsoft.com/office/powerpoint/2010/main" val="145316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3"/>
          <p:cNvSpPr>
            <a:spLocks noGrp="1"/>
          </p:cNvSpPr>
          <p:nvPr>
            <p:ph idx="1"/>
          </p:nvPr>
        </p:nvSpPr>
        <p:spPr/>
        <p:txBody>
          <a:bodyPr/>
          <a:lstStyle/>
          <a:p>
            <a:pPr marL="0" indent="0">
              <a:buClr>
                <a:schemeClr val="tx1"/>
              </a:buClr>
              <a:buNone/>
            </a:pPr>
            <a:r>
              <a:rPr lang="en-US" altLang="en-US" sz="3600" dirty="0" smtClean="0"/>
              <a:t>How to assess and intervene in situations of risk:</a:t>
            </a:r>
          </a:p>
          <a:p>
            <a:pPr marL="0" indent="0">
              <a:buClr>
                <a:schemeClr val="tx1"/>
              </a:buClr>
              <a:buNone/>
            </a:pPr>
            <a:endParaRPr lang="en-US" altLang="en-US" dirty="0" smtClean="0">
              <a:latin typeface="Lucida Sans Unicode" pitchFamily="34" charset="0"/>
            </a:endParaRPr>
          </a:p>
          <a:p>
            <a:pPr>
              <a:buClr>
                <a:schemeClr val="tx1"/>
              </a:buClr>
              <a:buFont typeface="Wingdings" pitchFamily="2" charset="2"/>
              <a:buChar char="ü"/>
            </a:pPr>
            <a:r>
              <a:rPr lang="en-US" altLang="en-US" sz="2400" b="1" dirty="0" smtClean="0">
                <a:solidFill>
                  <a:srgbClr val="000000"/>
                </a:solidFill>
              </a:rPr>
              <a:t>STEP 1: Protect Yourself</a:t>
            </a:r>
          </a:p>
          <a:p>
            <a:pPr>
              <a:buClr>
                <a:schemeClr val="tx1">
                  <a:lumMod val="50000"/>
                  <a:lumOff val="50000"/>
                </a:schemeClr>
              </a:buClr>
              <a:buFont typeface="Wingdings" pitchFamily="2" charset="2"/>
              <a:buChar char="ü"/>
            </a:pPr>
            <a:r>
              <a:rPr lang="en-US" altLang="en-US" sz="2400" dirty="0" smtClean="0">
                <a:solidFill>
                  <a:schemeClr val="bg1">
                    <a:lumMod val="75000"/>
                  </a:schemeClr>
                </a:solidFill>
              </a:rPr>
              <a:t>STEP 2: Safety Assessment</a:t>
            </a:r>
          </a:p>
          <a:p>
            <a:pPr>
              <a:buClr>
                <a:schemeClr val="tx1">
                  <a:lumMod val="50000"/>
                  <a:lumOff val="50000"/>
                </a:schemeClr>
              </a:buClr>
              <a:buFont typeface="Wingdings" pitchFamily="2" charset="2"/>
              <a:buChar char="ü"/>
            </a:pPr>
            <a:r>
              <a:rPr lang="en-US" altLang="en-US" sz="2400" dirty="0" smtClean="0">
                <a:solidFill>
                  <a:schemeClr val="bg1">
                    <a:lumMod val="75000"/>
                  </a:schemeClr>
                </a:solidFill>
              </a:rPr>
              <a:t>STEP 3: Prioritize service goals</a:t>
            </a:r>
          </a:p>
          <a:p>
            <a:pPr>
              <a:buClr>
                <a:schemeClr val="tx1">
                  <a:lumMod val="50000"/>
                  <a:lumOff val="50000"/>
                </a:schemeClr>
              </a:buClr>
              <a:buFont typeface="Wingdings" pitchFamily="2" charset="2"/>
              <a:buChar char="ü"/>
            </a:pPr>
            <a:r>
              <a:rPr lang="en-US" altLang="en-US" sz="2400" dirty="0" smtClean="0">
                <a:solidFill>
                  <a:schemeClr val="bg1">
                    <a:lumMod val="75000"/>
                  </a:schemeClr>
                </a:solidFill>
              </a:rPr>
              <a:t>STEP </a:t>
            </a:r>
            <a:r>
              <a:rPr lang="en-US" altLang="en-US" sz="2400" dirty="0">
                <a:solidFill>
                  <a:schemeClr val="bg1">
                    <a:lumMod val="75000"/>
                  </a:schemeClr>
                </a:solidFill>
              </a:rPr>
              <a:t>4: </a:t>
            </a:r>
            <a:r>
              <a:rPr lang="en-US" altLang="en-US" sz="2400" dirty="0" smtClean="0">
                <a:solidFill>
                  <a:schemeClr val="bg1">
                    <a:lumMod val="75000"/>
                  </a:schemeClr>
                </a:solidFill>
              </a:rPr>
              <a:t>Provide hands-on support</a:t>
            </a:r>
          </a:p>
          <a:p>
            <a:pPr lvl="2">
              <a:buClr>
                <a:schemeClr val="tx1">
                  <a:lumMod val="50000"/>
                  <a:lumOff val="50000"/>
                </a:schemeClr>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CA" altLang="en-US" dirty="0" smtClean="0">
              <a:latin typeface="Lucida Sans Unicode" pitchFamily="34" charset="0"/>
            </a:endParaRPr>
          </a:p>
        </p:txBody>
      </p:sp>
      <p:sp>
        <p:nvSpPr>
          <p:cNvPr id="100354" name="Rectangle 2"/>
          <p:cNvSpPr>
            <a:spLocks noGrp="1"/>
          </p:cNvSpPr>
          <p:nvPr>
            <p:ph type="title"/>
          </p:nvPr>
        </p:nvSpPr>
        <p:spPr bwMode="auto">
          <a:xfrm>
            <a:off x="330868" y="205713"/>
            <a:ext cx="8229600" cy="685800"/>
          </a:xfrm>
        </p:spPr>
        <p:txBody>
          <a:bodyPr wrap="square" lIns="91440" tIns="45720" rIns="91440" bIns="45720" numCol="1" anchorCtr="0" compatLnSpc="1">
            <a:prstTxWarp prst="textNoShape">
              <a:avLst/>
            </a:prstTxWarp>
            <a:normAutofit/>
          </a:bodyPr>
          <a:lstStyle/>
          <a:p>
            <a:pPr>
              <a:defRPr/>
            </a:pPr>
            <a:r>
              <a:rPr lang="en-US" dirty="0" smtClean="0">
                <a:solidFill>
                  <a:schemeClr val="bg1"/>
                </a:solidFill>
                <a:effectLst/>
                <a:latin typeface="Lucida Sans Unicode" pitchFamily="34" charset="0"/>
              </a:rPr>
              <a:t>Safety Risks: Assessment &amp; Plan</a:t>
            </a:r>
            <a:endParaRPr lang="en-CA" dirty="0" smtClean="0">
              <a:effectLst/>
              <a:latin typeface="Lucida Sans Unicode" pitchFamily="34" charset="0"/>
            </a:endParaRPr>
          </a:p>
        </p:txBody>
      </p:sp>
      <p:sp>
        <p:nvSpPr>
          <p:cNvPr id="6" name="Subtitle 5"/>
          <p:cNvSpPr>
            <a:spLocks noGrp="1"/>
          </p:cNvSpPr>
          <p:nvPr>
            <p:ph type="subTitle" idx="11"/>
          </p:nvPr>
        </p:nvSpPr>
        <p:spPr/>
        <p:txBody>
          <a:bodyPr/>
          <a:lstStyle/>
          <a:p>
            <a:r>
              <a:rPr lang="en-US" dirty="0" smtClean="0"/>
              <a:t>Harm reduction in action</a:t>
            </a:r>
            <a:endParaRPr lang="en-US" dirty="0"/>
          </a:p>
        </p:txBody>
      </p:sp>
    </p:spTree>
    <p:extLst>
      <p:ext uri="{BB962C8B-B14F-4D97-AF65-F5344CB8AC3E}">
        <p14:creationId xmlns:p14="http://schemas.microsoft.com/office/powerpoint/2010/main" val="19765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Grp="1"/>
          </p:cNvSpPr>
          <p:nvPr>
            <p:ph idx="1"/>
          </p:nvPr>
        </p:nvSpPr>
        <p:spPr>
          <a:xfrm>
            <a:off x="3203848" y="2298417"/>
            <a:ext cx="5328592" cy="3996457"/>
          </a:xfrm>
        </p:spPr>
        <p:txBody>
          <a:bodyPr>
            <a:normAutofit lnSpcReduction="10000"/>
          </a:bodyPr>
          <a:lstStyle/>
          <a:p>
            <a:pPr>
              <a:buClr>
                <a:schemeClr val="tx1"/>
              </a:buClr>
              <a:buFont typeface="Wingdings" pitchFamily="2" charset="2"/>
              <a:buChar char="ü"/>
            </a:pPr>
            <a:r>
              <a:rPr lang="en-US" altLang="en-US" b="1" dirty="0"/>
              <a:t>STEP 1: Protect Yourself</a:t>
            </a:r>
          </a:p>
          <a:p>
            <a:pPr>
              <a:buClr>
                <a:schemeClr val="tx1"/>
              </a:buClr>
              <a:buFont typeface="Wingdings" pitchFamily="2" charset="2"/>
              <a:buNone/>
            </a:pPr>
            <a:endParaRPr lang="en-US" altLang="en-US" dirty="0" smtClean="0"/>
          </a:p>
          <a:p>
            <a:pPr>
              <a:buClr>
                <a:schemeClr val="tx1"/>
              </a:buClr>
              <a:buFont typeface="Wingdings" pitchFamily="2" charset="2"/>
              <a:buNone/>
            </a:pPr>
            <a:r>
              <a:rPr lang="en-US" altLang="en-US" sz="3200" dirty="0" smtClean="0">
                <a:solidFill>
                  <a:srgbClr val="002060"/>
                </a:solidFill>
              </a:rPr>
              <a:t>HOW?</a:t>
            </a:r>
          </a:p>
          <a:p>
            <a:pPr>
              <a:buClr>
                <a:schemeClr val="tx1"/>
              </a:buClr>
            </a:pPr>
            <a:r>
              <a:rPr lang="en-US" altLang="en-US" dirty="0" smtClean="0"/>
              <a:t>Place personal belongings in garbage bag &amp; seal</a:t>
            </a:r>
          </a:p>
          <a:p>
            <a:pPr>
              <a:buClr>
                <a:schemeClr val="tx1"/>
              </a:buClr>
            </a:pPr>
            <a:r>
              <a:rPr lang="en-US" altLang="en-US" dirty="0" smtClean="0"/>
              <a:t>Protective equipment: gloves, boots, gown, mask</a:t>
            </a:r>
          </a:p>
          <a:p>
            <a:pPr>
              <a:buClr>
                <a:schemeClr val="tx1"/>
              </a:buClr>
            </a:pPr>
            <a:r>
              <a:rPr lang="en-US" altLang="en-US" dirty="0" smtClean="0"/>
              <a:t>Avoid sitting</a:t>
            </a:r>
          </a:p>
          <a:p>
            <a:pPr>
              <a:buClr>
                <a:schemeClr val="tx1"/>
              </a:buClr>
            </a:pPr>
            <a:r>
              <a:rPr lang="en-US" altLang="en-US" dirty="0" smtClean="0"/>
              <a:t>Locate exits/paths</a:t>
            </a:r>
          </a:p>
          <a:p>
            <a:pPr>
              <a:buClr>
                <a:schemeClr val="tx1"/>
              </a:buClr>
            </a:pPr>
            <a:r>
              <a:rPr lang="en-US" altLang="en-US" dirty="0" smtClean="0"/>
              <a:t>Bring alcohol-based </a:t>
            </a:r>
            <a:r>
              <a:rPr lang="en-US" altLang="en-US" dirty="0" err="1" smtClean="0"/>
              <a:t>handrub</a:t>
            </a:r>
            <a:endParaRPr lang="en-US" altLang="en-US" dirty="0"/>
          </a:p>
          <a:p>
            <a:pPr>
              <a:buClr>
                <a:schemeClr val="tx1"/>
              </a:buClr>
            </a:pPr>
            <a:r>
              <a:rPr lang="en-US" altLang="en-US" dirty="0" smtClean="0"/>
              <a:t>Wear PPE if required</a:t>
            </a:r>
          </a:p>
          <a:p>
            <a:pPr lvl="2">
              <a:buClr>
                <a:schemeClr val="tx1"/>
              </a:buClr>
              <a:buFont typeface="Wingdings" pitchFamily="2" charset="2"/>
              <a:buChar char="ü"/>
            </a:pPr>
            <a:endParaRPr lang="en-US" altLang="en-US" dirty="0" smtClean="0">
              <a:solidFill>
                <a:schemeClr val="bg2"/>
              </a:solidFill>
              <a:latin typeface="Lucida Sans Unicode" pitchFamily="34" charset="0"/>
            </a:endParaRPr>
          </a:p>
          <a:p>
            <a:pPr>
              <a:buClr>
                <a:schemeClr val="tx1"/>
              </a:buClr>
              <a:buFont typeface="Wingdings" pitchFamily="2" charset="2"/>
              <a:buNone/>
            </a:pPr>
            <a:endParaRPr lang="en-US" altLang="en-US" dirty="0" smtClean="0">
              <a:latin typeface="Lucida Sans Unicode" pitchFamily="34" charset="0"/>
            </a:endParaRPr>
          </a:p>
          <a:p>
            <a:pPr lvl="2">
              <a:buClr>
                <a:schemeClr val="tx1"/>
              </a:buClr>
              <a:buFont typeface="Wingdings" pitchFamily="2" charset="2"/>
              <a:buNone/>
            </a:pPr>
            <a:endParaRPr lang="en-CA" altLang="en-US" dirty="0" smtClean="0">
              <a:latin typeface="Lucida Sans Unicode" pitchFamily="34" charset="0"/>
            </a:endParaRPr>
          </a:p>
        </p:txBody>
      </p:sp>
      <p:sp>
        <p:nvSpPr>
          <p:cNvPr id="102402" name="Rectangle 2"/>
          <p:cNvSpPr>
            <a:spLocks noGrp="1"/>
          </p:cNvSpPr>
          <p:nvPr>
            <p:ph type="title"/>
          </p:nvPr>
        </p:nvSpPr>
        <p:spPr bwMode="auto"/>
        <p:txBody>
          <a:bodyPr wrap="square" lIns="91440" tIns="45720" rIns="91440" bIns="45720" numCol="1" anchorCtr="0" compatLnSpc="1">
            <a:prstTxWarp prst="textNoShape">
              <a:avLst/>
            </a:prstTxWarp>
            <a:normAutofit/>
          </a:bodyPr>
          <a:lstStyle/>
          <a:p>
            <a:pPr>
              <a:defRPr/>
            </a:pPr>
            <a:r>
              <a:rPr lang="en-US" dirty="0" smtClean="0">
                <a:solidFill>
                  <a:schemeClr val="bg1"/>
                </a:solidFill>
                <a:effectLst/>
                <a:latin typeface="Lucida Sans Unicode" pitchFamily="34" charset="0"/>
              </a:rPr>
              <a:t>Safety Risks – how can I assist?</a:t>
            </a:r>
            <a:r>
              <a:rPr lang="en-US" dirty="0" smtClean="0">
                <a:effectLst/>
                <a:latin typeface="Lucida Sans Unicode" pitchFamily="34" charset="0"/>
              </a:rPr>
              <a:t>?</a:t>
            </a:r>
            <a:endParaRPr lang="en-CA" dirty="0" smtClean="0">
              <a:effectLst/>
              <a:latin typeface="Lucida Sans Unicode" pitchFamily="34" charset="0"/>
            </a:endParaRPr>
          </a:p>
        </p:txBody>
      </p:sp>
      <p:sp>
        <p:nvSpPr>
          <p:cNvPr id="6" name="Subtitle 5"/>
          <p:cNvSpPr>
            <a:spLocks noGrp="1"/>
          </p:cNvSpPr>
          <p:nvPr>
            <p:ph type="subTitle" idx="11"/>
          </p:nvPr>
        </p:nvSpPr>
        <p:spPr/>
        <p:txBody>
          <a:bodyPr/>
          <a:lstStyle/>
          <a:p>
            <a:r>
              <a:rPr lang="en-US" dirty="0" smtClean="0"/>
              <a:t>Your safety is important too!</a:t>
            </a:r>
            <a:endParaRPr lang="en-US" dirty="0"/>
          </a:p>
        </p:txBody>
      </p:sp>
      <p:pic>
        <p:nvPicPr>
          <p:cNvPr id="26626" name="Picture 2" descr="Image result for street style casual">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73" r="13738"/>
          <a:stretch/>
        </p:blipFill>
        <p:spPr bwMode="auto">
          <a:xfrm>
            <a:off x="634639" y="2276872"/>
            <a:ext cx="1944216" cy="3971801"/>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8" name="Right Arrow 7"/>
          <p:cNvSpPr/>
          <p:nvPr/>
        </p:nvSpPr>
        <p:spPr>
          <a:xfrm>
            <a:off x="251520" y="4262772"/>
            <a:ext cx="648072" cy="1743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flipH="1">
            <a:off x="2051720" y="3505727"/>
            <a:ext cx="669098" cy="1743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842193" y="2996952"/>
            <a:ext cx="648072" cy="1743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flipH="1">
            <a:off x="1576324" y="5589240"/>
            <a:ext cx="605275" cy="1743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403920" y="5953152"/>
            <a:ext cx="648072" cy="1743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colleague friend debrief"/>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524328" y="4814553"/>
            <a:ext cx="812336" cy="949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178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circle(in)">
                                      <p:cBhvr>
                                        <p:cTn id="2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795"/>
          <a:stretch/>
        </p:blipFill>
        <p:spPr bwMode="auto">
          <a:xfrm>
            <a:off x="5374202" y="2408733"/>
            <a:ext cx="3518278" cy="28441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smtClean="0">
                <a:solidFill>
                  <a:schemeClr val="bg1"/>
                </a:solidFill>
              </a:rPr>
              <a:t>Safety Assessment:</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Identify key areas of concern</a:t>
            </a:r>
            <a:endParaRPr lang="en-CA" dirty="0"/>
          </a:p>
        </p:txBody>
      </p:sp>
      <p:sp>
        <p:nvSpPr>
          <p:cNvPr id="7" name="Rectangle 6"/>
          <p:cNvSpPr/>
          <p:nvPr/>
        </p:nvSpPr>
        <p:spPr>
          <a:xfrm>
            <a:off x="251520" y="2224720"/>
            <a:ext cx="5327099" cy="3453253"/>
          </a:xfrm>
          <a:prstGeom prst="rect">
            <a:avLst/>
          </a:prstGeom>
        </p:spPr>
        <p:txBody>
          <a:bodyPr wrap="none">
            <a:spAutoFit/>
          </a:bodyPr>
          <a:lstStyle/>
          <a:p>
            <a:pPr marL="342900" lvl="0" indent="-342900" fontAlgn="auto">
              <a:spcBef>
                <a:spcPct val="20000"/>
              </a:spcBef>
              <a:spcAft>
                <a:spcPts val="0"/>
              </a:spcAft>
              <a:buClr>
                <a:prstClr val="black"/>
              </a:buClr>
              <a:buFont typeface="Wingdings" pitchFamily="2" charset="2"/>
              <a:buChar char="ü"/>
            </a:pPr>
            <a:r>
              <a:rPr lang="en-US" altLang="en-US" sz="2400" b="1" dirty="0">
                <a:solidFill>
                  <a:srgbClr val="676767"/>
                </a:solidFill>
                <a:latin typeface="Arial"/>
              </a:rPr>
              <a:t>STEP 2: Safety </a:t>
            </a:r>
            <a:r>
              <a:rPr lang="en-US" altLang="en-US" sz="2400" b="1" dirty="0" smtClean="0">
                <a:solidFill>
                  <a:srgbClr val="676767"/>
                </a:solidFill>
                <a:latin typeface="Arial"/>
              </a:rPr>
              <a:t>Assessment</a:t>
            </a:r>
          </a:p>
          <a:p>
            <a:pPr marL="800100" lvl="1" indent="-342900" fontAlgn="auto">
              <a:spcBef>
                <a:spcPct val="20000"/>
              </a:spcBef>
              <a:spcAft>
                <a:spcPts val="0"/>
              </a:spcAft>
              <a:buClr>
                <a:prstClr val="black"/>
              </a:buClr>
              <a:buFont typeface="Arial" panose="020B0604020202020204" pitchFamily="34" charset="0"/>
              <a:buChar char="•"/>
            </a:pPr>
            <a:r>
              <a:rPr lang="en-US" altLang="en-US" dirty="0" smtClean="0">
                <a:solidFill>
                  <a:srgbClr val="676767"/>
                </a:solidFill>
                <a:latin typeface="Arial"/>
              </a:rPr>
              <a:t>Clutter Image Rating Scale</a:t>
            </a:r>
          </a:p>
          <a:p>
            <a:pPr marL="800100" lvl="1" indent="-342900" fontAlgn="auto">
              <a:spcBef>
                <a:spcPct val="20000"/>
              </a:spcBef>
              <a:spcAft>
                <a:spcPts val="0"/>
              </a:spcAft>
              <a:buClr>
                <a:prstClr val="black"/>
              </a:buClr>
              <a:buFont typeface="Arial" panose="020B0604020202020204" pitchFamily="34" charset="0"/>
              <a:buChar char="•"/>
            </a:pPr>
            <a:r>
              <a:rPr lang="en-US" altLang="en-US" dirty="0" smtClean="0">
                <a:solidFill>
                  <a:srgbClr val="676767"/>
                </a:solidFill>
                <a:latin typeface="Arial"/>
              </a:rPr>
              <a:t>Health &amp; Safety Checklist</a:t>
            </a:r>
          </a:p>
          <a:p>
            <a:pPr marL="800100" lvl="1" indent="-342900" fontAlgn="auto">
              <a:spcBef>
                <a:spcPct val="20000"/>
              </a:spcBef>
              <a:spcAft>
                <a:spcPts val="0"/>
              </a:spcAft>
              <a:buClr>
                <a:prstClr val="black"/>
              </a:buClr>
              <a:buFont typeface="Arial" panose="020B0604020202020204" pitchFamily="34" charset="0"/>
              <a:buChar char="•"/>
            </a:pPr>
            <a:r>
              <a:rPr lang="en-US" altLang="en-US" dirty="0" smtClean="0">
                <a:solidFill>
                  <a:srgbClr val="676767"/>
                </a:solidFill>
                <a:latin typeface="Arial"/>
              </a:rPr>
              <a:t>HOMES</a:t>
            </a:r>
          </a:p>
          <a:p>
            <a:pPr marL="800100" lvl="1" indent="-342900" fontAlgn="auto">
              <a:spcBef>
                <a:spcPct val="20000"/>
              </a:spcBef>
              <a:spcAft>
                <a:spcPts val="0"/>
              </a:spcAft>
              <a:buClr>
                <a:prstClr val="black"/>
              </a:buClr>
              <a:buFont typeface="Arial" panose="020B0604020202020204" pitchFamily="34" charset="0"/>
              <a:buChar char="•"/>
            </a:pPr>
            <a:r>
              <a:rPr lang="en-US" altLang="en-US" dirty="0" smtClean="0">
                <a:solidFill>
                  <a:srgbClr val="676767"/>
                </a:solidFill>
                <a:latin typeface="Arial"/>
              </a:rPr>
              <a:t>Environmental Cleanliness &amp; Clutter Scale</a:t>
            </a:r>
          </a:p>
          <a:p>
            <a:pPr marL="800100" lvl="1" indent="-342900" fontAlgn="auto">
              <a:spcBef>
                <a:spcPct val="20000"/>
              </a:spcBef>
              <a:spcAft>
                <a:spcPts val="0"/>
              </a:spcAft>
              <a:buClr>
                <a:prstClr val="black"/>
              </a:buClr>
              <a:buFont typeface="Arial" panose="020B0604020202020204" pitchFamily="34" charset="0"/>
              <a:buChar char="•"/>
            </a:pPr>
            <a:r>
              <a:rPr lang="en-US" altLang="en-US" dirty="0" smtClean="0">
                <a:solidFill>
                  <a:srgbClr val="676767"/>
                </a:solidFill>
                <a:latin typeface="Arial"/>
              </a:rPr>
              <a:t>Home Environment Index</a:t>
            </a:r>
          </a:p>
          <a:p>
            <a:pPr marL="800100" lvl="1" indent="-342900" fontAlgn="auto">
              <a:spcBef>
                <a:spcPct val="20000"/>
              </a:spcBef>
              <a:spcAft>
                <a:spcPts val="0"/>
              </a:spcAft>
              <a:buClr>
                <a:prstClr val="black"/>
              </a:buClr>
              <a:buFont typeface="Arial" panose="020B0604020202020204" pitchFamily="34" charset="0"/>
              <a:buChar char="•"/>
            </a:pPr>
            <a:endParaRPr lang="en-US" altLang="en-US" dirty="0" smtClean="0">
              <a:solidFill>
                <a:srgbClr val="676767"/>
              </a:solidFill>
              <a:latin typeface="Arial"/>
            </a:endParaRPr>
          </a:p>
          <a:p>
            <a:pPr marL="800100" lvl="1" indent="-342900" fontAlgn="auto">
              <a:spcBef>
                <a:spcPct val="20000"/>
              </a:spcBef>
              <a:spcAft>
                <a:spcPts val="0"/>
              </a:spcAft>
              <a:buClr>
                <a:prstClr val="black"/>
              </a:buClr>
              <a:buFont typeface="Arial" panose="020B0604020202020204" pitchFamily="34" charset="0"/>
              <a:buChar char="•"/>
            </a:pPr>
            <a:endParaRPr lang="en-US" altLang="en-US" dirty="0" smtClean="0">
              <a:solidFill>
                <a:srgbClr val="676767"/>
              </a:solidFill>
              <a:latin typeface="Arial"/>
            </a:endParaRPr>
          </a:p>
          <a:p>
            <a:pPr marL="800100" lvl="1" indent="-342900" fontAlgn="auto">
              <a:spcBef>
                <a:spcPct val="20000"/>
              </a:spcBef>
              <a:spcAft>
                <a:spcPts val="0"/>
              </a:spcAft>
              <a:buClr>
                <a:prstClr val="black"/>
              </a:buClr>
              <a:buFont typeface="Arial" panose="020B0604020202020204" pitchFamily="34" charset="0"/>
              <a:buChar char="•"/>
            </a:pPr>
            <a:endParaRPr lang="en-US" altLang="en-US" dirty="0" smtClean="0">
              <a:solidFill>
                <a:srgbClr val="676767"/>
              </a:solidFill>
              <a:latin typeface="Arial"/>
            </a:endParaRPr>
          </a:p>
          <a:p>
            <a:pPr marL="800100" lvl="1" indent="-342900" fontAlgn="auto">
              <a:spcBef>
                <a:spcPct val="20000"/>
              </a:spcBef>
              <a:spcAft>
                <a:spcPts val="0"/>
              </a:spcAft>
              <a:buClr>
                <a:prstClr val="black"/>
              </a:buClr>
              <a:buFont typeface="Arial" panose="020B0604020202020204" pitchFamily="34" charset="0"/>
              <a:buChar char="•"/>
            </a:pPr>
            <a:endParaRPr lang="en-US" altLang="en-US" dirty="0">
              <a:solidFill>
                <a:srgbClr val="676767"/>
              </a:solidFill>
              <a:latin typeface="Arial"/>
            </a:endParaRPr>
          </a:p>
        </p:txBody>
      </p:sp>
      <p:sp>
        <p:nvSpPr>
          <p:cNvPr id="5" name="Rectangle 4"/>
          <p:cNvSpPr/>
          <p:nvPr/>
        </p:nvSpPr>
        <p:spPr>
          <a:xfrm>
            <a:off x="7164288" y="4221088"/>
            <a:ext cx="900824" cy="646331"/>
          </a:xfrm>
          <a:prstGeom prst="rect">
            <a:avLst/>
          </a:prstGeom>
        </p:spPr>
        <p:txBody>
          <a:bodyPr wrap="none">
            <a:spAutoFit/>
          </a:bodyPr>
          <a:lstStyle/>
          <a:p>
            <a:r>
              <a:rPr lang="en-US" sz="3600" b="1" dirty="0">
                <a:solidFill>
                  <a:prstClr val="white"/>
                </a:solidFill>
                <a:latin typeface="Calibri" pitchFamily="34" charset="0"/>
                <a:ea typeface="+mj-ea"/>
                <a:cs typeface="+mj-cs"/>
              </a:rPr>
              <a:t>Fire</a:t>
            </a:r>
            <a:endParaRPr lang="en-CA" dirty="0"/>
          </a:p>
        </p:txBody>
      </p:sp>
    </p:spTree>
    <p:extLst>
      <p:ext uri="{BB962C8B-B14F-4D97-AF65-F5344CB8AC3E}">
        <p14:creationId xmlns:p14="http://schemas.microsoft.com/office/powerpoint/2010/main" val="364466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extLst>
            <a:ext uri="{909E8E84-426E-40DD-AFC4-6F175D3DCCD1}">
              <a14:hiddenFill xmlns:a14="http://schemas.microsoft.com/office/drawing/2010/main">
                <a:solidFill>
                  <a:schemeClr val="folHlink">
                    <a:alpha val="50195"/>
                  </a:schemeClr>
                </a:solidFill>
              </a14:hiddenFill>
            </a:ext>
          </a:extLst>
        </p:spPr>
        <p:txBody>
          <a:bodyPr>
            <a:normAutofit fontScale="90000"/>
          </a:bodyPr>
          <a:lstStyle/>
          <a:p>
            <a:pPr eaLnBrk="1" hangingPunct="1">
              <a:defRPr/>
            </a:pPr>
            <a:r>
              <a:rPr lang="en-US" dirty="0" smtClean="0">
                <a:solidFill>
                  <a:schemeClr val="bg1"/>
                </a:solidFill>
              </a:rPr>
              <a:t>When I see this….</a:t>
            </a:r>
            <a:r>
              <a:rPr lang="en-US" dirty="0">
                <a:solidFill>
                  <a:schemeClr val="bg1"/>
                </a:solidFill>
              </a:rPr>
              <a:t/>
            </a:r>
            <a:br>
              <a:rPr lang="en-US" dirty="0">
                <a:solidFill>
                  <a:schemeClr val="bg1"/>
                </a:solidFill>
              </a:rPr>
            </a:br>
            <a:endParaRPr lang="en-CA" dirty="0">
              <a:solidFill>
                <a:schemeClr val="bg1"/>
              </a:solidFill>
            </a:endParaRPr>
          </a:p>
        </p:txBody>
      </p:sp>
      <p:sp>
        <p:nvSpPr>
          <p:cNvPr id="7171" name="Rectangle 3"/>
          <p:cNvSpPr>
            <a:spLocks noGrp="1" noChangeArrowheads="1"/>
          </p:cNvSpPr>
          <p:nvPr>
            <p:ph sz="half" idx="1"/>
          </p:nvPr>
        </p:nvSpPr>
        <p:spPr>
          <a:xfrm>
            <a:off x="914400" y="2181636"/>
            <a:ext cx="4377680" cy="4415716"/>
          </a:xfrm>
          <a:extLst>
            <a:ext uri="{909E8E84-426E-40DD-AFC4-6F175D3DCCD1}">
              <a14:hiddenFill xmlns:a14="http://schemas.microsoft.com/office/drawing/2010/main">
                <a:solidFill>
                  <a:schemeClr val="folHlink">
                    <a:alpha val="50195"/>
                  </a:schemeClr>
                </a:solidFill>
              </a14:hiddenFill>
            </a:ext>
          </a:extLst>
        </p:spPr>
        <p:txBody>
          <a:bodyPr>
            <a:normAutofit fontScale="92500" lnSpcReduction="10000"/>
          </a:bodyPr>
          <a:lstStyle/>
          <a:p>
            <a:pPr marL="342900" indent="-342900" eaLnBrk="1" hangingPunct="1">
              <a:buFont typeface="Arial" pitchFamily="34" charset="0"/>
              <a:buChar char="•"/>
              <a:defRPr/>
            </a:pPr>
            <a:r>
              <a:rPr lang="en-US" dirty="0">
                <a:solidFill>
                  <a:schemeClr val="accent4"/>
                </a:solidFill>
                <a:cs typeface="Times New Roman" pitchFamily="18" charset="0"/>
              </a:rPr>
              <a:t>“Hoarders are gross</a:t>
            </a:r>
            <a:r>
              <a:rPr lang="en-US" dirty="0" smtClean="0">
                <a:solidFill>
                  <a:schemeClr val="accent4"/>
                </a:solidFill>
                <a:cs typeface="Times New Roman" pitchFamily="18" charset="0"/>
              </a:rPr>
              <a:t>!!”</a:t>
            </a:r>
            <a:br>
              <a:rPr lang="en-US" dirty="0" smtClean="0">
                <a:solidFill>
                  <a:schemeClr val="accent4"/>
                </a:solidFill>
                <a:cs typeface="Times New Roman" pitchFamily="18" charset="0"/>
              </a:rPr>
            </a:br>
            <a:endParaRPr lang="en-CA" dirty="0">
              <a:solidFill>
                <a:schemeClr val="accent4"/>
              </a:solidFill>
              <a:cs typeface="Times New Roman" pitchFamily="18" charset="0"/>
            </a:endParaRPr>
          </a:p>
          <a:p>
            <a:pPr marL="342900" indent="-342900" eaLnBrk="1" hangingPunct="1">
              <a:buFont typeface="Arial" pitchFamily="34" charset="0"/>
              <a:buChar char="•"/>
              <a:defRPr/>
            </a:pPr>
            <a:r>
              <a:rPr lang="en-US" dirty="0">
                <a:solidFill>
                  <a:schemeClr val="accent4"/>
                </a:solidFill>
                <a:cs typeface="Times New Roman" pitchFamily="18" charset="0"/>
              </a:rPr>
              <a:t>“Every time I watch this show I clean my entire room</a:t>
            </a:r>
            <a:r>
              <a:rPr lang="en-US" dirty="0" smtClean="0">
                <a:solidFill>
                  <a:schemeClr val="accent4"/>
                </a:solidFill>
                <a:cs typeface="Times New Roman" pitchFamily="18" charset="0"/>
              </a:rPr>
              <a:t>.”</a:t>
            </a:r>
            <a:br>
              <a:rPr lang="en-US" dirty="0" smtClean="0">
                <a:solidFill>
                  <a:schemeClr val="accent4"/>
                </a:solidFill>
                <a:cs typeface="Times New Roman" pitchFamily="18" charset="0"/>
              </a:rPr>
            </a:br>
            <a:endParaRPr lang="en-CA" dirty="0">
              <a:solidFill>
                <a:schemeClr val="accent4"/>
              </a:solidFill>
              <a:cs typeface="Times New Roman" pitchFamily="18" charset="0"/>
            </a:endParaRPr>
          </a:p>
          <a:p>
            <a:pPr marL="342900" indent="-342900" eaLnBrk="1" hangingPunct="1">
              <a:buFont typeface="Arial" pitchFamily="34" charset="0"/>
              <a:buChar char="•"/>
              <a:defRPr/>
            </a:pPr>
            <a:r>
              <a:rPr lang="en-US" dirty="0">
                <a:solidFill>
                  <a:schemeClr val="accent4"/>
                </a:solidFill>
                <a:cs typeface="Times New Roman" pitchFamily="18" charset="0"/>
              </a:rPr>
              <a:t>“Poor thing she needs help </a:t>
            </a:r>
            <a:r>
              <a:rPr lang="en-US" dirty="0" smtClean="0">
                <a:solidFill>
                  <a:schemeClr val="accent4"/>
                </a:solidFill>
                <a:cs typeface="Times New Roman" pitchFamily="18" charset="0"/>
                <a:sym typeface="Wingdings" pitchFamily="2" charset="2"/>
              </a:rPr>
              <a:t>”</a:t>
            </a:r>
            <a:br>
              <a:rPr lang="en-US" dirty="0" smtClean="0">
                <a:solidFill>
                  <a:schemeClr val="accent4"/>
                </a:solidFill>
                <a:cs typeface="Times New Roman" pitchFamily="18" charset="0"/>
                <a:sym typeface="Wingdings" pitchFamily="2" charset="2"/>
              </a:rPr>
            </a:br>
            <a:endParaRPr lang="en-CA" dirty="0">
              <a:solidFill>
                <a:schemeClr val="accent4"/>
              </a:solidFill>
              <a:cs typeface="Times New Roman" pitchFamily="18" charset="0"/>
            </a:endParaRPr>
          </a:p>
          <a:p>
            <a:pPr marL="342900" indent="-342900" eaLnBrk="1" hangingPunct="1">
              <a:buFont typeface="Arial" pitchFamily="34" charset="0"/>
              <a:buChar char="•"/>
              <a:defRPr/>
            </a:pPr>
            <a:r>
              <a:rPr lang="en-US" dirty="0">
                <a:solidFill>
                  <a:schemeClr val="accent4"/>
                </a:solidFill>
                <a:cs typeface="Times New Roman" pitchFamily="18" charset="0"/>
              </a:rPr>
              <a:t>“OMG! this is disgusting!” </a:t>
            </a:r>
            <a:r>
              <a:rPr lang="en-US" dirty="0" smtClean="0">
                <a:solidFill>
                  <a:schemeClr val="accent4"/>
                </a:solidFill>
                <a:cs typeface="Times New Roman" pitchFamily="18" charset="0"/>
              </a:rPr>
              <a:t/>
            </a:r>
            <a:br>
              <a:rPr lang="en-US" dirty="0" smtClean="0">
                <a:solidFill>
                  <a:schemeClr val="accent4"/>
                </a:solidFill>
                <a:cs typeface="Times New Roman" pitchFamily="18" charset="0"/>
              </a:rPr>
            </a:br>
            <a:endParaRPr lang="en-CA" dirty="0">
              <a:solidFill>
                <a:schemeClr val="accent4"/>
              </a:solidFill>
              <a:cs typeface="Times New Roman" pitchFamily="18" charset="0"/>
            </a:endParaRPr>
          </a:p>
          <a:p>
            <a:pPr marL="342900" indent="-342900" eaLnBrk="1" hangingPunct="1">
              <a:buFont typeface="Arial" pitchFamily="34" charset="0"/>
              <a:buChar char="•"/>
              <a:defRPr/>
            </a:pPr>
            <a:r>
              <a:rPr lang="en-US" dirty="0">
                <a:solidFill>
                  <a:schemeClr val="accent4"/>
                </a:solidFill>
                <a:cs typeface="Times New Roman" pitchFamily="18" charset="0"/>
              </a:rPr>
              <a:t>“This woman is simply ... lazy</a:t>
            </a:r>
            <a:r>
              <a:rPr lang="en-US" dirty="0" smtClean="0">
                <a:solidFill>
                  <a:schemeClr val="accent4"/>
                </a:solidFill>
                <a:cs typeface="Times New Roman" pitchFamily="18" charset="0"/>
              </a:rPr>
              <a:t>”</a:t>
            </a:r>
            <a:br>
              <a:rPr lang="en-US" dirty="0" smtClean="0">
                <a:solidFill>
                  <a:schemeClr val="accent4"/>
                </a:solidFill>
                <a:cs typeface="Times New Roman" pitchFamily="18" charset="0"/>
              </a:rPr>
            </a:br>
            <a:endParaRPr lang="en-CA" dirty="0">
              <a:solidFill>
                <a:schemeClr val="accent4"/>
              </a:solidFill>
              <a:cs typeface="Times New Roman" pitchFamily="18" charset="0"/>
            </a:endParaRPr>
          </a:p>
          <a:p>
            <a:pPr marL="342900" indent="-342900" eaLnBrk="1" hangingPunct="1">
              <a:buFont typeface="Arial" pitchFamily="34" charset="0"/>
              <a:buChar char="•"/>
              <a:defRPr/>
            </a:pPr>
            <a:r>
              <a:rPr lang="en-US" dirty="0">
                <a:solidFill>
                  <a:schemeClr val="accent4"/>
                </a:solidFill>
                <a:cs typeface="Times New Roman" pitchFamily="18" charset="0"/>
              </a:rPr>
              <a:t>“Easy. Hire a dump truck and haul it all to </a:t>
            </a:r>
            <a:r>
              <a:rPr lang="en-US" dirty="0" smtClean="0">
                <a:solidFill>
                  <a:schemeClr val="accent4"/>
                </a:solidFill>
                <a:cs typeface="Times New Roman" pitchFamily="18" charset="0"/>
              </a:rPr>
              <a:t>the dump.”</a:t>
            </a:r>
            <a:endParaRPr lang="en-CA" dirty="0">
              <a:solidFill>
                <a:srgbClr val="FFFFFF"/>
              </a:solidFill>
              <a:cs typeface="Times New Roman" pitchFamily="18" charset="0"/>
            </a:endParaRPr>
          </a:p>
        </p:txBody>
      </p:sp>
      <p:sp>
        <p:nvSpPr>
          <p:cNvPr id="3" name="Subtitle 2"/>
          <p:cNvSpPr>
            <a:spLocks noGrp="1"/>
          </p:cNvSpPr>
          <p:nvPr>
            <p:ph type="subTitle" idx="11"/>
          </p:nvPr>
        </p:nvSpPr>
        <p:spPr/>
        <p:txBody>
          <a:bodyPr/>
          <a:lstStyle/>
          <a:p>
            <a:r>
              <a:rPr lang="en-US" dirty="0" smtClean="0"/>
              <a:t>How do I feel?    What am I thinking?</a:t>
            </a:r>
            <a:endParaRPr lang="en-CA" dirty="0"/>
          </a:p>
        </p:txBody>
      </p:sp>
      <p:sp>
        <p:nvSpPr>
          <p:cNvPr id="39940" name="Rectangle 3" descr="C:\Documents and Settings\Brian\Desktop\webhoardingburiedalive.jpg"/>
          <p:cNvSpPr>
            <a:spLocks noChangeArrowheads="1"/>
          </p:cNvSpPr>
          <p:nvPr/>
        </p:nvSpPr>
        <p:spPr bwMode="auto">
          <a:xfrm>
            <a:off x="5508104" y="2564904"/>
            <a:ext cx="3189856" cy="2636912"/>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3200"/>
              <a:t> </a:t>
            </a:r>
            <a:endParaRPr lang="en-CA" sz="3200"/>
          </a:p>
        </p:txBody>
      </p:sp>
    </p:spTree>
    <p:extLst>
      <p:ext uri="{BB962C8B-B14F-4D97-AF65-F5344CB8AC3E}">
        <p14:creationId xmlns:p14="http://schemas.microsoft.com/office/powerpoint/2010/main" val="26043237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Assessment </a:t>
            </a:r>
            <a:endParaRPr lang="en-US" dirty="0"/>
          </a:p>
        </p:txBody>
      </p:sp>
      <p:sp>
        <p:nvSpPr>
          <p:cNvPr id="3" name="Content Placeholder 2"/>
          <p:cNvSpPr>
            <a:spLocks noGrp="1"/>
          </p:cNvSpPr>
          <p:nvPr>
            <p:ph sz="half" idx="1"/>
          </p:nvPr>
        </p:nvSpPr>
        <p:spPr>
          <a:xfrm>
            <a:off x="467544" y="2060848"/>
            <a:ext cx="8459611" cy="527284"/>
          </a:xfrm>
        </p:spPr>
        <p:txBody>
          <a:bodyPr>
            <a:noAutofit/>
          </a:bodyPr>
          <a:lstStyle/>
          <a:p>
            <a:r>
              <a:rPr lang="en-US" sz="3600" dirty="0" smtClean="0"/>
              <a:t>Fires are Larger in Homes with Hoarding</a:t>
            </a:r>
            <a:endParaRPr lang="en-US" sz="3600" dirty="0"/>
          </a:p>
        </p:txBody>
      </p:sp>
      <p:sp>
        <p:nvSpPr>
          <p:cNvPr id="5" name="Subtitle 4"/>
          <p:cNvSpPr>
            <a:spLocks noGrp="1"/>
          </p:cNvSpPr>
          <p:nvPr>
            <p:ph type="subTitle" idx="11"/>
          </p:nvPr>
        </p:nvSpPr>
        <p:spPr/>
        <p:txBody>
          <a:bodyPr/>
          <a:lstStyle/>
          <a:p>
            <a:r>
              <a:rPr lang="en-US" dirty="0" smtClean="0"/>
              <a:t>Fire risk: Volume of Clutter</a:t>
            </a:r>
            <a:endParaRPr lang="en-US"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31" r="2439"/>
          <a:stretch/>
        </p:blipFill>
        <p:spPr bwMode="auto">
          <a:xfrm>
            <a:off x="438625" y="2942032"/>
            <a:ext cx="4244300" cy="25633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7" name="Rectangle 6"/>
          <p:cNvSpPr/>
          <p:nvPr/>
        </p:nvSpPr>
        <p:spPr>
          <a:xfrm>
            <a:off x="657466" y="3727174"/>
            <a:ext cx="2678623" cy="338554"/>
          </a:xfrm>
          <a:prstGeom prst="rect">
            <a:avLst/>
          </a:prstGeom>
        </p:spPr>
        <p:txBody>
          <a:bodyPr wrap="square">
            <a:spAutoFit/>
          </a:bodyPr>
          <a:lstStyle/>
          <a:p>
            <a:r>
              <a:rPr lang="en-US" sz="800" dirty="0">
                <a:solidFill>
                  <a:srgbClr val="002060"/>
                </a:solidFill>
              </a:rPr>
              <a:t>https://www.youtube.com/watch?v=qy1h-vbmd78 </a:t>
            </a:r>
            <a:r>
              <a:rPr lang="en-US" sz="800" dirty="0" smtClean="0">
                <a:solidFill>
                  <a:srgbClr val="002060"/>
                </a:solidFill>
              </a:rPr>
              <a:t>  40-1:47</a:t>
            </a:r>
            <a:endParaRPr lang="en-US" sz="800" dirty="0">
              <a:solidFill>
                <a:srgbClr val="002060"/>
              </a:solidFill>
            </a:endParaRPr>
          </a:p>
        </p:txBody>
      </p:sp>
      <p:sp>
        <p:nvSpPr>
          <p:cNvPr id="20" name="Text Box 8"/>
          <p:cNvSpPr txBox="1">
            <a:spLocks noChangeArrowheads="1"/>
          </p:cNvSpPr>
          <p:nvPr/>
        </p:nvSpPr>
        <p:spPr bwMode="auto">
          <a:xfrm>
            <a:off x="438625" y="6617332"/>
            <a:ext cx="403674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dirty="0">
                <a:solidFill>
                  <a:schemeClr val="tx2"/>
                </a:solidFill>
                <a:latin typeface="Times New Roman" pitchFamily="18" charset="0"/>
              </a:rPr>
              <a:t>[Harris, 2012. Household Hoarding and Residential Fires]</a:t>
            </a:r>
            <a:endParaRPr lang="en-CA" sz="1000" dirty="0">
              <a:solidFill>
                <a:schemeClr val="tx2"/>
              </a:solidFill>
              <a:latin typeface="Times New Roman" pitchFamily="18" charset="0"/>
            </a:endParaRPr>
          </a:p>
        </p:txBody>
      </p:sp>
      <p:sp>
        <p:nvSpPr>
          <p:cNvPr id="18" name="TextBox 17"/>
          <p:cNvSpPr txBox="1"/>
          <p:nvPr/>
        </p:nvSpPr>
        <p:spPr>
          <a:xfrm>
            <a:off x="4871935" y="3284984"/>
            <a:ext cx="4104456" cy="1877437"/>
          </a:xfrm>
          <a:prstGeom prst="rect">
            <a:avLst/>
          </a:prstGeom>
          <a:noFill/>
        </p:spPr>
        <p:txBody>
          <a:bodyPr wrap="square" rtlCol="0">
            <a:spAutoFit/>
          </a:bodyPr>
          <a:lstStyle/>
          <a:p>
            <a:r>
              <a:rPr lang="en-US" dirty="0" smtClean="0">
                <a:solidFill>
                  <a:srgbClr val="002060"/>
                </a:solidFill>
              </a:rPr>
              <a:t>Financial loss </a:t>
            </a:r>
            <a:r>
              <a:rPr lang="en-US" sz="1100" dirty="0" smtClean="0">
                <a:solidFill>
                  <a:schemeClr val="tx2"/>
                </a:solidFill>
              </a:rPr>
              <a:t>(av.)</a:t>
            </a:r>
          </a:p>
          <a:p>
            <a:pPr marL="285750" indent="-285750">
              <a:buFont typeface="Arial" panose="020B0604020202020204" pitchFamily="34" charset="0"/>
              <a:buChar char="•"/>
            </a:pPr>
            <a:r>
              <a:rPr lang="en-US" dirty="0" smtClean="0">
                <a:solidFill>
                  <a:schemeClr val="tx2"/>
                </a:solidFill>
              </a:rPr>
              <a:t>Non-hoarding home = $12 500</a:t>
            </a:r>
          </a:p>
          <a:p>
            <a:pPr marL="285750" indent="-285750">
              <a:buFont typeface="Arial" panose="020B0604020202020204" pitchFamily="34" charset="0"/>
              <a:buChar char="•"/>
            </a:pPr>
            <a:r>
              <a:rPr lang="en-US" dirty="0" smtClean="0">
                <a:solidFill>
                  <a:schemeClr val="tx2"/>
                </a:solidFill>
              </a:rPr>
              <a:t>Hoarding home = $100 000 </a:t>
            </a:r>
            <a:br>
              <a:rPr lang="en-US" dirty="0" smtClean="0">
                <a:solidFill>
                  <a:schemeClr val="tx2"/>
                </a:solidFill>
              </a:rPr>
            </a:br>
            <a:r>
              <a:rPr lang="en-US" sz="800" dirty="0" smtClean="0">
                <a:solidFill>
                  <a:schemeClr val="tx2"/>
                </a:solidFill>
              </a:rPr>
              <a:t>  </a:t>
            </a:r>
          </a:p>
          <a:p>
            <a:r>
              <a:rPr lang="en-US" dirty="0" smtClean="0">
                <a:solidFill>
                  <a:srgbClr val="002060"/>
                </a:solidFill>
              </a:rPr>
              <a:t>Fires Contained to Room of Origin </a:t>
            </a:r>
            <a:r>
              <a:rPr lang="en-US" sz="1100" dirty="0" smtClean="0">
                <a:solidFill>
                  <a:schemeClr val="tx2"/>
                </a:solidFill>
              </a:rPr>
              <a:t>(av.)</a:t>
            </a:r>
          </a:p>
          <a:p>
            <a:pPr marL="285750" indent="-285750">
              <a:buFont typeface="Arial" panose="020B0604020202020204" pitchFamily="34" charset="0"/>
              <a:buChar char="•"/>
            </a:pPr>
            <a:r>
              <a:rPr lang="en-US" dirty="0" smtClean="0">
                <a:solidFill>
                  <a:schemeClr val="tx2"/>
                </a:solidFill>
              </a:rPr>
              <a:t>Non-hoarding home = 90%</a:t>
            </a:r>
          </a:p>
          <a:p>
            <a:pPr marL="285750" indent="-285750">
              <a:buFont typeface="Arial" panose="020B0604020202020204" pitchFamily="34" charset="0"/>
              <a:buChar char="•"/>
            </a:pPr>
            <a:r>
              <a:rPr lang="en-US" dirty="0" smtClean="0">
                <a:solidFill>
                  <a:schemeClr val="tx2"/>
                </a:solidFill>
              </a:rPr>
              <a:t>Hoarding home = 40%</a:t>
            </a:r>
            <a:endParaRPr lang="en-US" dirty="0">
              <a:solidFill>
                <a:schemeClr val="tx2"/>
              </a:solidFill>
            </a:endParaRPr>
          </a:p>
        </p:txBody>
      </p:sp>
    </p:spTree>
    <p:extLst>
      <p:ext uri="{BB962C8B-B14F-4D97-AF65-F5344CB8AC3E}">
        <p14:creationId xmlns:p14="http://schemas.microsoft.com/office/powerpoint/2010/main" val="33848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Clutter Image Rating Scale (CIR)</a:t>
            </a:r>
            <a:endParaRPr lang="en-US" dirty="0"/>
          </a:p>
        </p:txBody>
      </p:sp>
      <p:sp>
        <p:nvSpPr>
          <p:cNvPr id="3" name="Content Placeholder 2"/>
          <p:cNvSpPr>
            <a:spLocks noGrp="1"/>
          </p:cNvSpPr>
          <p:nvPr>
            <p:ph sz="half" idx="1"/>
          </p:nvPr>
        </p:nvSpPr>
        <p:spPr>
          <a:xfrm>
            <a:off x="4298776" y="1844824"/>
            <a:ext cx="4665712" cy="4165641"/>
          </a:xfrm>
        </p:spPr>
        <p:txBody>
          <a:bodyPr>
            <a:normAutofit lnSpcReduction="10000"/>
          </a:bodyPr>
          <a:lstStyle/>
          <a:p>
            <a:pPr marL="342900" indent="-342900">
              <a:buFont typeface="Arial" panose="020B0604020202020204" pitchFamily="34" charset="0"/>
              <a:buChar char="•"/>
            </a:pPr>
            <a:r>
              <a:rPr lang="en-US" dirty="0" smtClean="0"/>
              <a:t>Series of 9 sequential pictures: bedroom, living room, bathroom, kitchen</a:t>
            </a:r>
          </a:p>
          <a:p>
            <a:pPr marL="342900" indent="-342900">
              <a:buFont typeface="Arial" panose="020B0604020202020204" pitchFamily="34" charset="0"/>
              <a:buChar char="•"/>
            </a:pPr>
            <a:r>
              <a:rPr lang="en-US" dirty="0" smtClean="0"/>
              <a:t>Provides more objective measure of clutter volumes</a:t>
            </a:r>
          </a:p>
          <a:p>
            <a:pPr marL="342900" indent="-342900">
              <a:buFont typeface="Arial" panose="020B0604020202020204" pitchFamily="34" charset="0"/>
              <a:buChar char="•"/>
            </a:pPr>
            <a:r>
              <a:rPr lang="en-US" dirty="0" smtClean="0"/>
              <a:t>Can be used to measure change – consider applying to specified location within room. </a:t>
            </a:r>
          </a:p>
          <a:p>
            <a:endParaRPr lang="en-US" dirty="0"/>
          </a:p>
          <a:p>
            <a:r>
              <a:rPr lang="en-US" b="1" dirty="0" smtClean="0"/>
              <a:t>To use: </a:t>
            </a:r>
            <a:r>
              <a:rPr lang="en-US" dirty="0" smtClean="0"/>
              <a:t>select picture that most closely matches home conditions. Average out the total volume within the room. </a:t>
            </a:r>
          </a:p>
          <a:p>
            <a:pPr marL="342900" indent="-342900">
              <a:buFont typeface="Arial" panose="020B0604020202020204" pitchFamily="34" charset="0"/>
              <a:buChar char="•"/>
            </a:pPr>
            <a:endParaRPr lang="en-US" dirty="0"/>
          </a:p>
        </p:txBody>
      </p:sp>
      <p:sp>
        <p:nvSpPr>
          <p:cNvPr id="5" name="Subtitle 4"/>
          <p:cNvSpPr>
            <a:spLocks noGrp="1"/>
          </p:cNvSpPr>
          <p:nvPr>
            <p:ph type="subTitle" idx="11"/>
          </p:nvPr>
        </p:nvSpPr>
        <p:spPr/>
        <p:txBody>
          <a:bodyPr/>
          <a:lstStyle/>
          <a:p>
            <a:r>
              <a:rPr lang="en-US" altLang="en-US" dirty="0">
                <a:latin typeface="Lucida Sans Unicode" pitchFamily="34" charset="0"/>
              </a:rPr>
              <a:t>Frost, </a:t>
            </a:r>
            <a:r>
              <a:rPr lang="en-US" altLang="en-US" dirty="0" err="1">
                <a:latin typeface="Lucida Sans Unicode" pitchFamily="34" charset="0"/>
              </a:rPr>
              <a:t>Steketee</a:t>
            </a:r>
            <a:r>
              <a:rPr lang="en-US" altLang="en-US" dirty="0">
                <a:latin typeface="Lucida Sans Unicode" pitchFamily="34" charset="0"/>
              </a:rPr>
              <a:t> &amp; Renaud, 2008</a:t>
            </a:r>
            <a:endParaRPr lang="en-CA" altLang="en-US" dirty="0">
              <a:latin typeface="Lucida Sans Unicode" pitchFamily="34" charset="0"/>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71" y="2564904"/>
            <a:ext cx="3991279" cy="30963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45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fontScale="90000"/>
          </a:bodyPr>
          <a:lstStyle/>
          <a:p>
            <a:pPr eaLnBrk="1" hangingPunct="1">
              <a:defRPr/>
            </a:pPr>
            <a:r>
              <a:rPr lang="en-US" sz="4000" dirty="0" smtClean="0">
                <a:solidFill>
                  <a:schemeClr val="bg1"/>
                </a:solidFill>
                <a:effectLst/>
              </a:rPr>
              <a:t>Assessment: Clutter Volume</a:t>
            </a:r>
            <a:endParaRPr lang="en-CA" sz="4000" dirty="0" smtClean="0">
              <a:solidFill>
                <a:schemeClr val="bg1"/>
              </a:solidFill>
              <a:effectLst/>
            </a:endParaRPr>
          </a:p>
        </p:txBody>
      </p:sp>
      <p:sp>
        <p:nvSpPr>
          <p:cNvPr id="3" name="Subtitle 2"/>
          <p:cNvSpPr>
            <a:spLocks noGrp="1"/>
          </p:cNvSpPr>
          <p:nvPr>
            <p:ph type="subTitle" idx="11"/>
          </p:nvPr>
        </p:nvSpPr>
        <p:spPr/>
        <p:txBody>
          <a:bodyPr>
            <a:normAutofit fontScale="85000" lnSpcReduction="10000"/>
          </a:bodyPr>
          <a:lstStyle/>
          <a:p>
            <a:pPr marL="342900" indent="-342900"/>
            <a:r>
              <a:rPr lang="en-US" sz="2400" b="1" dirty="0"/>
              <a:t>Clutter Image Rating </a:t>
            </a:r>
            <a:r>
              <a:rPr lang="en-US" sz="2400" b="1" dirty="0" smtClean="0"/>
              <a:t>Scale: </a:t>
            </a:r>
            <a:r>
              <a:rPr lang="en-US" dirty="0" smtClean="0"/>
              <a:t>Frost</a:t>
            </a:r>
            <a:r>
              <a:rPr lang="en-US" dirty="0"/>
              <a:t>, </a:t>
            </a:r>
            <a:r>
              <a:rPr lang="en-US" dirty="0" err="1"/>
              <a:t>Steketee</a:t>
            </a:r>
            <a:r>
              <a:rPr lang="en-US" dirty="0"/>
              <a:t> &amp; Renaud, 2008</a:t>
            </a:r>
            <a:endParaRPr lang="en-CA" dirty="0"/>
          </a:p>
          <a:p>
            <a:endParaRPr lang="en-CA" dirty="0"/>
          </a:p>
        </p:txBody>
      </p:sp>
      <p:sp>
        <p:nvSpPr>
          <p:cNvPr id="35844" name="Rectangle 8"/>
          <p:cNvSpPr>
            <a:spLocks noChangeArrowheads="1"/>
          </p:cNvSpPr>
          <p:nvPr/>
        </p:nvSpPr>
        <p:spPr bwMode="auto">
          <a:xfrm>
            <a:off x="1571625" y="1109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CA" sz="2400">
              <a:latin typeface="Times New Roman" pitchFamily="18" charset="0"/>
            </a:endParaRPr>
          </a:p>
        </p:txBody>
      </p:sp>
      <p:pic>
        <p:nvPicPr>
          <p:cNvPr id="35845" name="il_fi" descr="http://www.smith.edu/insight/stories/images/Bedroom.jpg"/>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332383" y="1412776"/>
            <a:ext cx="5975921" cy="461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9"/>
          <p:cNvSpPr txBox="1">
            <a:spLocks noChangeArrowheads="1"/>
          </p:cNvSpPr>
          <p:nvPr/>
        </p:nvSpPr>
        <p:spPr bwMode="auto">
          <a:xfrm>
            <a:off x="5181600" y="6324600"/>
            <a:ext cx="2514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solidFill>
                  <a:schemeClr val="bg1"/>
                </a:solidFill>
                <a:latin typeface="Times New Roman" pitchFamily="18" charset="0"/>
              </a:rPr>
              <a:t>[Frost, Steketee, Tolin, Renaud, 2008]</a:t>
            </a:r>
            <a:endParaRPr lang="en-CA" sz="1000">
              <a:solidFill>
                <a:schemeClr val="bg1"/>
              </a:solidFill>
              <a:latin typeface="Times New Roman" pitchFamily="18" charset="0"/>
            </a:endParaRPr>
          </a:p>
        </p:txBody>
      </p:sp>
      <p:sp>
        <p:nvSpPr>
          <p:cNvPr id="35847" name="Text Box 9"/>
          <p:cNvSpPr txBox="1">
            <a:spLocks noChangeArrowheads="1"/>
          </p:cNvSpPr>
          <p:nvPr/>
        </p:nvSpPr>
        <p:spPr bwMode="auto">
          <a:xfrm>
            <a:off x="1691680" y="6248345"/>
            <a:ext cx="5184576"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CA" sz="1200" dirty="0">
                <a:latin typeface="+mj-lt"/>
              </a:rPr>
              <a:t>http://www.science.smith.edu/departments/PSYCH/rfrost/Hoarding_Images.htm</a:t>
            </a:r>
          </a:p>
        </p:txBody>
      </p:sp>
    </p:spTree>
    <p:extLst>
      <p:ext uri="{BB962C8B-B14F-4D97-AF65-F5344CB8AC3E}">
        <p14:creationId xmlns:p14="http://schemas.microsoft.com/office/powerpoint/2010/main" val="226107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736257" y="823621"/>
            <a:ext cx="312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dirty="0">
                <a:solidFill>
                  <a:schemeClr val="accent5"/>
                </a:solidFill>
                <a:latin typeface="+mn-lt"/>
              </a:rPr>
              <a:t>Bedroom</a:t>
            </a:r>
            <a:endParaRPr lang="en-CA" sz="2400" dirty="0">
              <a:solidFill>
                <a:schemeClr val="accent5"/>
              </a:solidFill>
              <a:latin typeface="+mn-lt"/>
            </a:endParaRPr>
          </a:p>
        </p:txBody>
      </p:sp>
      <p:sp>
        <p:nvSpPr>
          <p:cNvPr id="37891" name="Rectangle 3"/>
          <p:cNvSpPr>
            <a:spLocks noChangeArrowheads="1"/>
          </p:cNvSpPr>
          <p:nvPr/>
        </p:nvSpPr>
        <p:spPr bwMode="auto">
          <a:xfrm>
            <a:off x="603250" y="152400"/>
            <a:ext cx="5721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3600" dirty="0" smtClean="0">
                <a:solidFill>
                  <a:schemeClr val="bg1"/>
                </a:solidFill>
                <a:latin typeface="Calibri" pitchFamily="34" charset="0"/>
              </a:rPr>
              <a:t>Clutter Image Rating Scale</a:t>
            </a:r>
            <a:endParaRPr lang="en-CA" sz="3600" dirty="0">
              <a:solidFill>
                <a:schemeClr val="bg1"/>
              </a:solidFill>
              <a:latin typeface="Calibri" pitchFamily="34" charset="0"/>
            </a:endParaRPr>
          </a:p>
        </p:txBody>
      </p:sp>
      <p:sp>
        <p:nvSpPr>
          <p:cNvPr id="37892" name="Rectangle 4"/>
          <p:cNvSpPr>
            <a:spLocks noGrp="1"/>
          </p:cNvSpPr>
          <p:nvPr>
            <p:ph type="subTitle" idx="11"/>
          </p:nvPr>
        </p:nvSpPr>
        <p:spPr/>
        <p:txBody>
          <a:bodyPr/>
          <a:lstStyle/>
          <a:p>
            <a:pPr marL="109538" indent="0" algn="ctr" eaLnBrk="1" hangingPunct="1">
              <a:buFont typeface="Wingdings 3" pitchFamily="18" charset="2"/>
              <a:buNone/>
            </a:pPr>
            <a:r>
              <a:rPr lang="en-US" dirty="0" smtClean="0">
                <a:latin typeface="Lucida Sans Unicode" pitchFamily="34" charset="0"/>
              </a:rPr>
              <a:t> </a:t>
            </a:r>
            <a:endParaRPr lang="en-CA" dirty="0" smtClean="0">
              <a:latin typeface="Lucida Sans Unicode" pitchFamily="34" charset="0"/>
            </a:endParaRPr>
          </a:p>
        </p:txBody>
      </p:sp>
      <p:sp>
        <p:nvSpPr>
          <p:cNvPr id="37893" name="Text Box 5"/>
          <p:cNvSpPr txBox="1">
            <a:spLocks noChangeArrowheads="1"/>
          </p:cNvSpPr>
          <p:nvPr/>
        </p:nvSpPr>
        <p:spPr bwMode="auto">
          <a:xfrm>
            <a:off x="1219200" y="1828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CA" sz="2400">
              <a:latin typeface="Times New Roman" pitchFamily="18" charset="0"/>
            </a:endParaRPr>
          </a:p>
        </p:txBody>
      </p:sp>
      <p:pic>
        <p:nvPicPr>
          <p:cNvPr id="37894" name="Picture 6" descr="http://uglyhousephotos.com/wordpress/wp-content/uploads/2010/03/100315sandiegoc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2057400"/>
            <a:ext cx="5676900" cy="378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 Box 7"/>
          <p:cNvSpPr txBox="1">
            <a:spLocks noChangeArrowheads="1"/>
          </p:cNvSpPr>
          <p:nvPr/>
        </p:nvSpPr>
        <p:spPr bwMode="auto">
          <a:xfrm>
            <a:off x="3860457" y="1981199"/>
            <a:ext cx="19812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2000" dirty="0">
                <a:solidFill>
                  <a:srgbClr val="FFFF66"/>
                </a:solidFill>
                <a:latin typeface="Times New Roman" pitchFamily="18" charset="0"/>
              </a:rPr>
              <a:t>4</a:t>
            </a:r>
            <a:endParaRPr lang="en-CA" sz="22000" dirty="0">
              <a:solidFill>
                <a:srgbClr val="FFFF66"/>
              </a:solidFill>
              <a:latin typeface="Times New Roman" pitchFamily="18" charset="0"/>
            </a:endParaRPr>
          </a:p>
        </p:txBody>
      </p:sp>
    </p:spTree>
    <p:extLst>
      <p:ext uri="{BB962C8B-B14F-4D97-AF65-F5344CB8AC3E}">
        <p14:creationId xmlns:p14="http://schemas.microsoft.com/office/powerpoint/2010/main" val="25968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C:\Documents and Settings\Brian\Desktop\Kitchensm.jpg"/>
          <p:cNvPicPr>
            <a:picLocks noChangeAspect="1" noChangeArrowheads="1"/>
          </p:cNvPicPr>
          <p:nvPr/>
        </p:nvPicPr>
        <p:blipFill rotWithShape="1">
          <a:blip r:embed="rId2">
            <a:extLst>
              <a:ext uri="{28A0092B-C50C-407E-A947-70E740481C1C}">
                <a14:useLocalDpi xmlns:a14="http://schemas.microsoft.com/office/drawing/2010/main" val="0"/>
              </a:ext>
            </a:extLst>
          </a:blip>
          <a:srcRect t="20544" b="5446"/>
          <a:stretch/>
        </p:blipFill>
        <p:spPr bwMode="auto">
          <a:xfrm>
            <a:off x="762000" y="1128762"/>
            <a:ext cx="5867400" cy="561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Text Box 9"/>
          <p:cNvSpPr txBox="1">
            <a:spLocks noChangeArrowheads="1"/>
          </p:cNvSpPr>
          <p:nvPr/>
        </p:nvSpPr>
        <p:spPr bwMode="auto">
          <a:xfrm>
            <a:off x="6629400" y="5157192"/>
            <a:ext cx="2514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spcBef>
                <a:spcPct val="50000"/>
              </a:spcBef>
            </a:pPr>
            <a:r>
              <a:rPr lang="en-US" altLang="en-US" sz="1000" dirty="0" smtClean="0">
                <a:solidFill>
                  <a:srgbClr val="00349E"/>
                </a:solidFill>
                <a:latin typeface="Times New Roman" pitchFamily="18" charset="0"/>
              </a:rPr>
              <a:t>[</a:t>
            </a:r>
            <a:r>
              <a:rPr lang="en-US" altLang="en-US" sz="1000" dirty="0" smtClean="0">
                <a:solidFill>
                  <a:schemeClr val="bg1">
                    <a:lumMod val="50000"/>
                  </a:schemeClr>
                </a:solidFill>
                <a:latin typeface="Times New Roman" pitchFamily="18" charset="0"/>
              </a:rPr>
              <a:t>Frost, </a:t>
            </a:r>
            <a:r>
              <a:rPr lang="en-US" altLang="en-US" sz="1000" dirty="0" err="1" smtClean="0">
                <a:solidFill>
                  <a:schemeClr val="bg1">
                    <a:lumMod val="50000"/>
                  </a:schemeClr>
                </a:solidFill>
                <a:latin typeface="Times New Roman" pitchFamily="18" charset="0"/>
              </a:rPr>
              <a:t>Steketee</a:t>
            </a:r>
            <a:r>
              <a:rPr lang="en-US" altLang="en-US" sz="1000" dirty="0" smtClean="0">
                <a:solidFill>
                  <a:schemeClr val="bg1">
                    <a:lumMod val="50000"/>
                  </a:schemeClr>
                </a:solidFill>
                <a:latin typeface="Times New Roman" pitchFamily="18" charset="0"/>
              </a:rPr>
              <a:t>, </a:t>
            </a:r>
            <a:r>
              <a:rPr lang="en-US" altLang="en-US" sz="1000" dirty="0" err="1" smtClean="0">
                <a:solidFill>
                  <a:schemeClr val="bg1">
                    <a:lumMod val="50000"/>
                  </a:schemeClr>
                </a:solidFill>
                <a:latin typeface="Times New Roman" pitchFamily="18" charset="0"/>
              </a:rPr>
              <a:t>Tolin</a:t>
            </a:r>
            <a:r>
              <a:rPr lang="en-US" altLang="en-US" sz="1000" dirty="0" smtClean="0">
                <a:solidFill>
                  <a:schemeClr val="bg1">
                    <a:lumMod val="50000"/>
                  </a:schemeClr>
                </a:solidFill>
                <a:latin typeface="Times New Roman" pitchFamily="18" charset="0"/>
              </a:rPr>
              <a:t>, Renaud, 2008]</a:t>
            </a:r>
            <a:endParaRPr lang="en-CA" altLang="en-US" sz="1000" dirty="0" smtClean="0">
              <a:solidFill>
                <a:schemeClr val="bg1">
                  <a:lumMod val="50000"/>
                </a:schemeClr>
              </a:solidFill>
              <a:latin typeface="Times New Roman" pitchFamily="18" charset="0"/>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64" b="83402"/>
          <a:stretch/>
        </p:blipFill>
        <p:spPr bwMode="auto">
          <a:xfrm>
            <a:off x="673770" y="66675"/>
            <a:ext cx="59499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32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717"/>
          <a:stretch/>
        </p:blipFill>
        <p:spPr bwMode="auto">
          <a:xfrm>
            <a:off x="1219201" y="1828800"/>
            <a:ext cx="7190022" cy="476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US" dirty="0" smtClean="0">
                <a:solidFill>
                  <a:schemeClr val="bg1"/>
                </a:solidFill>
              </a:rPr>
              <a:t>Clutter Image Rating Scale </a:t>
            </a:r>
            <a:endParaRPr lang="en-US" dirty="0">
              <a:solidFill>
                <a:schemeClr val="bg1"/>
              </a:solidFill>
            </a:endParaRPr>
          </a:p>
        </p:txBody>
      </p:sp>
      <p:sp>
        <p:nvSpPr>
          <p:cNvPr id="307204" name="Rectangle 4"/>
          <p:cNvSpPr>
            <a:spLocks noGrp="1"/>
          </p:cNvSpPr>
          <p:nvPr>
            <p:ph type="subTitle" idx="11"/>
          </p:nvPr>
        </p:nvSpPr>
        <p:spPr/>
        <p:txBody>
          <a:bodyPr/>
          <a:lstStyle/>
          <a:p>
            <a:pPr marL="109538" indent="0">
              <a:buFont typeface="Wingdings 3" pitchFamily="18" charset="2"/>
              <a:buNone/>
            </a:pPr>
            <a:r>
              <a:rPr lang="en-US" altLang="en-US" dirty="0" smtClean="0">
                <a:latin typeface="Lucida Sans Unicode" pitchFamily="34" charset="0"/>
              </a:rPr>
              <a:t>Kitchen</a:t>
            </a:r>
            <a:endParaRPr lang="en-CA" altLang="en-US" dirty="0" smtClean="0">
              <a:latin typeface="Lucida Sans Unicode" pitchFamily="34" charset="0"/>
            </a:endParaRPr>
          </a:p>
        </p:txBody>
      </p:sp>
      <p:sp>
        <p:nvSpPr>
          <p:cNvPr id="307205" name="Text Box 5"/>
          <p:cNvSpPr txBox="1">
            <a:spLocks noChangeArrowheads="1"/>
          </p:cNvSpPr>
          <p:nvPr/>
        </p:nvSpPr>
        <p:spPr bwMode="auto">
          <a:xfrm>
            <a:off x="1219200" y="1828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spcBef>
                <a:spcPct val="50000"/>
              </a:spcBef>
            </a:pPr>
            <a:endParaRPr lang="en-CA" altLang="en-US" sz="2400" smtClean="0">
              <a:solidFill>
                <a:srgbClr val="00349E"/>
              </a:solidFill>
              <a:latin typeface="Times New Roman" pitchFamily="18" charset="0"/>
            </a:endParaRPr>
          </a:p>
        </p:txBody>
      </p:sp>
      <p:sp>
        <p:nvSpPr>
          <p:cNvPr id="138247" name="Text Box 7"/>
          <p:cNvSpPr txBox="1">
            <a:spLocks noChangeArrowheads="1"/>
          </p:cNvSpPr>
          <p:nvPr/>
        </p:nvSpPr>
        <p:spPr bwMode="auto">
          <a:xfrm>
            <a:off x="3810000" y="2057400"/>
            <a:ext cx="15240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spcBef>
                <a:spcPct val="50000"/>
              </a:spcBef>
            </a:pPr>
            <a:r>
              <a:rPr lang="en-US" altLang="en-US" sz="22000" dirty="0" smtClean="0">
                <a:solidFill>
                  <a:srgbClr val="FFFF66"/>
                </a:solidFill>
                <a:latin typeface="Times New Roman" pitchFamily="18" charset="0"/>
              </a:rPr>
              <a:t>6</a:t>
            </a:r>
            <a:endParaRPr lang="en-CA" altLang="en-US" sz="22000" dirty="0" smtClean="0">
              <a:solidFill>
                <a:srgbClr val="FFFF66"/>
              </a:solidFill>
              <a:latin typeface="Times New Roman" pitchFamily="18" charset="0"/>
            </a:endParaRPr>
          </a:p>
        </p:txBody>
      </p:sp>
    </p:spTree>
    <p:extLst>
      <p:ext uri="{BB962C8B-B14F-4D97-AF65-F5344CB8AC3E}">
        <p14:creationId xmlns:p14="http://schemas.microsoft.com/office/powerpoint/2010/main" val="11152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C:\Documents and Settings\Brian\Desktop\Livingroom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457200"/>
            <a:ext cx="70485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Text Box 9"/>
          <p:cNvSpPr txBox="1">
            <a:spLocks noChangeArrowheads="1"/>
          </p:cNvSpPr>
          <p:nvPr/>
        </p:nvSpPr>
        <p:spPr bwMode="auto">
          <a:xfrm>
            <a:off x="4572000" y="6096000"/>
            <a:ext cx="2514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spcBef>
                <a:spcPct val="50000"/>
              </a:spcBef>
            </a:pPr>
            <a:r>
              <a:rPr lang="en-US" altLang="en-US" sz="1000" smtClean="0">
                <a:solidFill>
                  <a:prstClr val="white"/>
                </a:solidFill>
                <a:latin typeface="Times New Roman" pitchFamily="18" charset="0"/>
              </a:rPr>
              <a:t>[Frost, Steketee, Tolin, Renaud, 2008]</a:t>
            </a:r>
            <a:endParaRPr lang="en-CA" altLang="en-US" sz="1000" smtClean="0">
              <a:solidFill>
                <a:prstClr val="white"/>
              </a:solidFill>
              <a:latin typeface="Times New Roman" pitchFamily="18" charset="0"/>
            </a:endParaRPr>
          </a:p>
        </p:txBody>
      </p:sp>
    </p:spTree>
    <p:extLst>
      <p:ext uri="{BB962C8B-B14F-4D97-AF65-F5344CB8AC3E}">
        <p14:creationId xmlns:p14="http://schemas.microsoft.com/office/powerpoint/2010/main" val="27091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Clutter Image Rating Scale</a:t>
            </a:r>
            <a:endParaRPr lang="en-CA" dirty="0"/>
          </a:p>
        </p:txBody>
      </p:sp>
      <p:sp>
        <p:nvSpPr>
          <p:cNvPr id="5" name="Subtitle 4"/>
          <p:cNvSpPr>
            <a:spLocks noGrp="1"/>
          </p:cNvSpPr>
          <p:nvPr>
            <p:ph type="subTitle" idx="11"/>
          </p:nvPr>
        </p:nvSpPr>
        <p:spPr/>
        <p:txBody>
          <a:bodyPr/>
          <a:lstStyle/>
          <a:p>
            <a:r>
              <a:rPr lang="en-US" dirty="0" smtClean="0"/>
              <a:t>LIVING ROOM</a:t>
            </a:r>
            <a:endParaRPr lang="en-CA"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842"/>
          <a:stretch/>
        </p:blipFill>
        <p:spPr bwMode="auto">
          <a:xfrm>
            <a:off x="1115616" y="1556792"/>
            <a:ext cx="6876764" cy="431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7"/>
          <p:cNvSpPr txBox="1">
            <a:spLocks noChangeArrowheads="1"/>
          </p:cNvSpPr>
          <p:nvPr/>
        </p:nvSpPr>
        <p:spPr bwMode="auto">
          <a:xfrm>
            <a:off x="3810000" y="2057400"/>
            <a:ext cx="15240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spcBef>
                <a:spcPct val="50000"/>
              </a:spcBef>
            </a:pPr>
            <a:r>
              <a:rPr lang="en-US" altLang="en-US" sz="22000" dirty="0" smtClean="0">
                <a:solidFill>
                  <a:srgbClr val="FFFF66"/>
                </a:solidFill>
                <a:latin typeface="Times New Roman" pitchFamily="18" charset="0"/>
              </a:rPr>
              <a:t>8</a:t>
            </a:r>
            <a:endParaRPr lang="en-CA" altLang="en-US" sz="22000" dirty="0" smtClean="0">
              <a:solidFill>
                <a:srgbClr val="FFFF66"/>
              </a:solidFill>
              <a:latin typeface="Times New Roman" pitchFamily="18" charset="0"/>
            </a:endParaRPr>
          </a:p>
        </p:txBody>
      </p:sp>
    </p:spTree>
    <p:extLst>
      <p:ext uri="{BB962C8B-B14F-4D97-AF65-F5344CB8AC3E}">
        <p14:creationId xmlns:p14="http://schemas.microsoft.com/office/powerpoint/2010/main" val="388612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795"/>
          <a:stretch/>
        </p:blipFill>
        <p:spPr bwMode="auto">
          <a:xfrm>
            <a:off x="35496" y="3068960"/>
            <a:ext cx="3384834" cy="27363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3366240" y="2816919"/>
            <a:ext cx="5941409" cy="3996457"/>
          </a:xfrm>
        </p:spPr>
        <p:txBody>
          <a:bodyPr>
            <a:normAutofit/>
          </a:bodyPr>
          <a:lstStyle/>
          <a:p>
            <a:pPr>
              <a:lnSpc>
                <a:spcPct val="90000"/>
              </a:lnSpc>
              <a:buFont typeface="Wingdings" pitchFamily="2" charset="2"/>
              <a:buChar char="§"/>
            </a:pPr>
            <a:r>
              <a:rPr lang="en-US" dirty="0" smtClean="0">
                <a:cs typeface="Times New Roman" pitchFamily="18" charset="0"/>
              </a:rPr>
              <a:t>A </a:t>
            </a:r>
            <a:r>
              <a:rPr lang="en-US" dirty="0">
                <a:cs typeface="Times New Roman" pitchFamily="18" charset="0"/>
              </a:rPr>
              <a:t>large volume of things which can burn</a:t>
            </a:r>
          </a:p>
          <a:p>
            <a:pPr>
              <a:lnSpc>
                <a:spcPct val="90000"/>
              </a:lnSpc>
              <a:buFont typeface="Wingdings" pitchFamily="2" charset="2"/>
              <a:buChar char="§"/>
            </a:pPr>
            <a:r>
              <a:rPr lang="en-US" dirty="0">
                <a:cs typeface="Times New Roman" pitchFamily="18" charset="0"/>
              </a:rPr>
              <a:t>Blocked exits &amp; hallways</a:t>
            </a:r>
          </a:p>
          <a:p>
            <a:pPr>
              <a:lnSpc>
                <a:spcPct val="90000"/>
              </a:lnSpc>
              <a:buFont typeface="Wingdings" pitchFamily="2" charset="2"/>
              <a:buChar char="§"/>
            </a:pPr>
            <a:r>
              <a:rPr lang="en-US" dirty="0" smtClean="0">
                <a:cs typeface="Times New Roman" pitchFamily="18" charset="0"/>
              </a:rPr>
              <a:t>Combustibles:</a:t>
            </a:r>
          </a:p>
          <a:p>
            <a:pPr lvl="1">
              <a:lnSpc>
                <a:spcPct val="90000"/>
              </a:lnSpc>
              <a:buFont typeface="Wingdings" pitchFamily="2" charset="2"/>
              <a:buChar char="§"/>
            </a:pPr>
            <a:r>
              <a:rPr lang="en-US" dirty="0" smtClean="0">
                <a:cs typeface="Times New Roman" pitchFamily="18" charset="0"/>
              </a:rPr>
              <a:t>near </a:t>
            </a:r>
            <a:r>
              <a:rPr lang="en-US" dirty="0">
                <a:cs typeface="Times New Roman" pitchFamily="18" charset="0"/>
              </a:rPr>
              <a:t>sources of heat </a:t>
            </a:r>
            <a:r>
              <a:rPr lang="en-US" sz="1400" dirty="0">
                <a:cs typeface="Times New Roman" pitchFamily="18" charset="0"/>
              </a:rPr>
              <a:t>(i.e. stove, radiator, exposed </a:t>
            </a:r>
            <a:r>
              <a:rPr lang="en-US" sz="1400" dirty="0" err="1">
                <a:cs typeface="Times New Roman" pitchFamily="18" charset="0"/>
              </a:rPr>
              <a:t>lightbulbs</a:t>
            </a:r>
            <a:r>
              <a:rPr lang="en-US" dirty="0">
                <a:cs typeface="Times New Roman" pitchFamily="18" charset="0"/>
              </a:rPr>
              <a:t>), </a:t>
            </a:r>
            <a:endParaRPr lang="en-US" dirty="0" smtClean="0">
              <a:cs typeface="Times New Roman" pitchFamily="18" charset="0"/>
            </a:endParaRPr>
          </a:p>
          <a:p>
            <a:pPr lvl="1">
              <a:lnSpc>
                <a:spcPct val="90000"/>
              </a:lnSpc>
              <a:buFont typeface="Wingdings" pitchFamily="2" charset="2"/>
              <a:buChar char="§"/>
            </a:pPr>
            <a:r>
              <a:rPr lang="en-US" dirty="0" smtClean="0">
                <a:cs typeface="Times New Roman" pitchFamily="18" charset="0"/>
              </a:rPr>
              <a:t>open </a:t>
            </a:r>
            <a:r>
              <a:rPr lang="en-US" dirty="0">
                <a:cs typeface="Times New Roman" pitchFamily="18" charset="0"/>
              </a:rPr>
              <a:t>flames </a:t>
            </a:r>
            <a:r>
              <a:rPr lang="en-US" sz="1200" dirty="0">
                <a:cs typeface="Times New Roman" pitchFamily="18" charset="0"/>
              </a:rPr>
              <a:t>(i.e. candles, lighted cigarettes), </a:t>
            </a:r>
            <a:endParaRPr lang="en-US" sz="1200" dirty="0" smtClean="0">
              <a:cs typeface="Times New Roman" pitchFamily="18" charset="0"/>
            </a:endParaRPr>
          </a:p>
          <a:p>
            <a:pPr lvl="1">
              <a:lnSpc>
                <a:spcPct val="90000"/>
              </a:lnSpc>
              <a:buFont typeface="Wingdings" pitchFamily="2" charset="2"/>
              <a:buChar char="§"/>
            </a:pPr>
            <a:r>
              <a:rPr lang="en-US" dirty="0" smtClean="0">
                <a:cs typeface="Times New Roman" pitchFamily="18" charset="0"/>
              </a:rPr>
              <a:t>on </a:t>
            </a:r>
            <a:r>
              <a:rPr lang="en-US" dirty="0">
                <a:cs typeface="Times New Roman" pitchFamily="18" charset="0"/>
              </a:rPr>
              <a:t>top of extension cords/electrical outlets</a:t>
            </a:r>
          </a:p>
          <a:p>
            <a:pPr>
              <a:lnSpc>
                <a:spcPct val="90000"/>
              </a:lnSpc>
              <a:buFont typeface="Wingdings" pitchFamily="2" charset="2"/>
              <a:buChar char="§"/>
            </a:pPr>
            <a:r>
              <a:rPr lang="en-US" dirty="0" smtClean="0">
                <a:cs typeface="Times New Roman" pitchFamily="18" charset="0"/>
              </a:rPr>
              <a:t>Unsafe </a:t>
            </a:r>
            <a:r>
              <a:rPr lang="en-US" dirty="0">
                <a:cs typeface="Times New Roman" pitchFamily="18" charset="0"/>
              </a:rPr>
              <a:t>cooking/heating practices because utilities or appliances are not working or inaccessible.</a:t>
            </a:r>
            <a:r>
              <a:rPr lang="en-CA" dirty="0">
                <a:cs typeface="Times New Roman" pitchFamily="18" charset="0"/>
              </a:rPr>
              <a:t> </a:t>
            </a:r>
          </a:p>
          <a:p>
            <a:endParaRPr lang="en-CA" dirty="0"/>
          </a:p>
        </p:txBody>
      </p:sp>
      <p:sp>
        <p:nvSpPr>
          <p:cNvPr id="3" name="Title 2"/>
          <p:cNvSpPr>
            <a:spLocks noGrp="1"/>
          </p:cNvSpPr>
          <p:nvPr>
            <p:ph type="title"/>
          </p:nvPr>
        </p:nvSpPr>
        <p:spPr/>
        <p:txBody>
          <a:bodyPr/>
          <a:lstStyle/>
          <a:p>
            <a:r>
              <a:rPr lang="en-US" dirty="0" smtClean="0">
                <a:solidFill>
                  <a:schemeClr val="bg1"/>
                </a:solidFill>
              </a:rPr>
              <a:t>Safety Assessment: Fire</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Identify key areas of concern</a:t>
            </a:r>
            <a:endParaRPr lang="en-CA" dirty="0"/>
          </a:p>
        </p:txBody>
      </p:sp>
      <p:sp>
        <p:nvSpPr>
          <p:cNvPr id="5" name="TextBox 4"/>
          <p:cNvSpPr txBox="1"/>
          <p:nvPr/>
        </p:nvSpPr>
        <p:spPr>
          <a:xfrm>
            <a:off x="248240" y="2276872"/>
            <a:ext cx="7708136" cy="523220"/>
          </a:xfrm>
          <a:prstGeom prst="rect">
            <a:avLst/>
          </a:prstGeom>
          <a:noFill/>
        </p:spPr>
        <p:txBody>
          <a:bodyPr wrap="none" rtlCol="0">
            <a:spAutoFit/>
          </a:bodyPr>
          <a:lstStyle/>
          <a:p>
            <a:r>
              <a:rPr lang="en-US" sz="2800" b="1" dirty="0" smtClean="0">
                <a:solidFill>
                  <a:schemeClr val="tx2"/>
                </a:solidFill>
              </a:rPr>
              <a:t>Typical Fire Safety Concerns with Hoarding:</a:t>
            </a:r>
            <a:endParaRPr lang="en-US" sz="2800" b="1" dirty="0">
              <a:solidFill>
                <a:schemeClr val="tx2"/>
              </a:solidFill>
            </a:endParaRPr>
          </a:p>
        </p:txBody>
      </p:sp>
    </p:spTree>
    <p:extLst>
      <p:ext uri="{BB962C8B-B14F-4D97-AF65-F5344CB8AC3E}">
        <p14:creationId xmlns:p14="http://schemas.microsoft.com/office/powerpoint/2010/main" val="119561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fontScale="90000"/>
          </a:bodyPr>
          <a:lstStyle/>
          <a:p>
            <a:pPr eaLnBrk="1" hangingPunct="1">
              <a:defRPr/>
            </a:pPr>
            <a:r>
              <a:rPr lang="en-US" dirty="0" smtClean="0">
                <a:solidFill>
                  <a:schemeClr val="bg1"/>
                </a:solidFill>
                <a:effectLst/>
                <a:cs typeface="Calibri" panose="020F0502020204030204" pitchFamily="34" charset="0"/>
              </a:rPr>
              <a:t>Fire Services</a:t>
            </a:r>
            <a:br>
              <a:rPr lang="en-US" dirty="0" smtClean="0">
                <a:solidFill>
                  <a:schemeClr val="bg1"/>
                </a:solidFill>
                <a:effectLst/>
                <a:cs typeface="Calibri" panose="020F0502020204030204" pitchFamily="34" charset="0"/>
              </a:rPr>
            </a:br>
            <a:endParaRPr lang="en-CA" dirty="0" smtClean="0">
              <a:solidFill>
                <a:schemeClr val="bg1"/>
              </a:solidFill>
              <a:effectLst/>
              <a:cs typeface="Calibri" panose="020F0502020204030204" pitchFamily="34" charset="0"/>
            </a:endParaRPr>
          </a:p>
        </p:txBody>
      </p:sp>
      <p:sp>
        <p:nvSpPr>
          <p:cNvPr id="46083" name="Rectangle 3"/>
          <p:cNvSpPr>
            <a:spLocks noGrp="1" noChangeArrowheads="1"/>
          </p:cNvSpPr>
          <p:nvPr>
            <p:ph sz="half" idx="1"/>
          </p:nvPr>
        </p:nvSpPr>
        <p:spPr>
          <a:xfrm>
            <a:off x="899592" y="2492896"/>
            <a:ext cx="7978080" cy="3695636"/>
          </a:xfrm>
          <a:noFill/>
        </p:spPr>
        <p:txBody>
          <a:bodyPr>
            <a:normAutofit/>
          </a:bodyPr>
          <a:lstStyle/>
          <a:p>
            <a:pPr marL="0" indent="0">
              <a:lnSpc>
                <a:spcPct val="90000"/>
              </a:lnSpc>
              <a:buNone/>
            </a:pPr>
            <a:r>
              <a:rPr lang="en-US" sz="3200" dirty="0" smtClean="0">
                <a:solidFill>
                  <a:srgbClr val="002060"/>
                </a:solidFill>
              </a:rPr>
              <a:t>Fire services </a:t>
            </a:r>
            <a:r>
              <a:rPr lang="en-US" sz="3200" dirty="0" smtClean="0"/>
              <a:t>encounter hoarding:</a:t>
            </a:r>
            <a:br>
              <a:rPr lang="en-US" sz="3200" dirty="0" smtClean="0"/>
            </a:br>
            <a:r>
              <a:rPr lang="en-US" sz="1200" dirty="0" smtClean="0"/>
              <a:t> </a:t>
            </a:r>
          </a:p>
          <a:p>
            <a:pPr marL="457200" indent="-457200">
              <a:lnSpc>
                <a:spcPct val="90000"/>
              </a:lnSpc>
              <a:buFont typeface="+mj-lt"/>
              <a:buAutoNum type="arabicPeriod"/>
            </a:pPr>
            <a:r>
              <a:rPr lang="en-US" sz="2400" dirty="0" smtClean="0"/>
              <a:t>Responding </a:t>
            </a:r>
            <a:r>
              <a:rPr lang="en-US" sz="2400" dirty="0"/>
              <a:t>to emergencies </a:t>
            </a:r>
            <a:endParaRPr lang="en-US" sz="2400" dirty="0" smtClean="0"/>
          </a:p>
          <a:p>
            <a:pPr marL="457200" indent="-457200">
              <a:lnSpc>
                <a:spcPct val="90000"/>
              </a:lnSpc>
              <a:buFont typeface="+mj-lt"/>
              <a:buAutoNum type="arabicPeriod"/>
            </a:pPr>
            <a:r>
              <a:rPr lang="en-US" sz="2400" dirty="0"/>
              <a:t>S</a:t>
            </a:r>
            <a:r>
              <a:rPr lang="en-US" sz="2400" dirty="0" smtClean="0"/>
              <a:t>afety </a:t>
            </a:r>
            <a:r>
              <a:rPr lang="en-US" sz="2400" dirty="0"/>
              <a:t>inspections initiated by concerned family, landlords, </a:t>
            </a:r>
            <a:r>
              <a:rPr lang="en-US" sz="2400" dirty="0" err="1"/>
              <a:t>neighbours</a:t>
            </a:r>
            <a:r>
              <a:rPr lang="en-US" sz="2400" dirty="0"/>
              <a:t> and </a:t>
            </a:r>
            <a:r>
              <a:rPr lang="en-US" sz="2400" dirty="0" smtClean="0"/>
              <a:t>others</a:t>
            </a:r>
            <a:r>
              <a:rPr lang="en-US" sz="2400" dirty="0" smtClean="0">
                <a:solidFill>
                  <a:srgbClr val="002060"/>
                </a:solidFill>
              </a:rPr>
              <a:t>.</a:t>
            </a:r>
          </a:p>
          <a:p>
            <a:pPr marL="0" indent="0">
              <a:lnSpc>
                <a:spcPct val="90000"/>
              </a:lnSpc>
              <a:buNone/>
            </a:pPr>
            <a:endParaRPr lang="en-US" sz="2400" dirty="0">
              <a:solidFill>
                <a:srgbClr val="002060"/>
              </a:solidFill>
            </a:endParaRPr>
          </a:p>
          <a:p>
            <a:pPr marL="0" indent="0">
              <a:lnSpc>
                <a:spcPct val="90000"/>
              </a:lnSpc>
              <a:buNone/>
            </a:pPr>
            <a:r>
              <a:rPr lang="en-US" sz="2400" dirty="0" smtClean="0"/>
              <a:t>Fire </a:t>
            </a:r>
            <a:r>
              <a:rPr lang="en-US" sz="2400" dirty="0"/>
              <a:t>services have the authority to inspect private homes and rental units (with or without the permission of the occupant) and assess for fire </a:t>
            </a:r>
            <a:r>
              <a:rPr lang="en-US" sz="2400" dirty="0" smtClean="0"/>
              <a:t>safety.</a:t>
            </a:r>
            <a:endParaRPr lang="en-CA" sz="2400" dirty="0" smtClean="0">
              <a:solidFill>
                <a:srgbClr val="002060"/>
              </a:solidFill>
            </a:endParaRPr>
          </a:p>
        </p:txBody>
      </p:sp>
      <p:sp>
        <p:nvSpPr>
          <p:cNvPr id="3" name="Subtitle 2"/>
          <p:cNvSpPr>
            <a:spLocks noGrp="1"/>
          </p:cNvSpPr>
          <p:nvPr>
            <p:ph type="subTitle" idx="11"/>
          </p:nvPr>
        </p:nvSpPr>
        <p:spPr/>
        <p:txBody>
          <a:bodyPr>
            <a:normAutofit/>
          </a:bodyPr>
          <a:lstStyle/>
          <a:p>
            <a:r>
              <a:rPr lang="en-US" dirty="0" smtClean="0"/>
              <a:t>Inspect homes &amp; assess fire safety</a:t>
            </a:r>
          </a:p>
        </p:txBody>
      </p:sp>
      <p:pic>
        <p:nvPicPr>
          <p:cNvPr id="46084" name="Picture 7" descr="http://assets.unclutterer.com/wp-content/uploads/house-f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35227"/>
            <a:ext cx="2592288" cy="19464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97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extLst>
            <a:ext uri="{909E8E84-426E-40DD-AFC4-6F175D3DCCD1}">
              <a14:hiddenFill xmlns:a14="http://schemas.microsoft.com/office/drawing/2010/main">
                <a:solidFill>
                  <a:schemeClr val="folHlink">
                    <a:alpha val="50195"/>
                  </a:schemeClr>
                </a:solidFill>
              </a14:hiddenFill>
            </a:ext>
          </a:extLst>
        </p:spPr>
        <p:txBody>
          <a:bodyPr>
            <a:normAutofit fontScale="90000"/>
          </a:bodyPr>
          <a:lstStyle/>
          <a:p>
            <a:pPr eaLnBrk="1" hangingPunct="1">
              <a:defRPr/>
            </a:pPr>
            <a:r>
              <a:rPr lang="en-US" dirty="0" smtClean="0">
                <a:solidFill>
                  <a:schemeClr val="bg1"/>
                </a:solidFill>
              </a:rPr>
              <a:t>When I see this….</a:t>
            </a:r>
            <a:r>
              <a:rPr lang="en-US" dirty="0">
                <a:solidFill>
                  <a:schemeClr val="bg1"/>
                </a:solidFill>
              </a:rPr>
              <a:t/>
            </a:r>
            <a:br>
              <a:rPr lang="en-US" dirty="0">
                <a:solidFill>
                  <a:schemeClr val="bg1"/>
                </a:solidFill>
              </a:rPr>
            </a:br>
            <a:endParaRPr lang="en-CA" dirty="0">
              <a:solidFill>
                <a:schemeClr val="bg1"/>
              </a:solidFill>
            </a:endParaRPr>
          </a:p>
        </p:txBody>
      </p:sp>
      <p:sp>
        <p:nvSpPr>
          <p:cNvPr id="7171" name="Rectangle 3"/>
          <p:cNvSpPr>
            <a:spLocks noGrp="1" noChangeArrowheads="1"/>
          </p:cNvSpPr>
          <p:nvPr>
            <p:ph sz="half" idx="1"/>
          </p:nvPr>
        </p:nvSpPr>
        <p:spPr>
          <a:xfrm>
            <a:off x="611560" y="2000065"/>
            <a:ext cx="5112568" cy="4428647"/>
          </a:xfrm>
          <a:extLst>
            <a:ext uri="{909E8E84-426E-40DD-AFC4-6F175D3DCCD1}">
              <a14:hiddenFill xmlns:a14="http://schemas.microsoft.com/office/drawing/2010/main">
                <a:solidFill>
                  <a:schemeClr val="folHlink">
                    <a:alpha val="50195"/>
                  </a:schemeClr>
                </a:solidFill>
              </a14:hiddenFill>
            </a:ext>
          </a:extLst>
        </p:spPr>
        <p:txBody>
          <a:bodyPr>
            <a:normAutofit fontScale="62500" lnSpcReduction="20000"/>
          </a:bodyPr>
          <a:lstStyle/>
          <a:p>
            <a:pPr>
              <a:defRPr/>
            </a:pPr>
            <a:r>
              <a:rPr lang="en-CA" sz="2800" dirty="0" smtClean="0">
                <a:solidFill>
                  <a:schemeClr val="accent4"/>
                </a:solidFill>
                <a:cs typeface="Times New Roman" pitchFamily="18" charset="0"/>
              </a:rPr>
              <a:t>Health workers report: </a:t>
            </a:r>
          </a:p>
          <a:p>
            <a:pPr marL="457200" indent="-457200">
              <a:buFont typeface="Arial" panose="020B0604020202020204" pitchFamily="34" charset="0"/>
              <a:buChar char="•"/>
              <a:defRPr/>
            </a:pPr>
            <a:r>
              <a:rPr lang="en-CA" sz="2800" dirty="0" smtClean="0">
                <a:solidFill>
                  <a:schemeClr val="bg2">
                    <a:lumMod val="50000"/>
                  </a:schemeClr>
                </a:solidFill>
                <a:cs typeface="Times New Roman" pitchFamily="18" charset="0"/>
              </a:rPr>
              <a:t>frustration, irritation, </a:t>
            </a:r>
            <a:br>
              <a:rPr lang="en-CA" sz="2800" dirty="0" smtClean="0">
                <a:solidFill>
                  <a:schemeClr val="bg2">
                    <a:lumMod val="50000"/>
                  </a:schemeClr>
                </a:solidFill>
                <a:cs typeface="Times New Roman" pitchFamily="18" charset="0"/>
              </a:rPr>
            </a:br>
            <a:r>
              <a:rPr lang="en-CA" sz="2800" dirty="0" smtClean="0">
                <a:solidFill>
                  <a:schemeClr val="bg2">
                    <a:lumMod val="50000"/>
                  </a:schemeClr>
                </a:solidFill>
                <a:cs typeface="Times New Roman" pitchFamily="18" charset="0"/>
              </a:rPr>
              <a:t>hopelessness, helplessness</a:t>
            </a:r>
          </a:p>
          <a:p>
            <a:pPr marL="457200" indent="-457200">
              <a:buFont typeface="Arial" panose="020B0604020202020204" pitchFamily="34" charset="0"/>
              <a:buChar char="•"/>
              <a:defRPr/>
            </a:pPr>
            <a:r>
              <a:rPr lang="en-CA" sz="2800" dirty="0" smtClean="0">
                <a:solidFill>
                  <a:schemeClr val="accent4"/>
                </a:solidFill>
                <a:cs typeface="Times New Roman" pitchFamily="18" charset="0"/>
              </a:rPr>
              <a:t>debating/arguing with client</a:t>
            </a:r>
          </a:p>
          <a:p>
            <a:pPr marL="457200" indent="-457200">
              <a:buFont typeface="Arial" panose="020B0604020202020204" pitchFamily="34" charset="0"/>
              <a:buChar char="•"/>
              <a:defRPr/>
            </a:pPr>
            <a:r>
              <a:rPr lang="en-CA" sz="2800" dirty="0" smtClean="0">
                <a:solidFill>
                  <a:schemeClr val="accent4"/>
                </a:solidFill>
                <a:cs typeface="Times New Roman" pitchFamily="18" charset="0"/>
              </a:rPr>
              <a:t>relief when client is no-show or </a:t>
            </a:r>
            <a:br>
              <a:rPr lang="en-CA" sz="2800" dirty="0" smtClean="0">
                <a:solidFill>
                  <a:schemeClr val="accent4"/>
                </a:solidFill>
                <a:cs typeface="Times New Roman" pitchFamily="18" charset="0"/>
              </a:rPr>
            </a:br>
            <a:r>
              <a:rPr lang="en-CA" sz="2800" dirty="0" smtClean="0">
                <a:solidFill>
                  <a:schemeClr val="accent4"/>
                </a:solidFill>
                <a:cs typeface="Times New Roman" pitchFamily="18" charset="0"/>
              </a:rPr>
              <a:t>a desire to transfer. </a:t>
            </a:r>
          </a:p>
          <a:p>
            <a:pPr eaLnBrk="1" hangingPunct="1">
              <a:defRPr/>
            </a:pPr>
            <a:endParaRPr lang="en-CA" sz="2800" dirty="0" smtClean="0">
              <a:solidFill>
                <a:schemeClr val="accent4"/>
              </a:solidFill>
              <a:cs typeface="Times New Roman" pitchFamily="18" charset="0"/>
            </a:endParaRPr>
          </a:p>
          <a:p>
            <a:pPr eaLnBrk="1" hangingPunct="1">
              <a:defRPr/>
            </a:pPr>
            <a:r>
              <a:rPr lang="en-CA" sz="2900" dirty="0" smtClean="0">
                <a:solidFill>
                  <a:schemeClr val="accent4"/>
                </a:solidFill>
                <a:cs typeface="Times New Roman" pitchFamily="18" charset="0"/>
              </a:rPr>
              <a:t>PRS correlates with </a:t>
            </a:r>
            <a:r>
              <a:rPr lang="en-CA" sz="2900" b="1" dirty="0" smtClean="0">
                <a:solidFill>
                  <a:schemeClr val="accent4"/>
                </a:solidFill>
                <a:cs typeface="Times New Roman" pitchFamily="18" charset="0"/>
              </a:rPr>
              <a:t>working alliance </a:t>
            </a:r>
            <a:r>
              <a:rPr lang="en-CA" sz="2600" b="1" dirty="0" smtClean="0">
                <a:solidFill>
                  <a:schemeClr val="accent4"/>
                </a:solidFill>
                <a:cs typeface="Times New Roman" pitchFamily="18" charset="0"/>
              </a:rPr>
              <a:t/>
            </a:r>
            <a:br>
              <a:rPr lang="en-CA" sz="2600" b="1" dirty="0" smtClean="0">
                <a:solidFill>
                  <a:schemeClr val="accent4"/>
                </a:solidFill>
                <a:cs typeface="Times New Roman" pitchFamily="18" charset="0"/>
              </a:rPr>
            </a:br>
            <a:r>
              <a:rPr lang="en-CA" sz="2600" b="1" dirty="0" smtClean="0">
                <a:solidFill>
                  <a:schemeClr val="accent4"/>
                </a:solidFill>
                <a:cs typeface="Times New Roman" pitchFamily="18" charset="0"/>
              </a:rPr>
              <a:t>    (</a:t>
            </a:r>
            <a:r>
              <a:rPr lang="en-CA" sz="2600" dirty="0" smtClean="0">
                <a:solidFill>
                  <a:schemeClr val="accent4"/>
                </a:solidFill>
                <a:cs typeface="Times New Roman" pitchFamily="18" charset="0"/>
              </a:rPr>
              <a:t>but not hoarding symptom severity) </a:t>
            </a:r>
          </a:p>
          <a:p>
            <a:pPr marL="457200" indent="-457200" eaLnBrk="1" hangingPunct="1">
              <a:buFont typeface="Arial" panose="020B0604020202020204" pitchFamily="34" charset="0"/>
              <a:buChar char="•"/>
              <a:defRPr/>
            </a:pPr>
            <a:endParaRPr lang="en-CA" sz="2800" dirty="0" smtClean="0">
              <a:solidFill>
                <a:schemeClr val="accent4"/>
              </a:solidFill>
              <a:cs typeface="Times New Roman" pitchFamily="18" charset="0"/>
            </a:endParaRPr>
          </a:p>
          <a:p>
            <a:pPr eaLnBrk="1" hangingPunct="1">
              <a:defRPr/>
            </a:pPr>
            <a:r>
              <a:rPr lang="en-CA" sz="2800" b="1" dirty="0" smtClean="0">
                <a:cs typeface="Times New Roman" pitchFamily="18" charset="0"/>
              </a:rPr>
              <a:t>         </a:t>
            </a:r>
            <a:r>
              <a:rPr lang="en-CA" sz="2800" b="1" dirty="0" smtClean="0">
                <a:solidFill>
                  <a:srgbClr val="002060"/>
                </a:solidFill>
                <a:cs typeface="Times New Roman" pitchFamily="18" charset="0"/>
              </a:rPr>
              <a:t>Recognize Hoarding Disorder </a:t>
            </a:r>
            <a:r>
              <a:rPr lang="en-CA" sz="2800" dirty="0" smtClean="0">
                <a:solidFill>
                  <a:srgbClr val="002060"/>
                </a:solidFill>
                <a:cs typeface="Times New Roman" pitchFamily="18" charset="0"/>
              </a:rPr>
              <a:t>=      </a:t>
            </a:r>
            <a:br>
              <a:rPr lang="en-CA" sz="2800" dirty="0" smtClean="0">
                <a:solidFill>
                  <a:srgbClr val="002060"/>
                </a:solidFill>
                <a:cs typeface="Times New Roman" pitchFamily="18" charset="0"/>
              </a:rPr>
            </a:br>
            <a:r>
              <a:rPr lang="en-CA" sz="2800" dirty="0" smtClean="0">
                <a:solidFill>
                  <a:srgbClr val="002060"/>
                </a:solidFill>
                <a:cs typeface="Times New Roman" pitchFamily="18" charset="0"/>
              </a:rPr>
              <a:t>             Chronic, complex, diminished </a:t>
            </a:r>
            <a:br>
              <a:rPr lang="en-CA" sz="2800" dirty="0" smtClean="0">
                <a:solidFill>
                  <a:srgbClr val="002060"/>
                </a:solidFill>
                <a:cs typeface="Times New Roman" pitchFamily="18" charset="0"/>
              </a:rPr>
            </a:br>
            <a:r>
              <a:rPr lang="en-CA" sz="2800" dirty="0" smtClean="0">
                <a:solidFill>
                  <a:srgbClr val="002060"/>
                </a:solidFill>
                <a:cs typeface="Times New Roman" pitchFamily="18" charset="0"/>
              </a:rPr>
              <a:t>             insight, limited </a:t>
            </a:r>
            <a:r>
              <a:rPr lang="en-CA" sz="2800" dirty="0" err="1" smtClean="0">
                <a:solidFill>
                  <a:srgbClr val="002060"/>
                </a:solidFill>
                <a:cs typeface="Times New Roman" pitchFamily="18" charset="0"/>
              </a:rPr>
              <a:t>Tx</a:t>
            </a:r>
            <a:r>
              <a:rPr lang="en-CA" sz="2800" dirty="0" smtClean="0">
                <a:solidFill>
                  <a:srgbClr val="002060"/>
                </a:solidFill>
                <a:cs typeface="Times New Roman" pitchFamily="18" charset="0"/>
              </a:rPr>
              <a:t> adherence</a:t>
            </a:r>
            <a:br>
              <a:rPr lang="en-CA" sz="2800" dirty="0" smtClean="0">
                <a:solidFill>
                  <a:srgbClr val="002060"/>
                </a:solidFill>
                <a:cs typeface="Times New Roman" pitchFamily="18" charset="0"/>
              </a:rPr>
            </a:br>
            <a:r>
              <a:rPr lang="en-CA" sz="2800" dirty="0" smtClean="0">
                <a:solidFill>
                  <a:srgbClr val="002060"/>
                </a:solidFill>
                <a:cs typeface="Times New Roman" pitchFamily="18" charset="0"/>
              </a:rPr>
              <a:t> </a:t>
            </a:r>
            <a:br>
              <a:rPr lang="en-CA" sz="2800" dirty="0" smtClean="0">
                <a:solidFill>
                  <a:srgbClr val="002060"/>
                </a:solidFill>
                <a:cs typeface="Times New Roman" pitchFamily="18" charset="0"/>
              </a:rPr>
            </a:br>
            <a:r>
              <a:rPr lang="en-CA" sz="2800" dirty="0" smtClean="0">
                <a:solidFill>
                  <a:srgbClr val="002060"/>
                </a:solidFill>
                <a:cs typeface="Times New Roman" pitchFamily="18" charset="0"/>
              </a:rPr>
              <a:t>             </a:t>
            </a:r>
            <a:r>
              <a:rPr lang="en-CA" sz="2800" dirty="0" smtClean="0">
                <a:solidFill>
                  <a:schemeClr val="tx1"/>
                </a:solidFill>
                <a:cs typeface="Times New Roman" pitchFamily="18" charset="0"/>
              </a:rPr>
              <a:t>… </a:t>
            </a:r>
            <a:r>
              <a:rPr lang="en-CA" sz="2800" b="1" dirty="0" smtClean="0">
                <a:solidFill>
                  <a:schemeClr val="tx1"/>
                </a:solidFill>
                <a:cs typeface="Times New Roman" pitchFamily="18" charset="0"/>
              </a:rPr>
              <a:t>how to develop good plan to help                                      </a:t>
            </a:r>
          </a:p>
          <a:p>
            <a:pPr eaLnBrk="1" hangingPunct="1">
              <a:defRPr/>
            </a:pPr>
            <a:endParaRPr lang="en-CA" sz="2800" dirty="0">
              <a:solidFill>
                <a:schemeClr val="accent4"/>
              </a:solidFill>
              <a:cs typeface="Times New Roman" pitchFamily="18" charset="0"/>
            </a:endParaRPr>
          </a:p>
          <a:p>
            <a:pPr eaLnBrk="1" hangingPunct="1">
              <a:defRPr/>
            </a:pPr>
            <a:endParaRPr lang="en-CA" sz="2800" dirty="0" smtClean="0">
              <a:solidFill>
                <a:schemeClr val="accent4"/>
              </a:solidFill>
              <a:cs typeface="Times New Roman" pitchFamily="18" charset="0"/>
            </a:endParaRPr>
          </a:p>
          <a:p>
            <a:pPr eaLnBrk="1" hangingPunct="1">
              <a:defRPr/>
            </a:pPr>
            <a:endParaRPr lang="en-CA" sz="2800" dirty="0">
              <a:solidFill>
                <a:schemeClr val="accent4"/>
              </a:solidFill>
              <a:cs typeface="Times New Roman" pitchFamily="18" charset="0"/>
            </a:endParaRPr>
          </a:p>
        </p:txBody>
      </p:sp>
      <p:sp>
        <p:nvSpPr>
          <p:cNvPr id="3" name="Subtitle 2"/>
          <p:cNvSpPr>
            <a:spLocks noGrp="1"/>
          </p:cNvSpPr>
          <p:nvPr>
            <p:ph type="subTitle" idx="11"/>
          </p:nvPr>
        </p:nvSpPr>
        <p:spPr/>
        <p:txBody>
          <a:bodyPr/>
          <a:lstStyle/>
          <a:p>
            <a:r>
              <a:rPr lang="en-US" dirty="0" smtClean="0"/>
              <a:t>How do I feel?    What am I thinking?</a:t>
            </a:r>
            <a:endParaRPr lang="en-CA" dirty="0"/>
          </a:p>
        </p:txBody>
      </p:sp>
      <p:sp>
        <p:nvSpPr>
          <p:cNvPr id="39940" name="Rectangle 3" descr="C:\Documents and Settings\Brian\Desktop\webhoardingburiedalive.jpg"/>
          <p:cNvSpPr>
            <a:spLocks noChangeArrowheads="1"/>
          </p:cNvSpPr>
          <p:nvPr/>
        </p:nvSpPr>
        <p:spPr bwMode="auto">
          <a:xfrm>
            <a:off x="6755578" y="163962"/>
            <a:ext cx="2181744" cy="1584176"/>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3200"/>
              <a:t> </a:t>
            </a:r>
            <a:endParaRPr lang="en-CA" sz="3200"/>
          </a:p>
        </p:txBody>
      </p:sp>
      <p:sp>
        <p:nvSpPr>
          <p:cNvPr id="2" name="Rectangle 1"/>
          <p:cNvSpPr/>
          <p:nvPr/>
        </p:nvSpPr>
        <p:spPr>
          <a:xfrm>
            <a:off x="755576" y="6428712"/>
            <a:ext cx="5112568" cy="430887"/>
          </a:xfrm>
          <a:prstGeom prst="rect">
            <a:avLst/>
          </a:prstGeom>
        </p:spPr>
        <p:txBody>
          <a:bodyPr wrap="square">
            <a:spAutoFit/>
          </a:bodyPr>
          <a:lstStyle/>
          <a:p>
            <a:r>
              <a:rPr lang="en-US" sz="1100" dirty="0" smtClean="0">
                <a:solidFill>
                  <a:schemeClr val="tx2">
                    <a:lumMod val="60000"/>
                    <a:lumOff val="40000"/>
                  </a:schemeClr>
                </a:solidFill>
              </a:rPr>
              <a:t>[</a:t>
            </a:r>
            <a:r>
              <a:rPr lang="en-US" sz="1100" dirty="0" err="1" smtClean="0">
                <a:solidFill>
                  <a:schemeClr val="tx2">
                    <a:lumMod val="60000"/>
                    <a:lumOff val="40000"/>
                  </a:schemeClr>
                </a:solidFill>
              </a:rPr>
              <a:t>Tolin</a:t>
            </a:r>
            <a:r>
              <a:rPr lang="en-US" sz="1100" dirty="0" smtClean="0">
                <a:solidFill>
                  <a:schemeClr val="tx2">
                    <a:lumMod val="60000"/>
                    <a:lumOff val="40000"/>
                  </a:schemeClr>
                </a:solidFill>
              </a:rPr>
              <a:t>, Frost, </a:t>
            </a:r>
            <a:r>
              <a:rPr lang="en-US" sz="1100" dirty="0" err="1" smtClean="0">
                <a:solidFill>
                  <a:schemeClr val="tx2">
                    <a:lumMod val="60000"/>
                    <a:lumOff val="40000"/>
                  </a:schemeClr>
                </a:solidFill>
              </a:rPr>
              <a:t>Steketee</a:t>
            </a:r>
            <a:r>
              <a:rPr lang="en-US" sz="1100" dirty="0" smtClean="0">
                <a:solidFill>
                  <a:schemeClr val="tx2">
                    <a:lumMod val="60000"/>
                    <a:lumOff val="40000"/>
                  </a:schemeClr>
                </a:solidFill>
              </a:rPr>
              <a:t>, 2012; Working with hoarding vs. non-hoarding clients: A survey of professional’s attitudes and experiences. JOCD; 1: 48-53]</a:t>
            </a:r>
            <a:endParaRPr lang="en-US" sz="1100" dirty="0">
              <a:solidFill>
                <a:schemeClr val="tx2">
                  <a:lumMod val="60000"/>
                  <a:lumOff val="40000"/>
                </a:schemeClr>
              </a:solidFill>
            </a:endParaRPr>
          </a:p>
        </p:txBody>
      </p:sp>
      <p:sp>
        <p:nvSpPr>
          <p:cNvPr id="4" name="TextBox 3"/>
          <p:cNvSpPr txBox="1"/>
          <p:nvPr/>
        </p:nvSpPr>
        <p:spPr>
          <a:xfrm rot="556369">
            <a:off x="5769320" y="2169113"/>
            <a:ext cx="2911279"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b="1" dirty="0" smtClean="0">
                <a:latin typeface="Angsana New" panose="02020603050405020304" pitchFamily="18" charset="-34"/>
                <a:cs typeface="Angsana New" panose="02020603050405020304" pitchFamily="18" charset="-34"/>
              </a:rPr>
              <a:t>Patient Rejection Scale (PRS)</a:t>
            </a:r>
          </a:p>
          <a:p>
            <a:r>
              <a:rPr lang="en-US" sz="2000" dirty="0" smtClean="0">
                <a:latin typeface="Angsana New" panose="02020603050405020304" pitchFamily="18" charset="-34"/>
                <a:cs typeface="Angsana New" panose="02020603050405020304" pitchFamily="18" charset="-34"/>
              </a:rPr>
              <a:t>To what extent did your client:</a:t>
            </a:r>
          </a:p>
          <a:p>
            <a:pPr marL="285750" indent="-285750">
              <a:buFont typeface="Arial" panose="020B0604020202020204" pitchFamily="34" charset="0"/>
              <a:buChar char="•"/>
            </a:pPr>
            <a:r>
              <a:rPr lang="en-US" sz="2000" dirty="0" smtClean="0">
                <a:latin typeface="Angsana New" panose="02020603050405020304" pitchFamily="18" charset="-34"/>
                <a:cs typeface="Angsana New" panose="02020603050405020304" pitchFamily="18" charset="-34"/>
              </a:rPr>
              <a:t>show insight into the nature of her/his problems with hoarding?”</a:t>
            </a:r>
            <a:br>
              <a:rPr lang="en-US" sz="2000" dirty="0" smtClean="0">
                <a:latin typeface="Angsana New" panose="02020603050405020304" pitchFamily="18" charset="-34"/>
                <a:cs typeface="Angsana New" panose="02020603050405020304" pitchFamily="18" charset="-34"/>
              </a:rPr>
            </a:br>
            <a:r>
              <a:rPr lang="en-US" sz="800" dirty="0" smtClean="0">
                <a:latin typeface="Angsana New" panose="02020603050405020304" pitchFamily="18" charset="-34"/>
                <a:cs typeface="Angsana New" panose="02020603050405020304" pitchFamily="18" charset="-34"/>
              </a:rPr>
              <a:t> </a:t>
            </a:r>
          </a:p>
          <a:p>
            <a:pPr marL="285750" indent="-285750">
              <a:buFont typeface="Arial" panose="020B0604020202020204" pitchFamily="34" charset="0"/>
              <a:buChar char="•"/>
            </a:pPr>
            <a:r>
              <a:rPr lang="en-US" sz="2000" dirty="0" smtClean="0">
                <a:latin typeface="Angsana New" panose="02020603050405020304" pitchFamily="18" charset="-34"/>
                <a:cs typeface="Angsana New" panose="02020603050405020304" pitchFamily="18" charset="-34"/>
              </a:rPr>
              <a:t>display poor problem-solving skills?</a:t>
            </a:r>
            <a:br>
              <a:rPr lang="en-US" sz="2000" dirty="0" smtClean="0">
                <a:latin typeface="Angsana New" panose="02020603050405020304" pitchFamily="18" charset="-34"/>
                <a:cs typeface="Angsana New" panose="02020603050405020304" pitchFamily="18" charset="-34"/>
              </a:rPr>
            </a:br>
            <a:r>
              <a:rPr lang="en-US" sz="800" dirty="0" smtClean="0">
                <a:latin typeface="Angsana New" panose="02020603050405020304" pitchFamily="18" charset="-34"/>
                <a:cs typeface="Angsana New" panose="02020603050405020304" pitchFamily="18" charset="-34"/>
              </a:rPr>
              <a:t> </a:t>
            </a:r>
          </a:p>
          <a:p>
            <a:pPr marL="285750" indent="-285750">
              <a:buFont typeface="Arial" panose="020B0604020202020204" pitchFamily="34" charset="0"/>
              <a:buChar char="•"/>
            </a:pPr>
            <a:r>
              <a:rPr lang="en-US" sz="2000" dirty="0" smtClean="0">
                <a:latin typeface="Angsana New" panose="02020603050405020304" pitchFamily="18" charset="-34"/>
                <a:cs typeface="Angsana New" panose="02020603050405020304" pitchFamily="18" charset="-34"/>
              </a:rPr>
              <a:t>have difficulty answering questions about hoarding or other problems appropriately?” (providing too much info, irrelevant info, etc.)</a:t>
            </a:r>
            <a:endParaRPr lang="en-US" sz="2000" dirty="0">
              <a:latin typeface="Angsana New" panose="02020603050405020304" pitchFamily="18" charset="-34"/>
              <a:cs typeface="Angsana New" panose="02020603050405020304" pitchFamily="18" charset="-34"/>
            </a:endParaRPr>
          </a:p>
        </p:txBody>
      </p:sp>
      <p:sp>
        <p:nvSpPr>
          <p:cNvPr id="5" name="AutoShape 4" descr="Image result for goldenkey"/>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goldenkey"/>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315"/>
          <a:stretch/>
        </p:blipFill>
        <p:spPr bwMode="auto">
          <a:xfrm flipH="1">
            <a:off x="387440" y="5589240"/>
            <a:ext cx="1089235" cy="697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9478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914400" y="2181639"/>
            <a:ext cx="7772400" cy="3191577"/>
          </a:xfrm>
          <a:solidFill>
            <a:schemeClr val="bg1"/>
          </a:solidFill>
        </p:spPr>
        <p:txBody>
          <a:bodyPr>
            <a:normAutofit/>
          </a:bodyPr>
          <a:lstStyle/>
          <a:p>
            <a:pPr marL="0" indent="0">
              <a:lnSpc>
                <a:spcPct val="90000"/>
              </a:lnSpc>
              <a:buNone/>
            </a:pPr>
            <a:r>
              <a:rPr lang="en-US" sz="2400" dirty="0" smtClean="0">
                <a:solidFill>
                  <a:srgbClr val="002060"/>
                </a:solidFill>
              </a:rPr>
              <a:t>Fire services can inspect a home and enforce fire code.</a:t>
            </a:r>
          </a:p>
          <a:p>
            <a:pPr marL="342900" indent="-342900" eaLnBrk="1" hangingPunct="1">
              <a:lnSpc>
                <a:spcPct val="90000"/>
              </a:lnSpc>
              <a:buFont typeface="Wingdings 3" pitchFamily="18" charset="2"/>
              <a:buNone/>
            </a:pPr>
            <a:endParaRPr lang="en-US" sz="800" dirty="0" smtClean="0">
              <a:solidFill>
                <a:srgbClr val="002060"/>
              </a:solidFill>
            </a:endParaRPr>
          </a:p>
          <a:p>
            <a:pPr>
              <a:lnSpc>
                <a:spcPct val="90000"/>
              </a:lnSpc>
            </a:pPr>
            <a:r>
              <a:rPr lang="en-US" sz="2400" dirty="0" smtClean="0"/>
              <a:t>For example:</a:t>
            </a:r>
            <a:br>
              <a:rPr lang="en-US" sz="2400" dirty="0" smtClean="0"/>
            </a:br>
            <a:r>
              <a:rPr lang="en-US" sz="2400" b="1" dirty="0" smtClean="0">
                <a:solidFill>
                  <a:schemeClr val="accent3"/>
                </a:solidFill>
              </a:rPr>
              <a:t>“the tenant shall not allow any activity or permit any condition to exist in the leased premises that may create fire or health hazard”</a:t>
            </a:r>
          </a:p>
          <a:p>
            <a:pPr marL="342900" indent="-342900" eaLnBrk="1" hangingPunct="1">
              <a:lnSpc>
                <a:spcPct val="90000"/>
              </a:lnSpc>
              <a:buFont typeface="Wingdings 3" pitchFamily="18" charset="2"/>
              <a:buNone/>
            </a:pPr>
            <a:endParaRPr lang="en-US" sz="800" dirty="0" smtClean="0">
              <a:solidFill>
                <a:srgbClr val="002060"/>
              </a:solidFill>
            </a:endParaRPr>
          </a:p>
          <a:p>
            <a:pPr marL="0" indent="0">
              <a:lnSpc>
                <a:spcPct val="90000"/>
              </a:lnSpc>
              <a:buNone/>
            </a:pPr>
            <a:r>
              <a:rPr lang="en-US" sz="2400" dirty="0" smtClean="0">
                <a:solidFill>
                  <a:srgbClr val="002060"/>
                </a:solidFill>
              </a:rPr>
              <a:t>Breach of fire </a:t>
            </a:r>
            <a:r>
              <a:rPr lang="en-US" sz="2400" dirty="0">
                <a:solidFill>
                  <a:srgbClr val="002060"/>
                </a:solidFill>
              </a:rPr>
              <a:t>c</a:t>
            </a:r>
            <a:r>
              <a:rPr lang="en-US" sz="2400" dirty="0" smtClean="0">
                <a:solidFill>
                  <a:srgbClr val="002060"/>
                </a:solidFill>
              </a:rPr>
              <a:t>ode can result in inspection </a:t>
            </a:r>
            <a:r>
              <a:rPr lang="en-US" sz="2400" dirty="0">
                <a:solidFill>
                  <a:srgbClr val="002060"/>
                </a:solidFill>
              </a:rPr>
              <a:t>o</a:t>
            </a:r>
            <a:r>
              <a:rPr lang="en-US" sz="2400" dirty="0" smtClean="0">
                <a:solidFill>
                  <a:srgbClr val="002060"/>
                </a:solidFill>
              </a:rPr>
              <a:t>rders, fines, court proceedings. </a:t>
            </a:r>
          </a:p>
          <a:p>
            <a:pPr marL="0" indent="0">
              <a:lnSpc>
                <a:spcPct val="90000"/>
              </a:lnSpc>
              <a:buNone/>
            </a:pPr>
            <a:endParaRPr lang="en-US" sz="2400" dirty="0">
              <a:solidFill>
                <a:srgbClr val="002060"/>
              </a:solidFill>
            </a:endParaRPr>
          </a:p>
          <a:p>
            <a:pPr marL="0" indent="0">
              <a:lnSpc>
                <a:spcPct val="90000"/>
              </a:lnSpc>
              <a:buNone/>
            </a:pPr>
            <a:endParaRPr lang="en-CA" sz="2400" dirty="0" smtClean="0">
              <a:solidFill>
                <a:srgbClr val="002060"/>
              </a:solidFill>
            </a:endParaRPr>
          </a:p>
        </p:txBody>
      </p:sp>
      <p:pic>
        <p:nvPicPr>
          <p:cNvPr id="46084" name="Picture 7" descr="http://assets.unclutterer.com/wp-content/uploads/house-f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16632"/>
            <a:ext cx="2592288" cy="19464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idx="4294967295"/>
          </p:nvPr>
        </p:nvSpPr>
        <p:spPr bwMode="auto">
          <a:xfrm>
            <a:off x="457200" y="228600"/>
            <a:ext cx="2895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cs typeface="Calibri" panose="020F0502020204030204" pitchFamily="34" charset="0"/>
              </a:rPr>
              <a:t>FIRE</a:t>
            </a:r>
            <a:endParaRPr lang="en-CA" dirty="0" smtClean="0">
              <a:solidFill>
                <a:schemeClr val="bg1"/>
              </a:solidFill>
              <a:effectLst/>
              <a:cs typeface="Calibri" panose="020F0502020204030204" pitchFamily="34" charset="0"/>
            </a:endParaRPr>
          </a:p>
        </p:txBody>
      </p:sp>
    </p:spTree>
    <p:extLst>
      <p:ext uri="{BB962C8B-B14F-4D97-AF65-F5344CB8AC3E}">
        <p14:creationId xmlns:p14="http://schemas.microsoft.com/office/powerpoint/2010/main" val="38417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p:cNvSpPr>
          <p:nvPr>
            <p:ph type="title"/>
          </p:nvPr>
        </p:nvSpPr>
        <p:spPr bwMode="auto">
          <a:xfrm>
            <a:off x="323528" y="260648"/>
            <a:ext cx="8229600" cy="685800"/>
          </a:xfrm>
        </p:spPr>
        <p:txBody>
          <a:bodyPr wrap="square" lIns="91440" tIns="45720" rIns="91440" bIns="45720" numCol="1" anchorCtr="0" compatLnSpc="1">
            <a:prstTxWarp prst="textNoShape">
              <a:avLst/>
            </a:prstTxWarp>
            <a:noAutofit/>
          </a:bodyPr>
          <a:lstStyle/>
          <a:p>
            <a:pPr eaLnBrk="1" hangingPunct="1">
              <a:defRPr/>
            </a:pPr>
            <a:r>
              <a:rPr lang="en-CA" dirty="0" smtClean="0">
                <a:solidFill>
                  <a:schemeClr val="bg1"/>
                </a:solidFill>
                <a:effectLst/>
              </a:rPr>
              <a:t>Personal Health Information Disclosure</a:t>
            </a:r>
          </a:p>
        </p:txBody>
      </p:sp>
      <p:sp>
        <p:nvSpPr>
          <p:cNvPr id="4" name="Subtitle 3"/>
          <p:cNvSpPr>
            <a:spLocks noGrp="1"/>
          </p:cNvSpPr>
          <p:nvPr>
            <p:ph type="subTitle" idx="11"/>
          </p:nvPr>
        </p:nvSpPr>
        <p:spPr/>
        <p:txBody>
          <a:bodyPr/>
          <a:lstStyle/>
          <a:p>
            <a:r>
              <a:rPr lang="en-US" dirty="0" smtClean="0"/>
              <a:t>Without client consent</a:t>
            </a:r>
            <a:endParaRPr lang="en-US" dirty="0"/>
          </a:p>
        </p:txBody>
      </p:sp>
      <p:sp>
        <p:nvSpPr>
          <p:cNvPr id="11" name="Content Placeholder 1"/>
          <p:cNvSpPr txBox="1">
            <a:spLocks/>
          </p:cNvSpPr>
          <p:nvPr/>
        </p:nvSpPr>
        <p:spPr>
          <a:xfrm>
            <a:off x="1789670" y="2133600"/>
            <a:ext cx="5080338" cy="10588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3" pitchFamily="18" charset="2"/>
              <a:buNone/>
            </a:pPr>
            <a:r>
              <a:rPr lang="en-US" sz="2800" dirty="0" smtClean="0">
                <a:latin typeface="Arial" pitchFamily="34" charset="0"/>
                <a:cs typeface="Arial" pitchFamily="34" charset="0"/>
              </a:rPr>
              <a:t>There is no legal duty to inform</a:t>
            </a:r>
          </a:p>
          <a:p>
            <a:pPr lvl="2"/>
            <a:r>
              <a:rPr lang="en-US" sz="2000" dirty="0" smtClean="0">
                <a:latin typeface="Arial" pitchFamily="34" charset="0"/>
                <a:cs typeface="Arial" pitchFamily="34" charset="0"/>
              </a:rPr>
              <a:t>Moral/ethical &amp; professional role</a:t>
            </a:r>
          </a:p>
        </p:txBody>
      </p:sp>
      <p:sp>
        <p:nvSpPr>
          <p:cNvPr id="12" name="Rectangle 5"/>
          <p:cNvSpPr>
            <a:spLocks noChangeArrowheads="1"/>
          </p:cNvSpPr>
          <p:nvPr/>
        </p:nvSpPr>
        <p:spPr bwMode="auto">
          <a:xfrm>
            <a:off x="3314176" y="3209670"/>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3600" dirty="0">
                <a:solidFill>
                  <a:srgbClr val="002060"/>
                </a:solidFill>
                <a:latin typeface="+mn-lt"/>
              </a:rPr>
              <a:t>EXCEPT</a:t>
            </a:r>
          </a:p>
        </p:txBody>
      </p:sp>
      <p:sp>
        <p:nvSpPr>
          <p:cNvPr id="13" name="Rectangle 6"/>
          <p:cNvSpPr>
            <a:spLocks noChangeArrowheads="1"/>
          </p:cNvSpPr>
          <p:nvPr/>
        </p:nvSpPr>
        <p:spPr bwMode="auto">
          <a:xfrm>
            <a:off x="871538" y="4514850"/>
            <a:ext cx="1841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3500">
                <a:latin typeface="Times New Roman" pitchFamily="18" charset="0"/>
              </a:rPr>
              <a:t/>
            </a:r>
            <a:br>
              <a:rPr lang="en-US" sz="3500">
                <a:latin typeface="Times New Roman" pitchFamily="18" charset="0"/>
              </a:rPr>
            </a:br>
            <a:endParaRPr lang="en-US" sz="3500">
              <a:latin typeface="Times New Roman" pitchFamily="18" charset="0"/>
            </a:endParaRPr>
          </a:p>
        </p:txBody>
      </p:sp>
      <p:sp>
        <p:nvSpPr>
          <p:cNvPr id="14" name="Rectangle 4"/>
          <p:cNvSpPr txBox="1">
            <a:spLocks/>
          </p:cNvSpPr>
          <p:nvPr/>
        </p:nvSpPr>
        <p:spPr>
          <a:xfrm>
            <a:off x="974124" y="3886077"/>
            <a:ext cx="71628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smtClean="0">
                <a:latin typeface="Arial" pitchFamily="34" charset="0"/>
                <a:cs typeface="Arial" pitchFamily="34" charset="0"/>
              </a:rPr>
              <a:t>Children – must be reported to CAS</a:t>
            </a:r>
            <a:r>
              <a:rPr lang="en-US" sz="3000" dirty="0" smtClean="0">
                <a:latin typeface="Arial" pitchFamily="34" charset="0"/>
                <a:cs typeface="Arial" pitchFamily="34" charset="0"/>
              </a:rPr>
              <a:t/>
            </a:r>
            <a:br>
              <a:rPr lang="en-US" sz="3000" dirty="0" smtClean="0">
                <a:latin typeface="Arial" pitchFamily="34" charset="0"/>
                <a:cs typeface="Arial" pitchFamily="34" charset="0"/>
              </a:rPr>
            </a:br>
            <a:r>
              <a:rPr lang="en-US" dirty="0" smtClean="0">
                <a:solidFill>
                  <a:schemeClr val="accent3"/>
                </a:solidFill>
                <a:latin typeface="Arial" pitchFamily="34" charset="0"/>
                <a:cs typeface="Arial" pitchFamily="34" charset="0"/>
              </a:rPr>
              <a:t>Example of physical neglect: child’s need for food, clothing, shelter, cleanliness not adequately met</a:t>
            </a:r>
          </a:p>
          <a:p>
            <a:pPr>
              <a:buFont typeface="Wingdings 3" pitchFamily="18" charset="2"/>
              <a:buNone/>
            </a:pPr>
            <a:endParaRPr lang="en-US" sz="2100" dirty="0" smtClean="0">
              <a:latin typeface="Lucida Sans Unicode" pitchFamily="34" charset="0"/>
            </a:endParaRPr>
          </a:p>
          <a:p>
            <a:endParaRPr lang="en-CA" sz="2300" dirty="0" smtClean="0">
              <a:latin typeface="Lucida Sans Unicode"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269"/>
          <a:stretch/>
        </p:blipFill>
        <p:spPr>
          <a:xfrm>
            <a:off x="3673324" y="5083904"/>
            <a:ext cx="1797351" cy="1528503"/>
          </a:xfrm>
          <a:prstGeom prst="rect">
            <a:avLst/>
          </a:prstGeom>
        </p:spPr>
      </p:pic>
    </p:spTree>
    <p:extLst>
      <p:ext uri="{BB962C8B-B14F-4D97-AF65-F5344CB8AC3E}">
        <p14:creationId xmlns:p14="http://schemas.microsoft.com/office/powerpoint/2010/main" val="327243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p:cNvSpPr>
          <p:nvPr/>
        </p:nvSpPr>
        <p:spPr>
          <a:xfrm>
            <a:off x="179513" y="2708920"/>
            <a:ext cx="6048671" cy="30178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latin typeface="Arial" pitchFamily="34" charset="0"/>
                <a:cs typeface="Arial" pitchFamily="34" charset="0"/>
              </a:rPr>
              <a:t>Disclosure of vital and, in some cases, </a:t>
            </a:r>
            <a:br>
              <a:rPr lang="en-US" sz="2400" dirty="0" smtClean="0">
                <a:latin typeface="Arial" pitchFamily="34" charset="0"/>
                <a:cs typeface="Arial" pitchFamily="34" charset="0"/>
              </a:rPr>
            </a:br>
            <a:r>
              <a:rPr lang="en-US" sz="2400" dirty="0" smtClean="0">
                <a:latin typeface="Arial" pitchFamily="34" charset="0"/>
                <a:cs typeface="Arial" pitchFamily="34" charset="0"/>
              </a:rPr>
              <a:t>life saving information is permitted</a:t>
            </a:r>
          </a:p>
          <a:p>
            <a:pPr lvl="2"/>
            <a:r>
              <a:rPr lang="en-US" sz="2000" dirty="0" smtClean="0">
                <a:solidFill>
                  <a:schemeClr val="accent3"/>
                </a:solidFill>
                <a:latin typeface="Arial" pitchFamily="34" charset="0"/>
                <a:cs typeface="Arial" pitchFamily="34" charset="0"/>
              </a:rPr>
              <a:t>“Reasonable and probable grounds that disclosure is necessary for purpose of eliminating or reducing significant risk of serious bodily harm to a person or group of persons”</a:t>
            </a:r>
            <a:endParaRPr lang="en-CA" sz="2000" dirty="0" smtClean="0">
              <a:solidFill>
                <a:schemeClr val="accent3"/>
              </a:solidFill>
              <a:latin typeface="Arial" pitchFamily="34" charset="0"/>
              <a:cs typeface="Arial" pitchFamily="34" charset="0"/>
            </a:endParaRPr>
          </a:p>
        </p:txBody>
      </p:sp>
      <p:pic>
        <p:nvPicPr>
          <p:cNvPr id="10" name="Titl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flipV="1">
            <a:off x="899592" y="6453336"/>
            <a:ext cx="1905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Image result for phipa legislatio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1693">
            <a:off x="6741328" y="2918239"/>
            <a:ext cx="1665169" cy="215519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6" name="Rectangle 2"/>
          <p:cNvSpPr>
            <a:spLocks noGrp="1"/>
          </p:cNvSpPr>
          <p:nvPr>
            <p:ph type="title"/>
          </p:nvPr>
        </p:nvSpPr>
        <p:spPr bwMode="auto">
          <a:xfrm>
            <a:off x="323528" y="260648"/>
            <a:ext cx="8229600" cy="685800"/>
          </a:xfrm>
        </p:spPr>
        <p:txBody>
          <a:bodyPr wrap="square" lIns="91440" tIns="45720" rIns="91440" bIns="45720" numCol="1" anchorCtr="0" compatLnSpc="1">
            <a:prstTxWarp prst="textNoShape">
              <a:avLst/>
            </a:prstTxWarp>
            <a:noAutofit/>
          </a:bodyPr>
          <a:lstStyle/>
          <a:p>
            <a:pPr eaLnBrk="1" hangingPunct="1">
              <a:defRPr/>
            </a:pPr>
            <a:r>
              <a:rPr lang="en-CA" dirty="0" smtClean="0">
                <a:solidFill>
                  <a:schemeClr val="bg1"/>
                </a:solidFill>
                <a:effectLst/>
              </a:rPr>
              <a:t>Personal Health Information Disclosure</a:t>
            </a:r>
          </a:p>
        </p:txBody>
      </p:sp>
      <p:sp>
        <p:nvSpPr>
          <p:cNvPr id="7" name="Subtitle 3"/>
          <p:cNvSpPr>
            <a:spLocks noGrp="1"/>
          </p:cNvSpPr>
          <p:nvPr>
            <p:ph type="subTitle" idx="11"/>
          </p:nvPr>
        </p:nvSpPr>
        <p:spPr>
          <a:xfrm>
            <a:off x="457200" y="914400"/>
            <a:ext cx="8229600" cy="457200"/>
          </a:xfrm>
        </p:spPr>
        <p:txBody>
          <a:bodyPr/>
          <a:lstStyle/>
          <a:p>
            <a:r>
              <a:rPr lang="en-US" dirty="0" smtClean="0"/>
              <a:t>Without client consent</a:t>
            </a:r>
            <a:endParaRPr lang="en-US" dirty="0"/>
          </a:p>
        </p:txBody>
      </p:sp>
      <p:sp>
        <p:nvSpPr>
          <p:cNvPr id="11" name="TextBox 10"/>
          <p:cNvSpPr txBox="1"/>
          <p:nvPr/>
        </p:nvSpPr>
        <p:spPr>
          <a:xfrm>
            <a:off x="323528" y="5403591"/>
            <a:ext cx="6624736" cy="646331"/>
          </a:xfrm>
          <a:prstGeom prst="rect">
            <a:avLst/>
          </a:prstGeom>
          <a:noFill/>
        </p:spPr>
        <p:txBody>
          <a:bodyPr wrap="square" rtlCol="0">
            <a:spAutoFit/>
          </a:bodyPr>
          <a:lstStyle/>
          <a:p>
            <a:r>
              <a:rPr lang="en-US" b="1" dirty="0" smtClean="0">
                <a:solidFill>
                  <a:schemeClr val="tx2"/>
                </a:solidFill>
              </a:rPr>
              <a:t>Document: </a:t>
            </a:r>
            <a:r>
              <a:rPr lang="en-US" dirty="0" smtClean="0">
                <a:solidFill>
                  <a:schemeClr val="tx2"/>
                </a:solidFill>
              </a:rPr>
              <a:t>data, reasoning, consideration of risks to disclosure and non-disclosure</a:t>
            </a:r>
            <a:endParaRPr lang="en-US" dirty="0">
              <a:solidFill>
                <a:schemeClr val="tx2"/>
              </a:solidFill>
            </a:endParaRPr>
          </a:p>
        </p:txBody>
      </p:sp>
    </p:spTree>
    <p:extLst>
      <p:ext uri="{BB962C8B-B14F-4D97-AF65-F5344CB8AC3E}">
        <p14:creationId xmlns:p14="http://schemas.microsoft.com/office/powerpoint/2010/main" val="188925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http://www.zimbabweelection.com/wp-content/uploads/2013/10/evi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468819"/>
            <a:ext cx="1653933" cy="1512168"/>
          </a:xfrm>
          <a:prstGeom prst="rect">
            <a:avLst/>
          </a:prstGeom>
          <a:noFill/>
          <a:extLst>
            <a:ext uri="{909E8E84-426E-40DD-AFC4-6F175D3DCCD1}">
              <a14:hiddenFill xmlns:a14="http://schemas.microsoft.com/office/drawing/2010/main">
                <a:solidFill>
                  <a:srgbClr val="FFFFFF"/>
                </a:solidFill>
              </a14:hiddenFill>
            </a:ext>
          </a:extLst>
        </p:spPr>
      </p:pic>
      <p:sp>
        <p:nvSpPr>
          <p:cNvPr id="98306"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rPr>
              <a:t>Safety Assessment – Identify Risks</a:t>
            </a:r>
            <a:endParaRPr lang="en-US" dirty="0" smtClean="0">
              <a:solidFill>
                <a:schemeClr val="bg1"/>
              </a:solidFill>
              <a:effectLst/>
            </a:endParaRPr>
          </a:p>
        </p:txBody>
      </p:sp>
      <p:sp>
        <p:nvSpPr>
          <p:cNvPr id="23555" name="Rectangle 3"/>
          <p:cNvSpPr>
            <a:spLocks noGrp="1" noChangeArrowheads="1"/>
          </p:cNvSpPr>
          <p:nvPr>
            <p:ph sz="half" idx="1"/>
          </p:nvPr>
        </p:nvSpPr>
        <p:spPr/>
        <p:txBody>
          <a:bodyPr/>
          <a:lstStyle/>
          <a:p>
            <a:pPr eaLnBrk="1" hangingPunct="1">
              <a:buFont typeface="Wingdings 3" pitchFamily="18" charset="2"/>
              <a:buNone/>
            </a:pPr>
            <a:r>
              <a:rPr lang="en-CA" sz="2300" smtClean="0">
                <a:latin typeface="Lucida Sans Unicode" pitchFamily="34" charset="0"/>
              </a:rPr>
              <a:t> </a:t>
            </a:r>
          </a:p>
        </p:txBody>
      </p:sp>
      <p:sp>
        <p:nvSpPr>
          <p:cNvPr id="3" name="Subtitle 2"/>
          <p:cNvSpPr>
            <a:spLocks noGrp="1"/>
          </p:cNvSpPr>
          <p:nvPr>
            <p:ph type="subTitle" idx="11"/>
          </p:nvPr>
        </p:nvSpPr>
        <p:spPr/>
        <p:txBody>
          <a:bodyPr>
            <a:normAutofit fontScale="92500"/>
          </a:bodyPr>
          <a:lstStyle/>
          <a:p>
            <a:r>
              <a:rPr lang="en-US" dirty="0" smtClean="0"/>
              <a:t>Fire …  Eviction ...Infestations ….  unsanitary conditions …</a:t>
            </a:r>
            <a:endParaRPr lang="en-CA" dirty="0"/>
          </a:p>
        </p:txBody>
      </p:sp>
      <p:pic>
        <p:nvPicPr>
          <p:cNvPr id="2050" name="Picture 2" descr="http://torontoist.com/attachments/toronto_david/20100924stjamestownfire-5.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07" r="33003"/>
          <a:stretch/>
        </p:blipFill>
        <p:spPr bwMode="auto">
          <a:xfrm>
            <a:off x="107504" y="2296266"/>
            <a:ext cx="2736424" cy="45617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orkin.com/images/bed_bugs/600-bed-bugs-and-eggs_2560x1860.jpg">
            <a:hlinkClick r:id="rId6"/>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25956" t="12938" r="3840" b="-12938"/>
          <a:stretch/>
        </p:blipFill>
        <p:spPr bwMode="auto">
          <a:xfrm>
            <a:off x="4683308" y="4372840"/>
            <a:ext cx="2642852" cy="273655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14" descr="http://1.bp.blogspot.com/_bgP8kME3SXA/SR35CW_8dyI/AAAAAAAAAYU/O3VjTW55wLs/s400/Hoarding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8184" y="1757216"/>
            <a:ext cx="2620004" cy="349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Image result for arguing neighbors">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83768" y="5046495"/>
            <a:ext cx="2078410" cy="1357195"/>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Image result for trip and fall in home">
            <a:hlinkClick r:id="rId12"/>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1756" t="7927" r="33390" b="9429"/>
          <a:stretch/>
        </p:blipFill>
        <p:spPr bwMode="auto">
          <a:xfrm>
            <a:off x="4683308" y="1952291"/>
            <a:ext cx="1401793" cy="2007936"/>
          </a:xfrm>
          <a:prstGeom prst="rect">
            <a:avLst/>
          </a:prstGeom>
          <a:noFill/>
          <a:extLst>
            <a:ext uri="{909E8E84-426E-40DD-AFC4-6F175D3DCCD1}">
              <a14:hiddenFill xmlns:a14="http://schemas.microsoft.com/office/drawing/2010/main">
                <a:solidFill>
                  <a:srgbClr val="FFFFFF"/>
                </a:solidFill>
              </a14:hiddenFill>
            </a:ext>
          </a:extLst>
        </p:spPr>
      </p:pic>
      <p:pic>
        <p:nvPicPr>
          <p:cNvPr id="40969" name="Picture 9"/>
          <p:cNvPicPr>
            <a:picLocks noChangeAspect="1" noChangeArrowheads="1"/>
          </p:cNvPicPr>
          <p:nvPr/>
        </p:nvPicPr>
        <p:blipFill rotWithShape="1">
          <a:blip r:embed="rId14">
            <a:extLst>
              <a:ext uri="{28A0092B-C50C-407E-A947-70E740481C1C}">
                <a14:useLocalDpi xmlns:a14="http://schemas.microsoft.com/office/drawing/2010/main" val="0"/>
              </a:ext>
            </a:extLst>
          </a:blip>
          <a:srcRect l="15516" t="-790" r="-3945" b="34485"/>
          <a:stretch/>
        </p:blipFill>
        <p:spPr bwMode="auto">
          <a:xfrm>
            <a:off x="6516216" y="5515811"/>
            <a:ext cx="2471795" cy="111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1"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06" y="5046495"/>
            <a:ext cx="1793692" cy="1192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41648" y="2185475"/>
            <a:ext cx="2646363"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01966" y="2052211"/>
            <a:ext cx="2081341" cy="159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09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Health and Safety Checklist</a:t>
            </a:r>
            <a:endParaRPr lang="en-US" dirty="0">
              <a:solidFill>
                <a:schemeClr val="bg1"/>
              </a:solidFill>
            </a:endParaRPr>
          </a:p>
        </p:txBody>
      </p:sp>
      <p:sp>
        <p:nvSpPr>
          <p:cNvPr id="14" name="Subtitle 13"/>
          <p:cNvSpPr>
            <a:spLocks noGrp="1"/>
          </p:cNvSpPr>
          <p:nvPr>
            <p:ph type="subTitle" idx="11"/>
          </p:nvPr>
        </p:nvSpPr>
        <p:spPr/>
        <p:txBody>
          <a:bodyPr/>
          <a:lstStyle/>
          <a:p>
            <a:r>
              <a:rPr lang="en-US" dirty="0" smtClean="0"/>
              <a:t>VHA – community use</a:t>
            </a:r>
            <a:endParaRPr lang="en-US" dirty="0"/>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204864"/>
            <a:ext cx="5330552" cy="41100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1"/>
          <p:cNvSpPr>
            <a:spLocks noGrp="1"/>
          </p:cNvSpPr>
          <p:nvPr>
            <p:ph idx="1"/>
          </p:nvPr>
        </p:nvSpPr>
        <p:spPr>
          <a:xfrm>
            <a:off x="5508104" y="1988840"/>
            <a:ext cx="3636334" cy="3996457"/>
          </a:xfrm>
        </p:spPr>
        <p:txBody>
          <a:bodyPr>
            <a:normAutofit fontScale="70000" lnSpcReduction="20000"/>
          </a:bodyPr>
          <a:lstStyle/>
          <a:p>
            <a:pPr marL="0" indent="0">
              <a:buNone/>
            </a:pPr>
            <a:r>
              <a:rPr lang="en-US" dirty="0" smtClean="0"/>
              <a:t>Assesses in home conditions that are typical concerns with hoarding safety. </a:t>
            </a:r>
          </a:p>
          <a:p>
            <a:pPr marL="0" indent="0">
              <a:buNone/>
            </a:pPr>
            <a:endParaRPr lang="en-US" dirty="0"/>
          </a:p>
          <a:p>
            <a:pPr marL="0" indent="0">
              <a:buNone/>
            </a:pPr>
            <a:r>
              <a:rPr lang="en-US" b="1" dirty="0" smtClean="0"/>
              <a:t>To use:  </a:t>
            </a:r>
            <a:r>
              <a:rPr lang="en-US" dirty="0" smtClean="0"/>
              <a:t>rate yes/no/somewhat </a:t>
            </a:r>
          </a:p>
          <a:p>
            <a:r>
              <a:rPr lang="en-US" dirty="0" smtClean="0"/>
              <a:t>EMS access</a:t>
            </a:r>
          </a:p>
          <a:p>
            <a:r>
              <a:rPr lang="en-US" dirty="0" smtClean="0"/>
              <a:t>Fire</a:t>
            </a:r>
          </a:p>
          <a:p>
            <a:r>
              <a:rPr lang="en-US" dirty="0" smtClean="0"/>
              <a:t>Health </a:t>
            </a:r>
          </a:p>
          <a:p>
            <a:r>
              <a:rPr lang="en-US" dirty="0" smtClean="0"/>
              <a:t>Plumbing, heating</a:t>
            </a:r>
          </a:p>
          <a:p>
            <a:r>
              <a:rPr lang="en-US" dirty="0" smtClean="0"/>
              <a:t>Food storage</a:t>
            </a:r>
          </a:p>
          <a:p>
            <a:r>
              <a:rPr lang="en-US" dirty="0" smtClean="0"/>
              <a:t>Garbage</a:t>
            </a:r>
          </a:p>
          <a:p>
            <a:r>
              <a:rPr lang="en-US" dirty="0" smtClean="0"/>
              <a:t>Infestation</a:t>
            </a:r>
          </a:p>
          <a:p>
            <a:r>
              <a:rPr lang="en-US" dirty="0" smtClean="0"/>
              <a:t>Falls</a:t>
            </a:r>
          </a:p>
          <a:p>
            <a:r>
              <a:rPr lang="en-US" dirty="0" smtClean="0"/>
              <a:t>Children, vulnerable adults</a:t>
            </a:r>
          </a:p>
          <a:p>
            <a:r>
              <a:rPr lang="en-US" dirty="0" smtClean="0"/>
              <a:t>pets</a:t>
            </a:r>
          </a:p>
          <a:p>
            <a:endParaRPr lang="en-US" dirty="0" smtClean="0"/>
          </a:p>
          <a:p>
            <a:pPr marL="0" indent="0">
              <a:buNone/>
            </a:pPr>
            <a:r>
              <a:rPr lang="en-US" dirty="0" smtClean="0"/>
              <a:t>Screen </a:t>
            </a:r>
            <a:r>
              <a:rPr lang="en-US" dirty="0"/>
              <a:t>for key areas of clinical goal </a:t>
            </a:r>
            <a:r>
              <a:rPr lang="en-US" dirty="0" smtClean="0"/>
              <a:t>setting.</a:t>
            </a:r>
            <a:endParaRPr lang="en-US" dirty="0"/>
          </a:p>
          <a:p>
            <a:pPr marL="0" indent="0">
              <a:buNone/>
            </a:pPr>
            <a:endParaRPr lang="en-US" dirty="0"/>
          </a:p>
        </p:txBody>
      </p:sp>
    </p:spTree>
    <p:extLst>
      <p:ext uri="{BB962C8B-B14F-4D97-AF65-F5344CB8AC3E}">
        <p14:creationId xmlns:p14="http://schemas.microsoft.com/office/powerpoint/2010/main" val="302062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196" t="-1418" r="2481" b="-2208"/>
          <a:stretch/>
        </p:blipFill>
        <p:spPr bwMode="auto">
          <a:xfrm>
            <a:off x="209172" y="1916833"/>
            <a:ext cx="5770713" cy="44644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bg1"/>
                </a:solidFill>
              </a:rPr>
              <a:t>HOMES</a:t>
            </a:r>
            <a:endParaRPr lang="en-US" dirty="0">
              <a:solidFill>
                <a:schemeClr val="bg1"/>
              </a:solidFill>
            </a:endParaRPr>
          </a:p>
        </p:txBody>
      </p:sp>
      <p:sp>
        <p:nvSpPr>
          <p:cNvPr id="4" name="Subtitle 3"/>
          <p:cNvSpPr>
            <a:spLocks noGrp="1"/>
          </p:cNvSpPr>
          <p:nvPr>
            <p:ph type="subTitle" idx="11"/>
          </p:nvPr>
        </p:nvSpPr>
        <p:spPr/>
        <p:txBody>
          <a:bodyPr/>
          <a:lstStyle/>
          <a:p>
            <a:r>
              <a:rPr lang="en-US" dirty="0" err="1" smtClean="0"/>
              <a:t>Bratiotis</a:t>
            </a:r>
            <a:r>
              <a:rPr lang="en-US" dirty="0" smtClean="0"/>
              <a:t>, 2009</a:t>
            </a:r>
            <a:endParaRPr lang="en-US" dirty="0"/>
          </a:p>
        </p:txBody>
      </p:sp>
      <p:sp>
        <p:nvSpPr>
          <p:cNvPr id="15" name="Content Placeholder 1"/>
          <p:cNvSpPr>
            <a:spLocks noGrp="1"/>
          </p:cNvSpPr>
          <p:nvPr>
            <p:ph idx="1"/>
          </p:nvPr>
        </p:nvSpPr>
        <p:spPr>
          <a:xfrm>
            <a:off x="5508104" y="1988840"/>
            <a:ext cx="3636334" cy="3996457"/>
          </a:xfrm>
        </p:spPr>
        <p:txBody>
          <a:bodyPr>
            <a:normAutofit fontScale="70000" lnSpcReduction="20000"/>
          </a:bodyPr>
          <a:lstStyle/>
          <a:p>
            <a:r>
              <a:rPr lang="en-US" dirty="0" smtClean="0"/>
              <a:t>Assesses squalor conditions</a:t>
            </a:r>
          </a:p>
          <a:p>
            <a:r>
              <a:rPr lang="en-US" dirty="0" smtClean="0"/>
              <a:t>Can be used to quantify risk for service personnel. </a:t>
            </a:r>
          </a:p>
          <a:p>
            <a:pPr marL="0" indent="0">
              <a:buNone/>
            </a:pPr>
            <a:endParaRPr lang="en-US" dirty="0"/>
          </a:p>
          <a:p>
            <a:pPr marL="0" indent="0">
              <a:buNone/>
            </a:pPr>
            <a:r>
              <a:rPr lang="en-US" b="1" dirty="0" smtClean="0"/>
              <a:t>To use</a:t>
            </a:r>
            <a:r>
              <a:rPr lang="en-US" dirty="0" smtClean="0"/>
              <a:t>: Rate degree of each item 0-3</a:t>
            </a:r>
          </a:p>
          <a:p>
            <a:r>
              <a:rPr lang="en-US" dirty="0" smtClean="0"/>
              <a:t>Accessibility</a:t>
            </a:r>
          </a:p>
          <a:p>
            <a:r>
              <a:rPr lang="en-US" dirty="0" smtClean="0"/>
              <a:t>Accumulation of refuse/garbage</a:t>
            </a:r>
          </a:p>
          <a:p>
            <a:r>
              <a:rPr lang="en-US" dirty="0" smtClean="0"/>
              <a:t>Accumulation of belongings</a:t>
            </a:r>
          </a:p>
          <a:p>
            <a:r>
              <a:rPr lang="en-US" dirty="0" smtClean="0"/>
              <a:t>Cleanliness</a:t>
            </a:r>
          </a:p>
          <a:p>
            <a:r>
              <a:rPr lang="en-US" dirty="0" smtClean="0"/>
              <a:t>Bathroom/toilet</a:t>
            </a:r>
          </a:p>
          <a:p>
            <a:r>
              <a:rPr lang="en-US" dirty="0" smtClean="0"/>
              <a:t>Kitchen/food</a:t>
            </a:r>
          </a:p>
          <a:p>
            <a:r>
              <a:rPr lang="en-US" dirty="0" err="1" smtClean="0"/>
              <a:t>Odour</a:t>
            </a:r>
            <a:endParaRPr lang="en-US" dirty="0" smtClean="0"/>
          </a:p>
          <a:p>
            <a:r>
              <a:rPr lang="en-US" dirty="0" smtClean="0"/>
              <a:t>Vermin</a:t>
            </a:r>
          </a:p>
          <a:p>
            <a:r>
              <a:rPr lang="en-US" dirty="0" smtClean="0"/>
              <a:t>Sleeping area</a:t>
            </a:r>
          </a:p>
          <a:p>
            <a:r>
              <a:rPr lang="en-US" dirty="0" smtClean="0"/>
              <a:t>Structural conditions/maintenance</a:t>
            </a:r>
          </a:p>
          <a:p>
            <a:endParaRPr lang="en-US" dirty="0" smtClean="0"/>
          </a:p>
          <a:p>
            <a:pPr marL="0" indent="0">
              <a:buNone/>
            </a:pPr>
            <a:r>
              <a:rPr lang="en-US" dirty="0" smtClean="0"/>
              <a:t>Positive scores identify areas for goal setting. </a:t>
            </a:r>
            <a:endParaRPr lang="en-US" dirty="0"/>
          </a:p>
        </p:txBody>
      </p:sp>
    </p:spTree>
    <p:extLst>
      <p:ext uri="{BB962C8B-B14F-4D97-AF65-F5344CB8AC3E}">
        <p14:creationId xmlns:p14="http://schemas.microsoft.com/office/powerpoint/2010/main" val="13096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9862" y="1988840"/>
            <a:ext cx="5184576" cy="3996457"/>
          </a:xfrm>
        </p:spPr>
        <p:txBody>
          <a:bodyPr>
            <a:normAutofit fontScale="77500" lnSpcReduction="20000"/>
          </a:bodyPr>
          <a:lstStyle/>
          <a:p>
            <a:r>
              <a:rPr lang="en-US" dirty="0" smtClean="0"/>
              <a:t>Assesses squalor conditions</a:t>
            </a:r>
          </a:p>
          <a:p>
            <a:r>
              <a:rPr lang="en-US" dirty="0" smtClean="0"/>
              <a:t>Can be used to quantify risk for service personnel. </a:t>
            </a:r>
          </a:p>
          <a:p>
            <a:pPr marL="0" indent="0">
              <a:buNone/>
            </a:pPr>
            <a:endParaRPr lang="en-US" dirty="0"/>
          </a:p>
          <a:p>
            <a:pPr marL="0" indent="0">
              <a:buNone/>
            </a:pPr>
            <a:r>
              <a:rPr lang="en-US" b="1" dirty="0" smtClean="0"/>
              <a:t>To use</a:t>
            </a:r>
            <a:r>
              <a:rPr lang="en-US" dirty="0" smtClean="0"/>
              <a:t>: Rate degree of each item 0-3</a:t>
            </a:r>
          </a:p>
          <a:p>
            <a:r>
              <a:rPr lang="en-US" dirty="0" smtClean="0"/>
              <a:t>Accessibility</a:t>
            </a:r>
          </a:p>
          <a:p>
            <a:r>
              <a:rPr lang="en-US" dirty="0" smtClean="0"/>
              <a:t>Accumulation of refuse/garbage</a:t>
            </a:r>
          </a:p>
          <a:p>
            <a:r>
              <a:rPr lang="en-US" dirty="0" smtClean="0"/>
              <a:t>Accumulation of belongings</a:t>
            </a:r>
          </a:p>
          <a:p>
            <a:r>
              <a:rPr lang="en-US" dirty="0" smtClean="0"/>
              <a:t>Cleanliness</a:t>
            </a:r>
          </a:p>
          <a:p>
            <a:r>
              <a:rPr lang="en-US" dirty="0" smtClean="0"/>
              <a:t>Bathroom/toilet</a:t>
            </a:r>
          </a:p>
          <a:p>
            <a:r>
              <a:rPr lang="en-US" dirty="0" smtClean="0"/>
              <a:t>Kitchen/food</a:t>
            </a:r>
          </a:p>
          <a:p>
            <a:r>
              <a:rPr lang="en-US" dirty="0" err="1" smtClean="0"/>
              <a:t>Odour</a:t>
            </a:r>
            <a:endParaRPr lang="en-US" dirty="0" smtClean="0"/>
          </a:p>
          <a:p>
            <a:r>
              <a:rPr lang="en-US" dirty="0" smtClean="0"/>
              <a:t>Vermin</a:t>
            </a:r>
          </a:p>
          <a:p>
            <a:r>
              <a:rPr lang="en-US" dirty="0" smtClean="0"/>
              <a:t>Sleeping area</a:t>
            </a:r>
          </a:p>
          <a:p>
            <a:r>
              <a:rPr lang="en-US" dirty="0" smtClean="0"/>
              <a:t>Structural conditions/maintenance</a:t>
            </a:r>
          </a:p>
          <a:p>
            <a:endParaRPr lang="en-US" dirty="0" smtClean="0"/>
          </a:p>
          <a:p>
            <a:pPr marL="0" indent="0">
              <a:buNone/>
            </a:pPr>
            <a:r>
              <a:rPr lang="en-US" dirty="0" smtClean="0"/>
              <a:t>Score &gt;12 suggestive of moderate-severe hoarding. </a:t>
            </a:r>
            <a:endParaRPr lang="en-US" dirty="0"/>
          </a:p>
        </p:txBody>
      </p:sp>
      <p:sp>
        <p:nvSpPr>
          <p:cNvPr id="3" name="Title 2"/>
          <p:cNvSpPr>
            <a:spLocks noGrp="1"/>
          </p:cNvSpPr>
          <p:nvPr>
            <p:ph type="title"/>
          </p:nvPr>
        </p:nvSpPr>
        <p:spPr/>
        <p:txBody>
          <a:bodyPr>
            <a:normAutofit fontScale="90000"/>
          </a:bodyPr>
          <a:lstStyle/>
          <a:p>
            <a:r>
              <a:rPr lang="en-US" dirty="0" smtClean="0">
                <a:solidFill>
                  <a:schemeClr val="bg1"/>
                </a:solidFill>
              </a:rPr>
              <a:t>Environmental Cleanliness </a:t>
            </a:r>
            <a:br>
              <a:rPr lang="en-US" dirty="0" smtClean="0">
                <a:solidFill>
                  <a:schemeClr val="bg1"/>
                </a:solidFill>
              </a:rPr>
            </a:br>
            <a:r>
              <a:rPr lang="en-US" dirty="0" smtClean="0">
                <a:solidFill>
                  <a:schemeClr val="bg1"/>
                </a:solidFill>
              </a:rPr>
              <a:t>and Clutter Scale (ECSS)</a:t>
            </a:r>
            <a:endParaRPr lang="en-US" dirty="0">
              <a:solidFill>
                <a:schemeClr val="bg1"/>
              </a:solidFill>
            </a:endParaRPr>
          </a:p>
        </p:txBody>
      </p:sp>
      <p:sp>
        <p:nvSpPr>
          <p:cNvPr id="4" name="Subtitle 3"/>
          <p:cNvSpPr>
            <a:spLocks noGrp="1"/>
          </p:cNvSpPr>
          <p:nvPr>
            <p:ph type="subTitle" idx="11"/>
          </p:nvPr>
        </p:nvSpPr>
        <p:spPr>
          <a:xfrm>
            <a:off x="611560" y="1340768"/>
            <a:ext cx="8229600" cy="457200"/>
          </a:xfrm>
        </p:spPr>
        <p:txBody>
          <a:bodyPr/>
          <a:lstStyle/>
          <a:p>
            <a:r>
              <a:rPr lang="en-US" dirty="0" smtClean="0"/>
              <a:t>Halliday &amp; </a:t>
            </a:r>
            <a:r>
              <a:rPr lang="en-US" dirty="0" err="1" smtClean="0"/>
              <a:t>Snowdon</a:t>
            </a:r>
            <a:r>
              <a:rPr lang="en-US" dirty="0" smtClean="0"/>
              <a:t>, 2006</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60847"/>
            <a:ext cx="3672408" cy="44437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97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Environment Index (HEI)</a:t>
            </a:r>
            <a:endParaRPr lang="en-US" dirty="0"/>
          </a:p>
        </p:txBody>
      </p:sp>
      <p:sp>
        <p:nvSpPr>
          <p:cNvPr id="5" name="Subtitle 4"/>
          <p:cNvSpPr>
            <a:spLocks noGrp="1"/>
          </p:cNvSpPr>
          <p:nvPr>
            <p:ph type="subTitle" idx="11"/>
          </p:nvPr>
        </p:nvSpPr>
        <p:spPr/>
        <p:txBody>
          <a:bodyPr/>
          <a:lstStyle/>
          <a:p>
            <a:r>
              <a:rPr lang="en-US" dirty="0" smtClean="0"/>
              <a:t>Rasmussen, </a:t>
            </a:r>
            <a:r>
              <a:rPr lang="en-US" dirty="0" err="1" smtClean="0"/>
              <a:t>steketee</a:t>
            </a:r>
            <a:r>
              <a:rPr lang="en-US" dirty="0" smtClean="0"/>
              <a:t>, frost, </a:t>
            </a:r>
            <a:r>
              <a:rPr lang="en-US" dirty="0" err="1" smtClean="0"/>
              <a:t>tolin</a:t>
            </a:r>
            <a:r>
              <a:rPr lang="en-US" dirty="0" smtClean="0"/>
              <a:t>, brown</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76" y="2060848"/>
            <a:ext cx="3487084" cy="46076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1"/>
          <p:cNvSpPr>
            <a:spLocks noGrp="1"/>
          </p:cNvSpPr>
          <p:nvPr>
            <p:ph sz="half" idx="1"/>
          </p:nvPr>
        </p:nvSpPr>
        <p:spPr>
          <a:xfrm>
            <a:off x="4356100" y="2205038"/>
            <a:ext cx="4114800" cy="4165600"/>
          </a:xfrm>
        </p:spPr>
        <p:txBody>
          <a:bodyPr>
            <a:normAutofit fontScale="85000" lnSpcReduction="20000"/>
          </a:bodyPr>
          <a:lstStyle/>
          <a:p>
            <a:r>
              <a:rPr lang="en-US" dirty="0" smtClean="0"/>
              <a:t>Assesses squalor conditions in the home.</a:t>
            </a:r>
          </a:p>
          <a:p>
            <a:endParaRPr lang="en-US" dirty="0"/>
          </a:p>
          <a:p>
            <a:pPr marL="0" indent="0">
              <a:buNone/>
            </a:pPr>
            <a:r>
              <a:rPr lang="en-US" b="1" dirty="0" smtClean="0"/>
              <a:t>To use</a:t>
            </a:r>
            <a:r>
              <a:rPr lang="en-US" dirty="0" smtClean="0"/>
              <a:t>: rate 15 items on 4 point scale</a:t>
            </a:r>
          </a:p>
          <a:p>
            <a:pPr marL="342900" indent="-342900">
              <a:buFont typeface="Arial" panose="020B0604020202020204" pitchFamily="34" charset="0"/>
              <a:buChar char="•"/>
            </a:pPr>
            <a:r>
              <a:rPr lang="en-US" dirty="0" smtClean="0"/>
              <a:t>Fire hazards</a:t>
            </a:r>
          </a:p>
          <a:p>
            <a:pPr marL="342900" indent="-342900">
              <a:buFont typeface="Arial" panose="020B0604020202020204" pitchFamily="34" charset="0"/>
              <a:buChar char="•"/>
            </a:pPr>
            <a:r>
              <a:rPr lang="en-US" dirty="0" smtClean="0"/>
              <a:t>Food</a:t>
            </a:r>
          </a:p>
          <a:p>
            <a:pPr marL="342900" indent="-342900">
              <a:buFont typeface="Arial" panose="020B0604020202020204" pitchFamily="34" charset="0"/>
              <a:buChar char="•"/>
            </a:pPr>
            <a:r>
              <a:rPr lang="en-US" dirty="0" smtClean="0"/>
              <a:t>Skink</a:t>
            </a:r>
          </a:p>
          <a:p>
            <a:pPr marL="342900" indent="-342900">
              <a:buFont typeface="Arial" panose="020B0604020202020204" pitchFamily="34" charset="0"/>
              <a:buChar char="•"/>
            </a:pPr>
            <a:r>
              <a:rPr lang="en-US" dirty="0" smtClean="0"/>
              <a:t>Water</a:t>
            </a:r>
          </a:p>
          <a:p>
            <a:pPr marL="342900" indent="-342900">
              <a:buFont typeface="Arial" panose="020B0604020202020204" pitchFamily="34" charset="0"/>
              <a:buChar char="•"/>
            </a:pPr>
            <a:r>
              <a:rPr lang="en-US" dirty="0" smtClean="0"/>
              <a:t>Biohazard waste</a:t>
            </a:r>
          </a:p>
          <a:p>
            <a:pPr marL="342900" indent="-342900">
              <a:buFont typeface="Arial" panose="020B0604020202020204" pitchFamily="34" charset="0"/>
              <a:buChar char="•"/>
            </a:pPr>
            <a:r>
              <a:rPr lang="en-US" dirty="0" smtClean="0"/>
              <a:t>Mold</a:t>
            </a:r>
          </a:p>
          <a:p>
            <a:pPr marL="342900" indent="-342900">
              <a:buFont typeface="Arial" panose="020B0604020202020204" pitchFamily="34" charset="0"/>
              <a:buChar char="•"/>
            </a:pPr>
            <a:r>
              <a:rPr lang="en-US" dirty="0" smtClean="0"/>
              <a:t>Cleanliness &amp; cleaning</a:t>
            </a:r>
          </a:p>
          <a:p>
            <a:pPr marL="342900" indent="-342900">
              <a:buFont typeface="Arial" panose="020B0604020202020204" pitchFamily="34" charset="0"/>
              <a:buChar char="•"/>
            </a:pPr>
            <a:r>
              <a:rPr lang="en-US" dirty="0" smtClean="0"/>
              <a:t>Insects</a:t>
            </a:r>
          </a:p>
          <a:p>
            <a:pPr marL="342900" indent="-342900">
              <a:buFont typeface="Arial" panose="020B0604020202020204" pitchFamily="34" charset="0"/>
              <a:buChar char="•"/>
            </a:pPr>
            <a:r>
              <a:rPr lang="en-US" dirty="0" err="1" smtClean="0"/>
              <a:t>odour</a:t>
            </a:r>
            <a:endParaRPr lang="en-US" dirty="0" smtClean="0"/>
          </a:p>
          <a:p>
            <a:pPr marL="0" indent="0">
              <a:buNone/>
            </a:pPr>
            <a:endParaRPr lang="en-US" dirty="0"/>
          </a:p>
          <a:p>
            <a:pPr marL="0" indent="0">
              <a:buNone/>
            </a:pPr>
            <a:r>
              <a:rPr lang="en-US" dirty="0" smtClean="0"/>
              <a:t>Scoring highlights areas of concern. </a:t>
            </a:r>
            <a:endParaRPr lang="en-US" dirty="0"/>
          </a:p>
        </p:txBody>
      </p:sp>
    </p:spTree>
    <p:extLst>
      <p:ext uri="{BB962C8B-B14F-4D97-AF65-F5344CB8AC3E}">
        <p14:creationId xmlns:p14="http://schemas.microsoft.com/office/powerpoint/2010/main" val="22389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self-report accurate?</a:t>
            </a:r>
            <a:endParaRPr lang="en-US" dirty="0"/>
          </a:p>
        </p:txBody>
      </p:sp>
      <p:sp>
        <p:nvSpPr>
          <p:cNvPr id="3" name="Content Placeholder 2"/>
          <p:cNvSpPr>
            <a:spLocks noGrp="1"/>
          </p:cNvSpPr>
          <p:nvPr>
            <p:ph sz="half" idx="1"/>
          </p:nvPr>
        </p:nvSpPr>
        <p:spPr>
          <a:xfrm>
            <a:off x="395536" y="2060848"/>
            <a:ext cx="8482136" cy="4165641"/>
          </a:xfrm>
        </p:spPr>
        <p:txBody>
          <a:bodyPr>
            <a:normAutofit/>
          </a:bodyPr>
          <a:lstStyle/>
          <a:p>
            <a:r>
              <a:rPr lang="en-US" dirty="0" smtClean="0"/>
              <a:t>Limited insight common: does not consistently = under-reporting:</a:t>
            </a:r>
          </a:p>
          <a:p>
            <a:r>
              <a:rPr lang="en-US" dirty="0" smtClean="0">
                <a:solidFill>
                  <a:schemeClr val="accent5">
                    <a:lumMod val="10000"/>
                  </a:schemeClr>
                </a:solidFill>
              </a:rPr>
              <a:t/>
            </a:r>
            <a:br>
              <a:rPr lang="en-US" dirty="0" smtClean="0">
                <a:solidFill>
                  <a:schemeClr val="accent5">
                    <a:lumMod val="10000"/>
                  </a:schemeClr>
                </a:solidFill>
              </a:rPr>
            </a:br>
            <a:r>
              <a:rPr lang="en-US" dirty="0" smtClean="0">
                <a:solidFill>
                  <a:schemeClr val="accent5">
                    <a:lumMod val="10000"/>
                  </a:schemeClr>
                </a:solidFill>
              </a:rPr>
              <a:t>Clutter Image Rating Scale:</a:t>
            </a:r>
          </a:p>
          <a:p>
            <a:endParaRPr lang="en-US" sz="1200" dirty="0" smtClean="0"/>
          </a:p>
          <a:p>
            <a:endParaRPr lang="en-US" dirty="0"/>
          </a:p>
          <a:p>
            <a:endParaRPr lang="en-US" dirty="0" smtClean="0"/>
          </a:p>
          <a:p>
            <a:r>
              <a:rPr lang="en-US" sz="1600" dirty="0" smtClean="0"/>
              <a:t>   </a:t>
            </a:r>
            <a:r>
              <a:rPr lang="en-US" sz="1600" dirty="0" smtClean="0">
                <a:solidFill>
                  <a:srgbClr val="002060"/>
                </a:solidFill>
              </a:rPr>
              <a:t>Person with HD</a:t>
            </a:r>
            <a:r>
              <a:rPr lang="en-US" sz="1600" dirty="0" smtClean="0"/>
              <a:t>		  </a:t>
            </a:r>
            <a:r>
              <a:rPr lang="en-US" sz="1600" dirty="0" err="1" smtClean="0">
                <a:solidFill>
                  <a:srgbClr val="002060"/>
                </a:solidFill>
              </a:rPr>
              <a:t>Indep</a:t>
            </a:r>
            <a:r>
              <a:rPr lang="en-US" sz="1600" dirty="0" smtClean="0">
                <a:solidFill>
                  <a:srgbClr val="002060"/>
                </a:solidFill>
              </a:rPr>
              <a:t>. Rater</a:t>
            </a:r>
            <a:r>
              <a:rPr lang="en-US" sz="1600" dirty="0" smtClean="0"/>
              <a:t>		   </a:t>
            </a:r>
            <a:r>
              <a:rPr lang="en-US" sz="1600" dirty="0" smtClean="0">
                <a:solidFill>
                  <a:srgbClr val="002060"/>
                </a:solidFill>
              </a:rPr>
              <a:t>Family</a:t>
            </a:r>
            <a:br>
              <a:rPr lang="en-US" sz="1600" dirty="0" smtClean="0">
                <a:solidFill>
                  <a:srgbClr val="002060"/>
                </a:solidFill>
              </a:rPr>
            </a:br>
            <a:endParaRPr lang="en-US" sz="1600" dirty="0">
              <a:solidFill>
                <a:srgbClr val="002060"/>
              </a:solidFill>
            </a:endParaRPr>
          </a:p>
          <a:p>
            <a:r>
              <a:rPr lang="en-US" sz="1600" dirty="0"/>
              <a:t>		</a:t>
            </a:r>
            <a:endParaRPr lang="en-US" dirty="0">
              <a:solidFill>
                <a:schemeClr val="tx1"/>
              </a:solidFill>
            </a:endParaRPr>
          </a:p>
        </p:txBody>
      </p:sp>
      <p:sp>
        <p:nvSpPr>
          <p:cNvPr id="5" name="Subtitle 4"/>
          <p:cNvSpPr>
            <a:spLocks noGrp="1"/>
          </p:cNvSpPr>
          <p:nvPr>
            <p:ph type="subTitle" idx="11"/>
          </p:nvPr>
        </p:nvSpPr>
        <p:spPr/>
        <p:txBody>
          <a:bodyPr/>
          <a:lstStyle/>
          <a:p>
            <a:r>
              <a:rPr lang="en-US" dirty="0" smtClean="0"/>
              <a:t>Sometimes…</a:t>
            </a:r>
            <a:endParaRPr lang="en-US" dirty="0"/>
          </a:p>
        </p:txBody>
      </p:sp>
      <p:sp>
        <p:nvSpPr>
          <p:cNvPr id="6" name="Rectangle 12"/>
          <p:cNvSpPr>
            <a:spLocks noChangeArrowheads="1"/>
          </p:cNvSpPr>
          <p:nvPr/>
        </p:nvSpPr>
        <p:spPr bwMode="auto">
          <a:xfrm>
            <a:off x="412069" y="6580226"/>
            <a:ext cx="61086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1200" dirty="0" smtClean="0">
                <a:solidFill>
                  <a:schemeClr val="bg1">
                    <a:lumMod val="50000"/>
                  </a:schemeClr>
                </a:solidFill>
                <a:latin typeface="+mj-lt"/>
              </a:rPr>
              <a:t>[</a:t>
            </a:r>
            <a:r>
              <a:rPr lang="en-US" sz="1200" dirty="0" err="1" smtClean="0">
                <a:solidFill>
                  <a:schemeClr val="bg1">
                    <a:lumMod val="50000"/>
                  </a:schemeClr>
                </a:solidFill>
                <a:latin typeface="+mj-lt"/>
              </a:rPr>
              <a:t>DiMauro</a:t>
            </a:r>
            <a:r>
              <a:rPr lang="en-US" sz="1200" dirty="0" smtClean="0">
                <a:solidFill>
                  <a:schemeClr val="bg1">
                    <a:lumMod val="50000"/>
                  </a:schemeClr>
                </a:solidFill>
                <a:latin typeface="+mj-lt"/>
              </a:rPr>
              <a:t>, </a:t>
            </a:r>
            <a:r>
              <a:rPr lang="en-US" sz="1200" dirty="0" err="1" smtClean="0">
                <a:solidFill>
                  <a:schemeClr val="bg1">
                    <a:lumMod val="50000"/>
                  </a:schemeClr>
                </a:solidFill>
                <a:latin typeface="+mj-lt"/>
              </a:rPr>
              <a:t>Tolin</a:t>
            </a:r>
            <a:r>
              <a:rPr lang="en-US" sz="1200" dirty="0" smtClean="0">
                <a:solidFill>
                  <a:schemeClr val="bg1">
                    <a:lumMod val="50000"/>
                  </a:schemeClr>
                </a:solidFill>
                <a:latin typeface="+mj-lt"/>
              </a:rPr>
              <a:t>, Frost, </a:t>
            </a:r>
            <a:r>
              <a:rPr lang="en-US" sz="1200" dirty="0" err="1" smtClean="0">
                <a:solidFill>
                  <a:schemeClr val="bg1">
                    <a:lumMod val="50000"/>
                  </a:schemeClr>
                </a:solidFill>
                <a:latin typeface="+mj-lt"/>
              </a:rPr>
              <a:t>Steketee</a:t>
            </a:r>
            <a:r>
              <a:rPr lang="en-US" sz="1200" dirty="0" smtClean="0">
                <a:solidFill>
                  <a:schemeClr val="bg1">
                    <a:lumMod val="50000"/>
                  </a:schemeClr>
                </a:solidFill>
                <a:latin typeface="+mj-lt"/>
              </a:rPr>
              <a:t> 2013; JOCRD, 2:130-136; Drury et al, 2013, JOCRD, 5: 37-42]</a:t>
            </a:r>
            <a:endParaRPr lang="en-CA" sz="1200" dirty="0">
              <a:solidFill>
                <a:schemeClr val="bg1">
                  <a:lumMod val="50000"/>
                </a:schemeClr>
              </a:solidFill>
              <a:latin typeface="+mj-lt"/>
            </a:endParaRPr>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3492718"/>
            <a:ext cx="936104" cy="70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3420578"/>
            <a:ext cx="936104" cy="70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4516" y="2881282"/>
            <a:ext cx="1680188" cy="1260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524328" y="3420579"/>
            <a:ext cx="1460656" cy="430887"/>
          </a:xfrm>
          <a:prstGeom prst="rect">
            <a:avLst/>
          </a:prstGeom>
          <a:noFill/>
        </p:spPr>
        <p:txBody>
          <a:bodyPr wrap="none" rtlCol="0">
            <a:spAutoFit/>
          </a:bodyPr>
          <a:lstStyle/>
          <a:p>
            <a:r>
              <a:rPr lang="en-US" sz="1100" dirty="0" smtClean="0">
                <a:solidFill>
                  <a:schemeClr val="tx2"/>
                </a:solidFill>
              </a:rPr>
              <a:t>Frost et al, 2008, </a:t>
            </a:r>
            <a:br>
              <a:rPr lang="en-US" sz="1100" dirty="0" smtClean="0">
                <a:solidFill>
                  <a:schemeClr val="tx2"/>
                </a:solidFill>
              </a:rPr>
            </a:br>
            <a:r>
              <a:rPr lang="en-US" sz="1100" dirty="0" err="1" smtClean="0">
                <a:solidFill>
                  <a:schemeClr val="tx2"/>
                </a:solidFill>
              </a:rPr>
              <a:t>DeMauro</a:t>
            </a:r>
            <a:r>
              <a:rPr lang="en-US" sz="1100" dirty="0" smtClean="0">
                <a:solidFill>
                  <a:schemeClr val="tx2"/>
                </a:solidFill>
              </a:rPr>
              <a:t> et al 2013</a:t>
            </a:r>
            <a:endParaRPr lang="en-US" sz="1100" dirty="0">
              <a:solidFill>
                <a:schemeClr val="tx2"/>
              </a:solidFill>
            </a:endParaRPr>
          </a:p>
        </p:txBody>
      </p:sp>
      <p:sp>
        <p:nvSpPr>
          <p:cNvPr id="17" name="Rectangle 16"/>
          <p:cNvSpPr/>
          <p:nvPr/>
        </p:nvSpPr>
        <p:spPr>
          <a:xfrm>
            <a:off x="4788024" y="2996952"/>
            <a:ext cx="723275" cy="1200329"/>
          </a:xfrm>
          <a:prstGeom prst="rect">
            <a:avLst/>
          </a:prstGeom>
        </p:spPr>
        <p:txBody>
          <a:bodyPr wrap="none">
            <a:spAutoFit/>
          </a:bodyPr>
          <a:lstStyle/>
          <a:p>
            <a:r>
              <a:rPr lang="en-US" sz="7200" dirty="0"/>
              <a:t>&lt;</a:t>
            </a:r>
          </a:p>
        </p:txBody>
      </p:sp>
      <p:sp>
        <p:nvSpPr>
          <p:cNvPr id="15" name="Rectangle 14"/>
          <p:cNvSpPr/>
          <p:nvPr/>
        </p:nvSpPr>
        <p:spPr>
          <a:xfrm>
            <a:off x="2411760" y="3410353"/>
            <a:ext cx="425116" cy="584775"/>
          </a:xfrm>
          <a:prstGeom prst="rect">
            <a:avLst/>
          </a:prstGeom>
        </p:spPr>
        <p:txBody>
          <a:bodyPr wrap="none">
            <a:spAutoFit/>
          </a:bodyPr>
          <a:lstStyle/>
          <a:p>
            <a:r>
              <a:rPr lang="en-US" sz="3200" dirty="0"/>
              <a:t>=</a:t>
            </a:r>
          </a:p>
        </p:txBody>
      </p:sp>
      <p:sp>
        <p:nvSpPr>
          <p:cNvPr id="19" name="Rectangle 18"/>
          <p:cNvSpPr/>
          <p:nvPr/>
        </p:nvSpPr>
        <p:spPr>
          <a:xfrm>
            <a:off x="4996815" y="4358282"/>
            <a:ext cx="437940" cy="646331"/>
          </a:xfrm>
          <a:prstGeom prst="rect">
            <a:avLst/>
          </a:prstGeom>
        </p:spPr>
        <p:txBody>
          <a:bodyPr wrap="none">
            <a:spAutoFit/>
          </a:bodyPr>
          <a:lstStyle/>
          <a:p>
            <a:r>
              <a:rPr lang="en-US" sz="3600" dirty="0" smtClean="0"/>
              <a:t>≤</a:t>
            </a:r>
            <a:endParaRPr lang="en-US" sz="3600" dirty="0"/>
          </a:p>
        </p:txBody>
      </p:sp>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2154" y="4396257"/>
            <a:ext cx="936104" cy="70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7642148" y="4747296"/>
            <a:ext cx="1225015" cy="261610"/>
          </a:xfrm>
          <a:prstGeom prst="rect">
            <a:avLst/>
          </a:prstGeom>
          <a:noFill/>
        </p:spPr>
        <p:txBody>
          <a:bodyPr wrap="none" rtlCol="0">
            <a:spAutoFit/>
          </a:bodyPr>
          <a:lstStyle/>
          <a:p>
            <a:r>
              <a:rPr lang="en-US" sz="1100" dirty="0" smtClean="0">
                <a:solidFill>
                  <a:schemeClr val="tx2"/>
                </a:solidFill>
              </a:rPr>
              <a:t>Drury et al, 2015</a:t>
            </a:r>
            <a:endParaRPr lang="en-US" sz="1100" dirty="0">
              <a:solidFill>
                <a:schemeClr val="tx2"/>
              </a:solidFill>
            </a:endParaRPr>
          </a:p>
        </p:txBody>
      </p:sp>
      <p:sp>
        <p:nvSpPr>
          <p:cNvPr id="18" name="Rectangle 17"/>
          <p:cNvSpPr/>
          <p:nvPr/>
        </p:nvSpPr>
        <p:spPr>
          <a:xfrm>
            <a:off x="577660" y="4914329"/>
            <a:ext cx="6682639" cy="1631216"/>
          </a:xfrm>
          <a:prstGeom prst="rect">
            <a:avLst/>
          </a:prstGeom>
        </p:spPr>
        <p:txBody>
          <a:bodyPr wrap="square">
            <a:spAutoFit/>
          </a:bodyPr>
          <a:lstStyle/>
          <a:p>
            <a:r>
              <a:rPr lang="en-US" sz="2000" dirty="0" smtClean="0"/>
              <a:t>Home Environment Index:</a:t>
            </a:r>
          </a:p>
          <a:p>
            <a:endParaRPr lang="en-US" sz="2000" dirty="0"/>
          </a:p>
          <a:p>
            <a:endParaRPr lang="en-US" sz="2000" dirty="0" smtClean="0"/>
          </a:p>
          <a:p>
            <a:endParaRPr lang="en-US" sz="2000" dirty="0"/>
          </a:p>
          <a:p>
            <a:r>
              <a:rPr lang="en-US" sz="1600" dirty="0">
                <a:solidFill>
                  <a:srgbClr val="002060"/>
                </a:solidFill>
              </a:rPr>
              <a:t>Person with HD</a:t>
            </a:r>
            <a:r>
              <a:rPr lang="en-US" sz="1600" dirty="0"/>
              <a:t>		  </a:t>
            </a:r>
            <a:r>
              <a:rPr lang="en-US" sz="1600" dirty="0" smtClean="0">
                <a:solidFill>
                  <a:srgbClr val="002060"/>
                </a:solidFill>
              </a:rPr>
              <a:t>Family</a:t>
            </a:r>
            <a:endParaRPr lang="en-US" sz="1600" dirty="0"/>
          </a:p>
        </p:txBody>
      </p:sp>
      <p:sp>
        <p:nvSpPr>
          <p:cNvPr id="25" name="Rectangle 24"/>
          <p:cNvSpPr/>
          <p:nvPr/>
        </p:nvSpPr>
        <p:spPr>
          <a:xfrm>
            <a:off x="2307564" y="5445224"/>
            <a:ext cx="633507" cy="1015663"/>
          </a:xfrm>
          <a:prstGeom prst="rect">
            <a:avLst/>
          </a:prstGeom>
        </p:spPr>
        <p:txBody>
          <a:bodyPr wrap="none">
            <a:spAutoFit/>
          </a:bodyPr>
          <a:lstStyle/>
          <a:p>
            <a:r>
              <a:rPr lang="en-US" sz="6000" dirty="0"/>
              <a:t>&lt;</a:t>
            </a:r>
          </a:p>
        </p:txBody>
      </p:sp>
      <p:sp>
        <p:nvSpPr>
          <p:cNvPr id="26" name="TextBox 25"/>
          <p:cNvSpPr txBox="1"/>
          <p:nvPr/>
        </p:nvSpPr>
        <p:spPr>
          <a:xfrm>
            <a:off x="628194" y="5183614"/>
            <a:ext cx="2944247" cy="261610"/>
          </a:xfrm>
          <a:prstGeom prst="rect">
            <a:avLst/>
          </a:prstGeom>
          <a:noFill/>
        </p:spPr>
        <p:txBody>
          <a:bodyPr wrap="square" rtlCol="0">
            <a:spAutoFit/>
          </a:bodyPr>
          <a:lstStyle/>
          <a:p>
            <a:r>
              <a:rPr lang="en-US" sz="1100" dirty="0" smtClean="0">
                <a:solidFill>
                  <a:schemeClr val="tx2"/>
                </a:solidFill>
              </a:rPr>
              <a:t>Drury et al, 2015, </a:t>
            </a:r>
            <a:r>
              <a:rPr lang="en-US" sz="1100" dirty="0" err="1" smtClean="0">
                <a:solidFill>
                  <a:schemeClr val="tx2"/>
                </a:solidFill>
              </a:rPr>
              <a:t>DiMauro</a:t>
            </a:r>
            <a:r>
              <a:rPr lang="en-US" sz="1100" dirty="0" smtClean="0">
                <a:solidFill>
                  <a:schemeClr val="tx2"/>
                </a:solidFill>
              </a:rPr>
              <a:t> et al 2013</a:t>
            </a:r>
            <a:endParaRPr lang="en-US" sz="1100" dirty="0">
              <a:solidFill>
                <a:schemeClr val="tx2"/>
              </a:solidFill>
            </a:endParaRPr>
          </a:p>
        </p:txBody>
      </p:sp>
      <p:pic>
        <p:nvPicPr>
          <p:cNvPr id="419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5589240"/>
            <a:ext cx="669474" cy="50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0" name="Picture 6" descr="Image result for squa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5320015"/>
            <a:ext cx="1094532" cy="81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5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of Excessive Acquisition</a:t>
            </a:r>
            <a:endParaRPr lang="en-CA" dirty="0"/>
          </a:p>
        </p:txBody>
      </p:sp>
      <p:sp>
        <p:nvSpPr>
          <p:cNvPr id="3" name="Content Placeholder 2"/>
          <p:cNvSpPr>
            <a:spLocks noGrp="1"/>
          </p:cNvSpPr>
          <p:nvPr>
            <p:ph sz="half" idx="1"/>
          </p:nvPr>
        </p:nvSpPr>
        <p:spPr>
          <a:xfrm>
            <a:off x="4572000" y="1654936"/>
            <a:ext cx="4392488" cy="4366352"/>
          </a:xfrm>
        </p:spPr>
        <p:txBody>
          <a:bodyPr>
            <a:normAutofit lnSpcReduction="10000"/>
          </a:bodyPr>
          <a:lstStyle/>
          <a:p>
            <a:r>
              <a:rPr lang="en-US" sz="2400" dirty="0" smtClean="0"/>
              <a:t>Acquisition of items not needed or for which there is no available space. </a:t>
            </a:r>
          </a:p>
          <a:p>
            <a:endParaRPr lang="en-US" dirty="0" smtClean="0"/>
          </a:p>
          <a:p>
            <a:pPr>
              <a:buFont typeface="Arial" pitchFamily="34" charset="0"/>
              <a:buChar char="•"/>
            </a:pPr>
            <a:r>
              <a:rPr lang="en-US" sz="3200" dirty="0" smtClean="0"/>
              <a:t>Buying, Free things, </a:t>
            </a:r>
            <a:r>
              <a:rPr lang="en-US" dirty="0" smtClean="0"/>
              <a:t>Stealing</a:t>
            </a:r>
          </a:p>
          <a:p>
            <a:r>
              <a:rPr lang="en-US" dirty="0" smtClean="0"/>
              <a:t/>
            </a:r>
            <a:br>
              <a:rPr lang="en-US" dirty="0" smtClean="0"/>
            </a:br>
            <a:r>
              <a:rPr lang="en-US" sz="2400" b="1" dirty="0" smtClean="0">
                <a:solidFill>
                  <a:srgbClr val="002060"/>
                </a:solidFill>
              </a:rPr>
              <a:t>ASSESS RISKS:</a:t>
            </a:r>
          </a:p>
          <a:p>
            <a:pPr marL="342900" indent="-342900">
              <a:buFont typeface="Arial" panose="020B0604020202020204" pitchFamily="34" charset="0"/>
              <a:buChar char="•"/>
            </a:pPr>
            <a:r>
              <a:rPr lang="en-US" sz="2800" dirty="0" smtClean="0">
                <a:solidFill>
                  <a:srgbClr val="002060"/>
                </a:solidFill>
              </a:rPr>
              <a:t>Clutter volume, debt, unpaid bills</a:t>
            </a:r>
          </a:p>
          <a:p>
            <a:pPr>
              <a:buFont typeface="Arial" pitchFamily="34" charset="0"/>
              <a:buChar char="•"/>
            </a:pPr>
            <a:endParaRPr lang="en-US" dirty="0" smtClean="0"/>
          </a:p>
          <a:p>
            <a:pPr>
              <a:buFont typeface="Arial" pitchFamily="34" charset="0"/>
              <a:buChar char="•"/>
            </a:pPr>
            <a:endParaRPr lang="en-CA" dirty="0"/>
          </a:p>
        </p:txBody>
      </p:sp>
      <p:sp>
        <p:nvSpPr>
          <p:cNvPr id="5" name="Subtitle 4"/>
          <p:cNvSpPr>
            <a:spLocks noGrp="1"/>
          </p:cNvSpPr>
          <p:nvPr>
            <p:ph type="subTitle" idx="11"/>
          </p:nvPr>
        </p:nvSpPr>
        <p:spPr/>
        <p:txBody>
          <a:bodyPr/>
          <a:lstStyle/>
          <a:p>
            <a:r>
              <a:rPr lang="en-US" dirty="0" err="1" smtClean="0"/>
              <a:t>Dsm</a:t>
            </a:r>
            <a:r>
              <a:rPr lang="en-US" dirty="0" smtClean="0"/>
              <a:t>-v Specifier  </a:t>
            </a:r>
            <a:endParaRPr lang="en-CA" dirty="0"/>
          </a:p>
        </p:txBody>
      </p:sp>
      <p:sp>
        <p:nvSpPr>
          <p:cNvPr id="6" name="Content Placeholder 2"/>
          <p:cNvSpPr txBox="1">
            <a:spLocks/>
          </p:cNvSpPr>
          <p:nvPr/>
        </p:nvSpPr>
        <p:spPr>
          <a:xfrm>
            <a:off x="474528" y="1708504"/>
            <a:ext cx="3888432" cy="470969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20000"/>
              </a:lnSpc>
              <a:spcBef>
                <a:spcPts val="0"/>
              </a:spcBef>
              <a:spcAft>
                <a:spcPts val="0"/>
              </a:spcAft>
              <a:buClrTx/>
              <a:buSzTx/>
              <a:tabLst/>
              <a:defRPr/>
            </a:pPr>
            <a:r>
              <a:rPr lang="en-US" sz="9600" b="1" dirty="0" smtClean="0">
                <a:solidFill>
                  <a:schemeClr val="accent6">
                    <a:lumMod val="25000"/>
                  </a:schemeClr>
                </a:solidFill>
                <a:latin typeface="+mn-lt"/>
              </a:rPr>
              <a:t>88%</a:t>
            </a:r>
            <a:r>
              <a:rPr lang="en-US" sz="9600" dirty="0" smtClean="0">
                <a:solidFill>
                  <a:schemeClr val="tx2"/>
                </a:solidFill>
                <a:latin typeface="+mn-lt"/>
              </a:rPr>
              <a:t/>
            </a:r>
            <a:br>
              <a:rPr lang="en-US" sz="9600" dirty="0" smtClean="0">
                <a:solidFill>
                  <a:schemeClr val="tx2"/>
                </a:solidFill>
                <a:latin typeface="+mn-lt"/>
              </a:rPr>
            </a:br>
            <a:r>
              <a:rPr lang="en-US" sz="3000" dirty="0" smtClean="0">
                <a:solidFill>
                  <a:schemeClr val="accent6">
                    <a:lumMod val="25000"/>
                  </a:schemeClr>
                </a:solidFill>
                <a:latin typeface="+mn-lt"/>
              </a:rPr>
              <a:t>Excess Acquisition*</a:t>
            </a:r>
            <a:r>
              <a:rPr lang="en-US" sz="1300" dirty="0" smtClean="0">
                <a:solidFill>
                  <a:schemeClr val="tx2"/>
                </a:solidFill>
                <a:latin typeface="+mn-lt"/>
              </a:rPr>
              <a:t> *past or current EA; 526 self ID hoarders;369-HD)</a:t>
            </a: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600" dirty="0" smtClean="0">
              <a:solidFill>
                <a:schemeClr val="tx2"/>
              </a:solidFill>
              <a:latin typeface="+mn-lt"/>
            </a:endParaRPr>
          </a:p>
        </p:txBody>
      </p:sp>
      <p:pic>
        <p:nvPicPr>
          <p:cNvPr id="5122" name="Picture 2" descr="https://encrypted-tbn0.gstatic.com/images?q=tbn:ANd9GcSLLllEsT1GbYH7PnKFZtCLLDHu8CoxQpnmz0S4ch61iXZgLdW_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509120"/>
            <a:ext cx="2132302" cy="14126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907704" y="6095037"/>
            <a:ext cx="4910513" cy="646331"/>
          </a:xfrm>
          <a:prstGeom prst="rect">
            <a:avLst/>
          </a:prstGeom>
        </p:spPr>
        <p:txBody>
          <a:bodyPr wrap="square">
            <a:spAutoFit/>
          </a:bodyPr>
          <a:lstStyle/>
          <a:p>
            <a:pPr lvl="0" fontAlgn="auto">
              <a:lnSpc>
                <a:spcPct val="120000"/>
              </a:lnSpc>
              <a:spcBef>
                <a:spcPts val="0"/>
              </a:spcBef>
              <a:spcAft>
                <a:spcPts val="0"/>
              </a:spcAft>
              <a:defRPr/>
            </a:pPr>
            <a:endParaRPr lang="en-US" sz="1000" dirty="0">
              <a:solidFill>
                <a:schemeClr val="tx2"/>
              </a:solidFill>
            </a:endParaRPr>
          </a:p>
          <a:p>
            <a:pPr lvl="0" fontAlgn="auto">
              <a:lnSpc>
                <a:spcPct val="120000"/>
              </a:lnSpc>
              <a:spcBef>
                <a:spcPts val="0"/>
              </a:spcBef>
              <a:spcAft>
                <a:spcPts val="0"/>
              </a:spcAft>
              <a:defRPr/>
            </a:pPr>
            <a:r>
              <a:rPr lang="en-US" sz="1000" dirty="0">
                <a:solidFill>
                  <a:schemeClr val="tx2"/>
                </a:solidFill>
              </a:rPr>
              <a:t>[Frost, </a:t>
            </a:r>
            <a:r>
              <a:rPr lang="en-US" sz="1000" dirty="0" err="1">
                <a:solidFill>
                  <a:schemeClr val="tx2"/>
                </a:solidFill>
              </a:rPr>
              <a:t>Rosenfield</a:t>
            </a:r>
            <a:r>
              <a:rPr lang="en-US" sz="1000" dirty="0">
                <a:solidFill>
                  <a:schemeClr val="tx2"/>
                </a:solidFill>
              </a:rPr>
              <a:t>, </a:t>
            </a:r>
            <a:r>
              <a:rPr lang="en-US" sz="1000" dirty="0" err="1">
                <a:solidFill>
                  <a:schemeClr val="tx2"/>
                </a:solidFill>
              </a:rPr>
              <a:t>Steketee</a:t>
            </a:r>
            <a:r>
              <a:rPr lang="en-US" sz="1000" dirty="0">
                <a:solidFill>
                  <a:schemeClr val="tx2"/>
                </a:solidFill>
              </a:rPr>
              <a:t>, </a:t>
            </a:r>
            <a:r>
              <a:rPr lang="en-US" sz="1000" dirty="0" err="1">
                <a:solidFill>
                  <a:schemeClr val="tx2"/>
                </a:solidFill>
              </a:rPr>
              <a:t>Tolin</a:t>
            </a:r>
            <a:r>
              <a:rPr lang="en-US" sz="1000" dirty="0">
                <a:solidFill>
                  <a:schemeClr val="tx2"/>
                </a:solidFill>
              </a:rPr>
              <a:t>, 2013;  An examination of excessive acquisition in HD, Journal of Obsessive Compulsive and Related Disorders, 2, 338-345]</a:t>
            </a:r>
            <a:endParaRPr lang="en-CA" sz="1000" dirty="0">
              <a:solidFill>
                <a:schemeClr val="tx2"/>
              </a:solidFill>
            </a:endParaRPr>
          </a:p>
        </p:txBody>
      </p:sp>
    </p:spTree>
    <p:extLst>
      <p:ext uri="{BB962C8B-B14F-4D97-AF65-F5344CB8AC3E}">
        <p14:creationId xmlns:p14="http://schemas.microsoft.com/office/powerpoint/2010/main" val="320650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Objectives</a:t>
            </a:r>
            <a:endParaRPr lang="en-US" dirty="0"/>
          </a:p>
        </p:txBody>
      </p:sp>
      <p:sp>
        <p:nvSpPr>
          <p:cNvPr id="3" name="Content Placeholder 2"/>
          <p:cNvSpPr>
            <a:spLocks noGrp="1"/>
          </p:cNvSpPr>
          <p:nvPr>
            <p:ph sz="half" idx="1"/>
          </p:nvPr>
        </p:nvSpPr>
        <p:spPr>
          <a:xfrm>
            <a:off x="539552" y="2138267"/>
            <a:ext cx="5904656" cy="4165641"/>
          </a:xfrm>
        </p:spPr>
        <p:txBody>
          <a:bodyPr>
            <a:normAutofit fontScale="92500" lnSpcReduction="10000"/>
          </a:bodyPr>
          <a:lstStyle/>
          <a:p>
            <a:r>
              <a:rPr lang="en-US" dirty="0" smtClean="0"/>
              <a:t>By the end of this session:</a:t>
            </a:r>
            <a:br>
              <a:rPr lang="en-US" dirty="0" smtClean="0"/>
            </a:br>
            <a:endParaRPr lang="en-US" dirty="0" smtClean="0"/>
          </a:p>
          <a:p>
            <a:pPr marL="457200" indent="-457200">
              <a:buFont typeface="+mj-lt"/>
              <a:buAutoNum type="arabicPeriod"/>
            </a:pPr>
            <a:r>
              <a:rPr lang="en-US" dirty="0"/>
              <a:t>Name two main types of approach to treating Hoarding Disorder (HD</a:t>
            </a:r>
            <a:r>
              <a:rPr lang="en-US" dirty="0" smtClean="0"/>
              <a:t>)</a:t>
            </a:r>
            <a:br>
              <a:rPr lang="en-US" dirty="0" smtClean="0"/>
            </a:br>
            <a:r>
              <a:rPr lang="en-US" sz="1600" dirty="0">
                <a:solidFill>
                  <a:srgbClr val="002060"/>
                </a:solidFill>
                <a:latin typeface="Andalus" panose="02020603050405020304" pitchFamily="18" charset="-78"/>
                <a:cs typeface="Andalus" panose="02020603050405020304" pitchFamily="18" charset="-78"/>
              </a:rPr>
              <a:t>(</a:t>
            </a:r>
            <a:r>
              <a:rPr lang="en-CA" sz="1600" dirty="0">
                <a:solidFill>
                  <a:srgbClr val="002060"/>
                </a:solidFill>
                <a:latin typeface="Andalus" panose="02020603050405020304" pitchFamily="18" charset="-78"/>
                <a:cs typeface="Andalus" panose="02020603050405020304" pitchFamily="18" charset="-78"/>
              </a:rPr>
              <a:t>What can be done to help</a:t>
            </a:r>
            <a:r>
              <a:rPr lang="en-CA" sz="1600" dirty="0" smtClean="0">
                <a:solidFill>
                  <a:srgbClr val="002060"/>
                </a:solidFill>
                <a:cs typeface="Times New Roman" pitchFamily="18" charset="0"/>
              </a:rPr>
              <a:t>)</a:t>
            </a:r>
            <a:br>
              <a:rPr lang="en-CA" sz="1600" dirty="0" smtClean="0">
                <a:solidFill>
                  <a:srgbClr val="002060"/>
                </a:solidFill>
                <a:cs typeface="Times New Roman" pitchFamily="18" charset="0"/>
              </a:rPr>
            </a:br>
            <a:endParaRPr lang="en-US" dirty="0" smtClean="0"/>
          </a:p>
          <a:p>
            <a:pPr marL="457200" indent="-457200">
              <a:buFont typeface="+mj-lt"/>
              <a:buAutoNum type="arabicPeriod"/>
            </a:pPr>
            <a:r>
              <a:rPr lang="en-US" dirty="0" smtClean="0"/>
              <a:t>List an assessment tool to identify key safety/eviction risks and preferred </a:t>
            </a:r>
            <a:r>
              <a:rPr lang="en-US" dirty="0" err="1" smtClean="0"/>
              <a:t>Tx</a:t>
            </a:r>
            <a:r>
              <a:rPr lang="en-US" dirty="0" smtClean="0"/>
              <a:t> approach</a:t>
            </a:r>
            <a:r>
              <a:rPr lang="en-US" dirty="0"/>
              <a:t/>
            </a:r>
            <a:br>
              <a:rPr lang="en-US" dirty="0"/>
            </a:br>
            <a:r>
              <a:rPr lang="en-US" sz="1600" dirty="0" smtClean="0">
                <a:solidFill>
                  <a:srgbClr val="002060"/>
                </a:solidFill>
                <a:latin typeface="Andalus" panose="02020603050405020304" pitchFamily="18" charset="-78"/>
                <a:cs typeface="Andalus" panose="02020603050405020304" pitchFamily="18" charset="-78"/>
              </a:rPr>
              <a:t>(</a:t>
            </a:r>
            <a:r>
              <a:rPr lang="en-CA" sz="1600" dirty="0" smtClean="0">
                <a:solidFill>
                  <a:srgbClr val="002060"/>
                </a:solidFill>
                <a:latin typeface="Andalus" panose="02020603050405020304" pitchFamily="18" charset="-78"/>
                <a:cs typeface="Andalus" panose="02020603050405020304" pitchFamily="18" charset="-78"/>
              </a:rPr>
              <a:t>What to assess for so as to know how to best help</a:t>
            </a:r>
            <a:r>
              <a:rPr lang="en-CA" sz="1600" dirty="0" smtClean="0">
                <a:solidFill>
                  <a:srgbClr val="002060"/>
                </a:solidFill>
                <a:latin typeface="Times New Roman"/>
                <a:cs typeface="Times New Roman" pitchFamily="18" charset="0"/>
              </a:rPr>
              <a:t>)</a:t>
            </a:r>
            <a:r>
              <a:rPr lang="en-CA" sz="1600" dirty="0" smtClean="0">
                <a:solidFill>
                  <a:srgbClr val="002060"/>
                </a:solidFill>
                <a:latin typeface="+mj-lt"/>
                <a:cs typeface="Times New Roman" pitchFamily="18" charset="0"/>
              </a:rPr>
              <a:t/>
            </a:r>
            <a:br>
              <a:rPr lang="en-CA" sz="1600" dirty="0" smtClean="0">
                <a:solidFill>
                  <a:srgbClr val="002060"/>
                </a:solidFill>
                <a:latin typeface="+mj-lt"/>
                <a:cs typeface="Times New Roman" pitchFamily="18" charset="0"/>
              </a:rPr>
            </a:br>
            <a:endParaRPr lang="en-US" sz="1600" dirty="0" smtClean="0"/>
          </a:p>
          <a:p>
            <a:pPr marL="457200" indent="-457200">
              <a:buFont typeface="+mj-lt"/>
              <a:buAutoNum type="arabicPeriod"/>
            </a:pPr>
            <a:r>
              <a:rPr lang="en-US" dirty="0" smtClean="0"/>
              <a:t>Identify one strategy (or more!) to set up and address your plan of service.    </a:t>
            </a:r>
          </a:p>
          <a:p>
            <a:r>
              <a:rPr lang="en-US" sz="1600" dirty="0" smtClean="0">
                <a:solidFill>
                  <a:srgbClr val="002060"/>
                </a:solidFill>
                <a:latin typeface="Andalus" panose="02020603050405020304" pitchFamily="18" charset="-78"/>
                <a:cs typeface="Andalus" panose="02020603050405020304" pitchFamily="18" charset="-78"/>
              </a:rPr>
              <a:t>         (</a:t>
            </a:r>
            <a:r>
              <a:rPr lang="en-CA" sz="1600" dirty="0" smtClean="0">
                <a:solidFill>
                  <a:srgbClr val="002060"/>
                </a:solidFill>
                <a:latin typeface="Andalus" panose="02020603050405020304" pitchFamily="18" charset="-78"/>
                <a:cs typeface="Andalus" panose="02020603050405020304" pitchFamily="18" charset="-78"/>
              </a:rPr>
              <a:t>How you can develop a plan to help based on your assessment)</a:t>
            </a:r>
            <a:endParaRPr lang="en-US" sz="1600" b="1" dirty="0" smtClean="0">
              <a:latin typeface="Andalus" panose="02020603050405020304" pitchFamily="18" charset="-78"/>
              <a:cs typeface="Andalus" panose="02020603050405020304" pitchFamily="18" charset="-78"/>
            </a:endParaRPr>
          </a:p>
          <a:p>
            <a:pPr marL="457200" indent="-457200">
              <a:buFont typeface="+mj-lt"/>
              <a:buAutoNum type="arabicPeriod"/>
            </a:pPr>
            <a:endParaRPr lang="en-US" dirty="0"/>
          </a:p>
        </p:txBody>
      </p:sp>
      <p:sp>
        <p:nvSpPr>
          <p:cNvPr id="5" name="Subtitle 4"/>
          <p:cNvSpPr>
            <a:spLocks noGrp="1"/>
          </p:cNvSpPr>
          <p:nvPr>
            <p:ph type="subTitle" idx="11"/>
          </p:nvPr>
        </p:nvSpPr>
        <p:spPr/>
        <p:txBody>
          <a:bodyPr/>
          <a:lstStyle/>
          <a:p>
            <a:r>
              <a:rPr lang="en-US" dirty="0" smtClean="0"/>
              <a:t>Here’s where we are going </a:t>
            </a:r>
            <a:endParaRPr lang="en-US" dirty="0"/>
          </a:p>
        </p:txBody>
      </p:sp>
      <p:pic>
        <p:nvPicPr>
          <p:cNvPr id="6"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10"/>
          <a:stretch/>
        </p:blipFill>
        <p:spPr bwMode="auto">
          <a:xfrm>
            <a:off x="6461361" y="3140968"/>
            <a:ext cx="2653601"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90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3"/>
          <p:cNvSpPr>
            <a:spLocks noGrp="1"/>
          </p:cNvSpPr>
          <p:nvPr>
            <p:ph idx="1"/>
          </p:nvPr>
        </p:nvSpPr>
        <p:spPr>
          <a:xfrm>
            <a:off x="3419872" y="1988840"/>
            <a:ext cx="7772400" cy="3996457"/>
          </a:xfrm>
        </p:spPr>
        <p:txBody>
          <a:bodyPr>
            <a:normAutofit/>
          </a:bodyPr>
          <a:lstStyle/>
          <a:p>
            <a:pPr>
              <a:buClr>
                <a:schemeClr val="tx1">
                  <a:lumMod val="50000"/>
                  <a:lumOff val="50000"/>
                </a:schemeClr>
              </a:buClr>
              <a:buFont typeface="Wingdings" panose="05000000000000000000" pitchFamily="2" charset="2"/>
              <a:buChar char="ü"/>
            </a:pPr>
            <a:r>
              <a:rPr lang="en-US" altLang="en-US" dirty="0">
                <a:solidFill>
                  <a:schemeClr val="tx2">
                    <a:lumMod val="40000"/>
                    <a:lumOff val="60000"/>
                  </a:schemeClr>
                </a:solidFill>
                <a:latin typeface="Lucida Sans Unicode" pitchFamily="34" charset="0"/>
              </a:rPr>
              <a:t>STEP 1: Protect </a:t>
            </a:r>
            <a:r>
              <a:rPr lang="en-US" altLang="en-US" dirty="0" smtClean="0">
                <a:solidFill>
                  <a:schemeClr val="tx2">
                    <a:lumMod val="40000"/>
                    <a:lumOff val="60000"/>
                  </a:schemeClr>
                </a:solidFill>
                <a:latin typeface="Lucida Sans Unicode" pitchFamily="34" charset="0"/>
              </a:rPr>
              <a:t>Yourself</a:t>
            </a:r>
          </a:p>
          <a:p>
            <a:pPr>
              <a:buClr>
                <a:schemeClr val="tx1">
                  <a:lumMod val="50000"/>
                  <a:lumOff val="50000"/>
                </a:schemeClr>
              </a:buClr>
              <a:buFont typeface="Wingdings" panose="05000000000000000000" pitchFamily="2" charset="2"/>
              <a:buChar char="ü"/>
            </a:pPr>
            <a:r>
              <a:rPr lang="en-US" altLang="en-US" dirty="0" smtClean="0">
                <a:latin typeface="Lucida Sans Unicode" pitchFamily="34" charset="0"/>
              </a:rPr>
              <a:t>STEP </a:t>
            </a:r>
            <a:r>
              <a:rPr lang="en-US" altLang="en-US" dirty="0">
                <a:latin typeface="Lucida Sans Unicode" pitchFamily="34" charset="0"/>
              </a:rPr>
              <a:t>2: Safety </a:t>
            </a:r>
            <a:r>
              <a:rPr lang="en-US" altLang="en-US" dirty="0" smtClean="0">
                <a:latin typeface="Lucida Sans Unicode" pitchFamily="34" charset="0"/>
              </a:rPr>
              <a:t>Assessment</a:t>
            </a:r>
          </a:p>
          <a:p>
            <a:pPr>
              <a:buClr>
                <a:schemeClr val="tx1">
                  <a:lumMod val="50000"/>
                  <a:lumOff val="50000"/>
                </a:schemeClr>
              </a:buClr>
              <a:buFont typeface="Wingdings" panose="05000000000000000000" pitchFamily="2" charset="2"/>
              <a:buChar char="ü"/>
            </a:pPr>
            <a:r>
              <a:rPr lang="en-US" altLang="en-US" dirty="0" smtClean="0">
                <a:solidFill>
                  <a:schemeClr val="tx2">
                    <a:lumMod val="40000"/>
                    <a:lumOff val="60000"/>
                  </a:schemeClr>
                </a:solidFill>
                <a:latin typeface="Lucida Sans Unicode" pitchFamily="34" charset="0"/>
              </a:rPr>
              <a:t>STEP </a:t>
            </a:r>
            <a:r>
              <a:rPr lang="en-US" altLang="en-US" dirty="0">
                <a:solidFill>
                  <a:schemeClr val="tx2">
                    <a:lumMod val="40000"/>
                    <a:lumOff val="60000"/>
                  </a:schemeClr>
                </a:solidFill>
                <a:latin typeface="Lucida Sans Unicode" pitchFamily="34" charset="0"/>
              </a:rPr>
              <a:t>3: Prioritize service </a:t>
            </a:r>
            <a:r>
              <a:rPr lang="en-US" altLang="en-US" dirty="0" smtClean="0">
                <a:solidFill>
                  <a:schemeClr val="tx2">
                    <a:lumMod val="40000"/>
                    <a:lumOff val="60000"/>
                  </a:schemeClr>
                </a:solidFill>
                <a:latin typeface="Lucida Sans Unicode" pitchFamily="34" charset="0"/>
              </a:rPr>
              <a:t>goals</a:t>
            </a:r>
          </a:p>
          <a:p>
            <a:pPr>
              <a:buClr>
                <a:schemeClr val="tx1">
                  <a:lumMod val="50000"/>
                  <a:lumOff val="50000"/>
                </a:schemeClr>
              </a:buClr>
              <a:buFont typeface="Wingdings" panose="05000000000000000000" pitchFamily="2" charset="2"/>
              <a:buChar char="ü"/>
            </a:pPr>
            <a:r>
              <a:rPr lang="en-US" altLang="en-US" dirty="0" smtClean="0">
                <a:solidFill>
                  <a:schemeClr val="tx2">
                    <a:lumMod val="40000"/>
                    <a:lumOff val="60000"/>
                  </a:schemeClr>
                </a:solidFill>
                <a:latin typeface="Lucida Sans Unicode" pitchFamily="34" charset="0"/>
              </a:rPr>
              <a:t>STEP </a:t>
            </a:r>
            <a:r>
              <a:rPr lang="en-US" altLang="en-US" dirty="0">
                <a:solidFill>
                  <a:schemeClr val="tx2">
                    <a:lumMod val="40000"/>
                    <a:lumOff val="60000"/>
                  </a:schemeClr>
                </a:solidFill>
                <a:latin typeface="Lucida Sans Unicode" pitchFamily="34" charset="0"/>
              </a:rPr>
              <a:t>4: Provide hands-on </a:t>
            </a:r>
            <a:r>
              <a:rPr lang="en-US" altLang="en-US" dirty="0" smtClean="0">
                <a:solidFill>
                  <a:schemeClr val="tx2">
                    <a:lumMod val="40000"/>
                    <a:lumOff val="60000"/>
                  </a:schemeClr>
                </a:solidFill>
                <a:latin typeface="Lucida Sans Unicode" pitchFamily="34" charset="0"/>
              </a:rPr>
              <a:t>support</a:t>
            </a:r>
            <a:endParaRPr lang="en-US" altLang="en-US" dirty="0">
              <a:solidFill>
                <a:schemeClr val="tx2">
                  <a:lumMod val="40000"/>
                  <a:lumOff val="60000"/>
                </a:schemeClr>
              </a:solidFill>
              <a:latin typeface="Lucida Sans Unicode" pitchFamily="34" charset="0"/>
            </a:endParaRPr>
          </a:p>
          <a:p>
            <a:pPr marL="609600" indent="-609600">
              <a:buClr>
                <a:schemeClr val="tx1"/>
              </a:buClr>
              <a:buFont typeface="Wingdings" pitchFamily="2" charset="2"/>
              <a:buNone/>
            </a:pPr>
            <a:endParaRPr lang="en-US" altLang="en-US" dirty="0" smtClean="0">
              <a:solidFill>
                <a:schemeClr val="bg1">
                  <a:lumMod val="50000"/>
                </a:schemeClr>
              </a:solidFill>
            </a:endParaRPr>
          </a:p>
          <a:p>
            <a:pPr marL="609600" indent="-609600">
              <a:buClr>
                <a:schemeClr val="tx1"/>
              </a:buClr>
              <a:buFont typeface="Wingdings" pitchFamily="2" charset="2"/>
              <a:buNone/>
            </a:pPr>
            <a:r>
              <a:rPr lang="en-US" altLang="en-US" sz="2800" dirty="0" smtClean="0">
                <a:solidFill>
                  <a:srgbClr val="002060"/>
                </a:solidFill>
              </a:rPr>
              <a:t>WHY?</a:t>
            </a:r>
          </a:p>
          <a:p>
            <a:pPr marL="609600" indent="-609600">
              <a:buClr>
                <a:schemeClr val="tx2"/>
              </a:buClr>
              <a:buFont typeface="+mj-lt"/>
              <a:buAutoNum type="arabicPeriod"/>
            </a:pPr>
            <a:r>
              <a:rPr lang="en-US" altLang="en-US" dirty="0" smtClean="0">
                <a:solidFill>
                  <a:schemeClr val="bg1">
                    <a:lumMod val="50000"/>
                  </a:schemeClr>
                </a:solidFill>
              </a:rPr>
              <a:t>Assess level of risk</a:t>
            </a:r>
          </a:p>
          <a:p>
            <a:pPr marL="609600" indent="-609600">
              <a:buClr>
                <a:schemeClr val="tx2"/>
              </a:buClr>
              <a:buFont typeface="+mj-lt"/>
              <a:buAutoNum type="arabicPeriod"/>
            </a:pPr>
            <a:r>
              <a:rPr lang="en-US" altLang="en-US" dirty="0" smtClean="0">
                <a:solidFill>
                  <a:schemeClr val="bg1">
                    <a:lumMod val="50000"/>
                  </a:schemeClr>
                </a:solidFill>
              </a:rPr>
              <a:t>Educate your client about risks</a:t>
            </a:r>
          </a:p>
          <a:p>
            <a:pPr marL="609600" indent="-609600">
              <a:buClr>
                <a:schemeClr val="tx2"/>
              </a:buClr>
              <a:buFont typeface="+mj-lt"/>
              <a:buAutoNum type="arabicPeriod"/>
            </a:pPr>
            <a:r>
              <a:rPr lang="en-US" altLang="en-US" dirty="0" smtClean="0">
                <a:solidFill>
                  <a:schemeClr val="bg1">
                    <a:lumMod val="50000"/>
                  </a:schemeClr>
                </a:solidFill>
              </a:rPr>
              <a:t>Document any concerns</a:t>
            </a:r>
          </a:p>
          <a:p>
            <a:pPr marL="609600" indent="-609600">
              <a:buClr>
                <a:schemeClr val="tx2"/>
              </a:buClr>
              <a:buFont typeface="+mj-lt"/>
              <a:buAutoNum type="arabicPeriod"/>
            </a:pPr>
            <a:r>
              <a:rPr lang="en-US" altLang="en-US" dirty="0" smtClean="0">
                <a:solidFill>
                  <a:schemeClr val="bg1">
                    <a:lumMod val="50000"/>
                  </a:schemeClr>
                </a:solidFill>
              </a:rPr>
              <a:t>Assists to prioritize goals &amp; service </a:t>
            </a:r>
          </a:p>
          <a:p>
            <a:pPr marL="609600" indent="-609600">
              <a:buClr>
                <a:schemeClr val="tx1"/>
              </a:buClr>
              <a:buFont typeface="Wingdings" pitchFamily="2" charset="2"/>
              <a:buNone/>
            </a:pPr>
            <a:endParaRPr lang="en-CA" altLang="en-US" dirty="0" smtClean="0">
              <a:latin typeface="Lucida Sans Unicode" pitchFamily="34" charset="0"/>
            </a:endParaRPr>
          </a:p>
        </p:txBody>
      </p:sp>
      <p:sp>
        <p:nvSpPr>
          <p:cNvPr id="103426" name="Rectangle 2"/>
          <p:cNvSpPr>
            <a:spLocks noGrp="1"/>
          </p:cNvSpPr>
          <p:nvPr>
            <p:ph type="title"/>
          </p:nvPr>
        </p:nvSpPr>
        <p:spPr bwMode="auto"/>
        <p:txBody>
          <a:bodyPr wrap="square" lIns="91440" tIns="45720" rIns="91440" bIns="45720" numCol="1" anchorCtr="0" compatLnSpc="1">
            <a:prstTxWarp prst="textNoShape">
              <a:avLst/>
            </a:prstTxWarp>
            <a:normAutofit/>
          </a:bodyPr>
          <a:lstStyle/>
          <a:p>
            <a:pPr>
              <a:defRPr/>
            </a:pPr>
            <a:r>
              <a:rPr lang="en-US" dirty="0" smtClean="0">
                <a:solidFill>
                  <a:schemeClr val="bg1"/>
                </a:solidFill>
                <a:effectLst/>
                <a:latin typeface="Lucida Sans Unicode" pitchFamily="34" charset="0"/>
              </a:rPr>
              <a:t>Safety Risks – how can I assist?</a:t>
            </a:r>
            <a:endParaRPr lang="en-CA" dirty="0" smtClean="0">
              <a:solidFill>
                <a:schemeClr val="bg1"/>
              </a:solidFill>
              <a:effectLst/>
              <a:latin typeface="Lucida Sans Unicode" pitchFamily="34" charset="0"/>
            </a:endParaRPr>
          </a:p>
        </p:txBody>
      </p:sp>
      <p:sp>
        <p:nvSpPr>
          <p:cNvPr id="6" name="Subtitle 5"/>
          <p:cNvSpPr>
            <a:spLocks noGrp="1"/>
          </p:cNvSpPr>
          <p:nvPr>
            <p:ph type="subTitle" idx="11"/>
          </p:nvPr>
        </p:nvSpPr>
        <p:spPr/>
        <p:txBody>
          <a:bodyPr/>
          <a:lstStyle/>
          <a:p>
            <a:r>
              <a:rPr lang="en-US" dirty="0" smtClean="0"/>
              <a:t>Harm reduction in action</a:t>
            </a:r>
            <a:endParaRPr lang="en-US"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661776"/>
            <a:ext cx="1802160" cy="13895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56" y="2489924"/>
            <a:ext cx="1298104" cy="18086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74" y="3252721"/>
            <a:ext cx="2159149" cy="14669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141" y="3845174"/>
            <a:ext cx="1790447" cy="25562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4771430"/>
            <a:ext cx="1858887" cy="17766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Brace 6"/>
          <p:cNvSpPr/>
          <p:nvPr/>
        </p:nvSpPr>
        <p:spPr>
          <a:xfrm>
            <a:off x="2627783" y="1933944"/>
            <a:ext cx="864097" cy="4375376"/>
          </a:xfrm>
          <a:prstGeom prst="rightBrace">
            <a:avLst>
              <a:gd name="adj1" fmla="val 18629"/>
              <a:gd name="adj2" fmla="val 1306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39609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00035">
                                            <p:txEl>
                                              <p:pRg st="9" end="9"/>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Assess this Situation</a:t>
            </a:r>
            <a:endParaRPr lang="en-US" dirty="0"/>
          </a:p>
        </p:txBody>
      </p:sp>
      <p:sp>
        <p:nvSpPr>
          <p:cNvPr id="5" name="Subtitle 4"/>
          <p:cNvSpPr>
            <a:spLocks noGrp="1"/>
          </p:cNvSpPr>
          <p:nvPr>
            <p:ph type="subTitle" idx="11"/>
          </p:nvPr>
        </p:nvSpPr>
        <p:spPr/>
        <p:txBody>
          <a:bodyPr/>
          <a:lstStyle/>
          <a:p>
            <a:r>
              <a:rPr lang="en-US" dirty="0" smtClean="0"/>
              <a:t>Hoarding buried alive: Gourmet kitchen</a:t>
            </a:r>
            <a:endParaRPr lang="en-US" dirty="0"/>
          </a:p>
        </p:txBody>
      </p:sp>
      <p:sp>
        <p:nvSpPr>
          <p:cNvPr id="6" name="Rectangle 5"/>
          <p:cNvSpPr/>
          <p:nvPr/>
        </p:nvSpPr>
        <p:spPr>
          <a:xfrm>
            <a:off x="1115616" y="5949280"/>
            <a:ext cx="4572000" cy="646331"/>
          </a:xfrm>
          <a:prstGeom prst="rect">
            <a:avLst/>
          </a:prstGeom>
        </p:spPr>
        <p:txBody>
          <a:bodyPr>
            <a:spAutoFit/>
          </a:bodyPr>
          <a:lstStyle/>
          <a:p>
            <a:r>
              <a:rPr lang="en-US" dirty="0"/>
              <a:t>http://www.tlc.com/tv-shows/hoarding-buried-alive/videos/gourmet-kitchen/</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916832"/>
            <a:ext cx="5064621"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7" name="Group 6"/>
          <p:cNvGrpSpPr/>
          <p:nvPr/>
        </p:nvGrpSpPr>
        <p:grpSpPr>
          <a:xfrm>
            <a:off x="1475656" y="4869160"/>
            <a:ext cx="6316646" cy="870380"/>
            <a:chOff x="1231158" y="2076192"/>
            <a:chExt cx="6770050" cy="870380"/>
          </a:xfrm>
        </p:grpSpPr>
        <p:pic>
          <p:nvPicPr>
            <p:cNvPr id="8" name="Picture 2" descr="https://haroldfeddersen.files.wordpress.com/2010/10/img_0820.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259632" y="2298500"/>
              <a:ext cx="6737941" cy="648072"/>
              <a:chOff x="-3585385" y="5001208"/>
              <a:chExt cx="8144978" cy="1296144"/>
            </a:xfrm>
            <a:solidFill>
              <a:srgbClr val="E2E9EF">
                <a:alpha val="69020"/>
              </a:srgbClr>
            </a:solidFill>
          </p:grpSpPr>
          <p:sp>
            <p:nvSpPr>
              <p:cNvPr id="13" name="Right Triangle 12"/>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14"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10" name="Group 9"/>
            <p:cNvGrpSpPr/>
            <p:nvPr/>
          </p:nvGrpSpPr>
          <p:grpSpPr>
            <a:xfrm>
              <a:off x="1325654" y="2298500"/>
              <a:ext cx="6674255" cy="648072"/>
              <a:chOff x="551664" y="5151433"/>
              <a:chExt cx="8067994" cy="1296144"/>
            </a:xfrm>
            <a:solidFill>
              <a:srgbClr val="99FF66">
                <a:alpha val="69804"/>
              </a:srgbClr>
            </a:solidFill>
          </p:grpSpPr>
          <p:sp>
            <p:nvSpPr>
              <p:cNvPr id="11" name="Right Triangle 10"/>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12" name="Content Placeholder 2"/>
              <p:cNvSpPr txBox="1">
                <a:spLocks/>
              </p:cNvSpPr>
              <p:nvPr/>
            </p:nvSpPr>
            <p:spPr>
              <a:xfrm>
                <a:off x="6874649"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spTree>
    <p:extLst>
      <p:ext uri="{BB962C8B-B14F-4D97-AF65-F5344CB8AC3E}">
        <p14:creationId xmlns:p14="http://schemas.microsoft.com/office/powerpoint/2010/main" val="202290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3"/>
          <p:cNvSpPr>
            <a:spLocks noGrp="1"/>
          </p:cNvSpPr>
          <p:nvPr>
            <p:ph idx="1"/>
          </p:nvPr>
        </p:nvSpPr>
        <p:spPr/>
        <p:txBody>
          <a:bodyPr/>
          <a:lstStyle/>
          <a:p>
            <a:pPr marL="0" indent="0">
              <a:buClr>
                <a:schemeClr val="tx1"/>
              </a:buClr>
              <a:buNone/>
            </a:pPr>
            <a:r>
              <a:rPr lang="en-US" altLang="en-US" sz="3600" dirty="0" smtClean="0"/>
              <a:t>How to assess and intervene in situations of risk:</a:t>
            </a:r>
          </a:p>
          <a:p>
            <a:pPr marL="0" indent="0">
              <a:buClr>
                <a:schemeClr val="tx1"/>
              </a:buClr>
              <a:buNone/>
            </a:pPr>
            <a:endParaRPr lang="en-US" altLang="en-US" dirty="0" smtClean="0">
              <a:latin typeface="Lucida Sans Unicode" pitchFamily="34" charset="0"/>
            </a:endParaRPr>
          </a:p>
          <a:p>
            <a:pPr>
              <a:buClr>
                <a:schemeClr val="bg1">
                  <a:lumMod val="85000"/>
                </a:schemeClr>
              </a:buClr>
              <a:buFont typeface="Wingdings" pitchFamily="2" charset="2"/>
              <a:buChar char="ü"/>
            </a:pPr>
            <a:r>
              <a:rPr lang="en-US" altLang="en-US" sz="2400" dirty="0" smtClean="0">
                <a:solidFill>
                  <a:schemeClr val="bg1">
                    <a:lumMod val="75000"/>
                  </a:schemeClr>
                </a:solidFill>
              </a:rPr>
              <a:t>STEP 1: Protect Yourself</a:t>
            </a:r>
          </a:p>
          <a:p>
            <a:pPr>
              <a:buClr>
                <a:schemeClr val="bg1">
                  <a:lumMod val="85000"/>
                </a:schemeClr>
              </a:buClr>
              <a:buFont typeface="Wingdings" pitchFamily="2" charset="2"/>
              <a:buChar char="ü"/>
            </a:pPr>
            <a:r>
              <a:rPr lang="en-US" altLang="en-US" sz="2400" dirty="0" smtClean="0">
                <a:solidFill>
                  <a:schemeClr val="bg1">
                    <a:lumMod val="75000"/>
                  </a:schemeClr>
                </a:solidFill>
              </a:rPr>
              <a:t>STEP 2: Safety Assessment</a:t>
            </a:r>
          </a:p>
          <a:p>
            <a:pPr>
              <a:buClr>
                <a:schemeClr val="tx1">
                  <a:lumMod val="50000"/>
                  <a:lumOff val="50000"/>
                </a:schemeClr>
              </a:buClr>
              <a:buFont typeface="Wingdings" pitchFamily="2" charset="2"/>
              <a:buChar char="ü"/>
            </a:pPr>
            <a:r>
              <a:rPr lang="en-US" altLang="en-US" sz="2400" b="1" dirty="0" smtClean="0">
                <a:solidFill>
                  <a:schemeClr val="tx1">
                    <a:lumMod val="50000"/>
                    <a:lumOff val="50000"/>
                  </a:schemeClr>
                </a:solidFill>
              </a:rPr>
              <a:t>STEP 3: Prioritize service goals</a:t>
            </a:r>
          </a:p>
          <a:p>
            <a:pPr>
              <a:buClr>
                <a:schemeClr val="bg1">
                  <a:lumMod val="85000"/>
                </a:schemeClr>
              </a:buClr>
              <a:buFont typeface="Wingdings" pitchFamily="2" charset="2"/>
              <a:buChar char="ü"/>
            </a:pPr>
            <a:r>
              <a:rPr lang="en-US" altLang="en-US" sz="2400" dirty="0" smtClean="0">
                <a:solidFill>
                  <a:schemeClr val="bg1">
                    <a:lumMod val="75000"/>
                  </a:schemeClr>
                </a:solidFill>
              </a:rPr>
              <a:t>STEP </a:t>
            </a:r>
            <a:r>
              <a:rPr lang="en-US" altLang="en-US" sz="2400" dirty="0">
                <a:solidFill>
                  <a:schemeClr val="bg1">
                    <a:lumMod val="75000"/>
                  </a:schemeClr>
                </a:solidFill>
              </a:rPr>
              <a:t>4: </a:t>
            </a:r>
            <a:r>
              <a:rPr lang="en-US" altLang="en-US" sz="2400" dirty="0" smtClean="0">
                <a:solidFill>
                  <a:schemeClr val="bg1">
                    <a:lumMod val="75000"/>
                  </a:schemeClr>
                </a:solidFill>
              </a:rPr>
              <a:t>Provide hands-on support</a:t>
            </a:r>
          </a:p>
          <a:p>
            <a:pPr lvl="2">
              <a:buClr>
                <a:schemeClr val="bg1">
                  <a:lumMod val="85000"/>
                </a:schemeClr>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CA" altLang="en-US" dirty="0" smtClean="0">
              <a:latin typeface="Lucida Sans Unicode" pitchFamily="34" charset="0"/>
            </a:endParaRPr>
          </a:p>
        </p:txBody>
      </p:sp>
      <p:sp>
        <p:nvSpPr>
          <p:cNvPr id="100354" name="Rectangle 2"/>
          <p:cNvSpPr>
            <a:spLocks noGrp="1"/>
          </p:cNvSpPr>
          <p:nvPr>
            <p:ph type="title"/>
          </p:nvPr>
        </p:nvSpPr>
        <p:spPr bwMode="auto">
          <a:xfrm>
            <a:off x="330868" y="205713"/>
            <a:ext cx="8229600" cy="685800"/>
          </a:xfrm>
        </p:spPr>
        <p:txBody>
          <a:bodyPr wrap="square" lIns="91440" tIns="45720" rIns="91440" bIns="45720" numCol="1" anchorCtr="0" compatLnSpc="1">
            <a:prstTxWarp prst="textNoShape">
              <a:avLst/>
            </a:prstTxWarp>
            <a:normAutofit/>
          </a:bodyPr>
          <a:lstStyle/>
          <a:p>
            <a:pPr>
              <a:defRPr/>
            </a:pPr>
            <a:r>
              <a:rPr lang="en-US" dirty="0" smtClean="0">
                <a:solidFill>
                  <a:schemeClr val="bg1"/>
                </a:solidFill>
                <a:effectLst/>
                <a:latin typeface="Lucida Sans Unicode" pitchFamily="34" charset="0"/>
              </a:rPr>
              <a:t>Safety Risks: Assessment &amp; Plan</a:t>
            </a:r>
            <a:endParaRPr lang="en-CA" dirty="0" smtClean="0">
              <a:effectLst/>
              <a:latin typeface="Lucida Sans Unicode" pitchFamily="34" charset="0"/>
            </a:endParaRPr>
          </a:p>
        </p:txBody>
      </p:sp>
      <p:sp>
        <p:nvSpPr>
          <p:cNvPr id="6" name="Subtitle 5"/>
          <p:cNvSpPr>
            <a:spLocks noGrp="1"/>
          </p:cNvSpPr>
          <p:nvPr>
            <p:ph type="subTitle" idx="11"/>
          </p:nvPr>
        </p:nvSpPr>
        <p:spPr/>
        <p:txBody>
          <a:bodyPr/>
          <a:lstStyle/>
          <a:p>
            <a:r>
              <a:rPr lang="en-US" dirty="0" smtClean="0"/>
              <a:t>Harm reduction in action</a:t>
            </a:r>
            <a:endParaRPr 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3933056"/>
            <a:ext cx="1488375" cy="11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54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p:cNvSpPr>
          <p:nvPr>
            <p:ph idx="1"/>
          </p:nvPr>
        </p:nvSpPr>
        <p:spPr>
          <a:xfrm>
            <a:off x="323527" y="2060848"/>
            <a:ext cx="8622629" cy="3996457"/>
          </a:xfrm>
          <a:solidFill>
            <a:schemeClr val="bg1"/>
          </a:solidFill>
        </p:spPr>
        <p:txBody>
          <a:bodyPr>
            <a:normAutofit fontScale="92500" lnSpcReduction="10000"/>
          </a:bodyPr>
          <a:lstStyle/>
          <a:p>
            <a:pPr eaLnBrk="1" hangingPunct="1"/>
            <a:r>
              <a:rPr lang="en-US" sz="2600" dirty="0" smtClean="0">
                <a:solidFill>
                  <a:srgbClr val="002060"/>
                </a:solidFill>
              </a:rPr>
              <a:t>You can’t control outcome: </a:t>
            </a:r>
          </a:p>
          <a:p>
            <a:pPr lvl="1" eaLnBrk="1" hangingPunct="1"/>
            <a:r>
              <a:rPr lang="en-US" sz="1900" dirty="0" smtClean="0">
                <a:solidFill>
                  <a:schemeClr val="accent3"/>
                </a:solidFill>
              </a:rPr>
              <a:t>Respond to the client, not responsible for the clutter</a:t>
            </a:r>
          </a:p>
          <a:p>
            <a:pPr eaLnBrk="1" hangingPunct="1"/>
            <a:r>
              <a:rPr lang="en-US" sz="2600" dirty="0" smtClean="0">
                <a:solidFill>
                  <a:srgbClr val="002060"/>
                </a:solidFill>
              </a:rPr>
              <a:t>See success in small changes:</a:t>
            </a:r>
          </a:p>
          <a:p>
            <a:pPr lvl="1" eaLnBrk="1" hangingPunct="1"/>
            <a:r>
              <a:rPr lang="en-US" sz="1900" dirty="0" smtClean="0">
                <a:solidFill>
                  <a:schemeClr val="accent3"/>
                </a:solidFill>
              </a:rPr>
              <a:t>Manage your own expectations for change</a:t>
            </a:r>
          </a:p>
          <a:p>
            <a:pPr eaLnBrk="1" hangingPunct="1"/>
            <a:r>
              <a:rPr lang="en-US" sz="2600" dirty="0" smtClean="0">
                <a:solidFill>
                  <a:srgbClr val="002060"/>
                </a:solidFill>
              </a:rPr>
              <a:t>Connect with the goals of the client:</a:t>
            </a:r>
          </a:p>
          <a:p>
            <a:pPr lvl="1" eaLnBrk="1" hangingPunct="1"/>
            <a:r>
              <a:rPr lang="en-US" sz="1900" dirty="0" smtClean="0">
                <a:solidFill>
                  <a:schemeClr val="accent3"/>
                </a:solidFill>
              </a:rPr>
              <a:t>“For the PSW to keep coming, here’s what would need to change for them to continue visits”</a:t>
            </a:r>
          </a:p>
          <a:p>
            <a:pPr eaLnBrk="1" hangingPunct="1"/>
            <a:r>
              <a:rPr lang="en-US" sz="2600" dirty="0" smtClean="0">
                <a:solidFill>
                  <a:srgbClr val="002060"/>
                </a:solidFill>
              </a:rPr>
              <a:t>Teach skills &amp; support; don’t take away the problem </a:t>
            </a:r>
          </a:p>
          <a:p>
            <a:pPr eaLnBrk="1" hangingPunct="1"/>
            <a:r>
              <a:rPr lang="en-US" sz="2600" dirty="0" smtClean="0">
                <a:solidFill>
                  <a:srgbClr val="002060"/>
                </a:solidFill>
              </a:rPr>
              <a:t>Support clients to understand choice consequences:</a:t>
            </a:r>
            <a:br>
              <a:rPr lang="en-US" sz="2600" dirty="0" smtClean="0">
                <a:solidFill>
                  <a:srgbClr val="002060"/>
                </a:solidFill>
              </a:rPr>
            </a:br>
            <a:r>
              <a:rPr lang="en-US" sz="1900" dirty="0" smtClean="0">
                <a:solidFill>
                  <a:schemeClr val="accent3"/>
                </a:solidFill>
              </a:rPr>
              <a:t>“If you keep these newspapers in the hall, what do you think the landlord will do when she inspects the apartment next week?”</a:t>
            </a:r>
            <a:endParaRPr lang="en-CA" sz="1900" dirty="0" smtClean="0">
              <a:solidFill>
                <a:schemeClr val="accent3"/>
              </a:solidFill>
            </a:endParaRPr>
          </a:p>
        </p:txBody>
      </p:sp>
      <p:sp>
        <p:nvSpPr>
          <p:cNvPr id="83970" name="Rectangle 2"/>
          <p:cNvSpPr>
            <a:spLocks noGrp="1"/>
          </p:cNvSpPr>
          <p:nvPr>
            <p:ph type="title"/>
          </p:nvPr>
        </p:nvSpPr>
        <p:spPr bwMode="auto">
          <a:xfrm>
            <a:off x="457200" y="457200"/>
            <a:ext cx="8229600" cy="685800"/>
          </a:xfrm>
        </p:spPr>
        <p:txBody>
          <a:bodyPr wrap="square" lIns="91440" tIns="45720" rIns="91440" bIns="45720" numCol="1" anchorCtr="0" compatLnSpc="1">
            <a:prstTxWarp prst="textNoShape">
              <a:avLst/>
            </a:prstTxWarp>
            <a:noAutofit/>
          </a:bodyPr>
          <a:lstStyle/>
          <a:p>
            <a:pPr eaLnBrk="1" hangingPunct="1">
              <a:defRPr/>
            </a:pPr>
            <a:r>
              <a:rPr lang="en-US" dirty="0" smtClean="0">
                <a:solidFill>
                  <a:schemeClr val="bg1"/>
                </a:solidFill>
                <a:effectLst/>
              </a:rPr>
              <a:t>Setting Realistic Service Goals </a:t>
            </a:r>
            <a:endParaRPr lang="en-CA" dirty="0" smtClean="0">
              <a:solidFill>
                <a:schemeClr val="bg1"/>
              </a:solidFill>
              <a:effectLst/>
            </a:endParaRPr>
          </a:p>
        </p:txBody>
      </p:sp>
      <p:sp>
        <p:nvSpPr>
          <p:cNvPr id="6" name="Subtitle 4"/>
          <p:cNvSpPr>
            <a:spLocks noGrp="1"/>
          </p:cNvSpPr>
          <p:nvPr>
            <p:ph type="subTitle" idx="11"/>
          </p:nvPr>
        </p:nvSpPr>
        <p:spPr>
          <a:xfrm>
            <a:off x="611560" y="1052736"/>
            <a:ext cx="8229600" cy="457200"/>
          </a:xfrm>
        </p:spPr>
        <p:txBody>
          <a:bodyPr/>
          <a:lstStyle/>
          <a:p>
            <a:r>
              <a:rPr lang="en-US" dirty="0" smtClean="0"/>
              <a:t>Harm Reduction in action</a:t>
            </a:r>
            <a:endParaRPr lang="en-CA"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1412776"/>
            <a:ext cx="14938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5770748"/>
            <a:ext cx="3312368" cy="89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59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p:cNvSpPr>
          <p:nvPr>
            <p:ph idx="1"/>
          </p:nvPr>
        </p:nvSpPr>
        <p:spPr>
          <a:xfrm>
            <a:off x="1727157" y="2106827"/>
            <a:ext cx="7391400" cy="3758766"/>
          </a:xfrm>
          <a:solidFill>
            <a:schemeClr val="bg1"/>
          </a:solidFill>
        </p:spPr>
        <p:txBody>
          <a:bodyPr>
            <a:normAutofit fontScale="85000" lnSpcReduction="20000"/>
          </a:bodyPr>
          <a:lstStyle/>
          <a:p>
            <a:pPr marL="533400" indent="-533400" eaLnBrk="1" hangingPunct="1">
              <a:buFontTx/>
              <a:buAutoNum type="arabicPeriod"/>
            </a:pPr>
            <a:r>
              <a:rPr lang="en-US" sz="2800" dirty="0" smtClean="0"/>
              <a:t>The client will not fall again in the home.</a:t>
            </a:r>
          </a:p>
          <a:p>
            <a:pPr marL="533400" indent="-533400" eaLnBrk="1" hangingPunct="1">
              <a:buFontTx/>
              <a:buAutoNum type="arabicPeriod"/>
            </a:pPr>
            <a:endParaRPr lang="en-US" sz="2800" dirty="0" smtClean="0"/>
          </a:p>
          <a:p>
            <a:pPr marL="533400" indent="-533400" eaLnBrk="1" hangingPunct="1">
              <a:buFontTx/>
              <a:buAutoNum type="arabicPeriod"/>
            </a:pPr>
            <a:r>
              <a:rPr lang="en-US" sz="2800" dirty="0" smtClean="0"/>
              <a:t>The client &amp; their support team will clear a 75 cm wide path on the stairs. The client will have access to a local handyman service to install handrails &amp; add lighting in the stairwell.</a:t>
            </a:r>
          </a:p>
          <a:p>
            <a:pPr marL="533400" indent="-533400" eaLnBrk="1" hangingPunct="1">
              <a:buFontTx/>
              <a:buAutoNum type="arabicPeriod"/>
            </a:pPr>
            <a:endParaRPr lang="en-US" sz="2800" dirty="0" smtClean="0"/>
          </a:p>
          <a:p>
            <a:pPr marL="533400" indent="-533400" eaLnBrk="1" hangingPunct="1">
              <a:buFontTx/>
              <a:buAutoNum type="arabicPeriod"/>
            </a:pPr>
            <a:r>
              <a:rPr lang="en-US" sz="2800" dirty="0" smtClean="0"/>
              <a:t>The client will stop acquiring new things.</a:t>
            </a:r>
          </a:p>
          <a:p>
            <a:pPr marL="533400" indent="-533400" eaLnBrk="1" hangingPunct="1">
              <a:buFontTx/>
              <a:buAutoNum type="arabicPeriod"/>
            </a:pPr>
            <a:endParaRPr lang="en-US" sz="2800" dirty="0" smtClean="0"/>
          </a:p>
          <a:p>
            <a:pPr marL="533400" indent="-533400" eaLnBrk="1" hangingPunct="1">
              <a:buFontTx/>
              <a:buAutoNum type="arabicPeriod"/>
            </a:pPr>
            <a:r>
              <a:rPr lang="en-US" sz="2800" dirty="0" smtClean="0"/>
              <a:t>The client &amp; their support team will discard all food that is rotten or beyond it’s expiration date. </a:t>
            </a:r>
            <a:endParaRPr lang="en-CA" sz="2000" dirty="0" smtClean="0">
              <a:latin typeface="Lucida Sans Unicode" pitchFamily="34" charset="0"/>
            </a:endParaRPr>
          </a:p>
        </p:txBody>
      </p:sp>
      <p:sp>
        <p:nvSpPr>
          <p:cNvPr id="211970" name="Rectangle 2"/>
          <p:cNvSpPr>
            <a:spLocks noGrp="1"/>
          </p:cNvSpPr>
          <p:nvPr>
            <p:ph type="title"/>
          </p:nvPr>
        </p:nvSpPr>
        <p:spPr bwMode="auto">
          <a:xfrm>
            <a:off x="397476" y="381000"/>
            <a:ext cx="8229600" cy="1447800"/>
          </a:xfrm>
        </p:spPr>
        <p:txBody>
          <a:bodyPr wrap="square" lIns="91440" tIns="45720" rIns="91440" bIns="45720" numCol="1" anchorCtr="0" compatLnSpc="1">
            <a:prstTxWarp prst="textNoShape">
              <a:avLst/>
            </a:prstTxWarp>
            <a:noAutofit/>
          </a:bodyPr>
          <a:lstStyle/>
          <a:p>
            <a:pPr eaLnBrk="1" hangingPunct="1">
              <a:defRPr/>
            </a:pPr>
            <a:r>
              <a:rPr lang="en-US" dirty="0" smtClean="0">
                <a:solidFill>
                  <a:schemeClr val="bg1"/>
                </a:solidFill>
                <a:effectLst/>
              </a:rPr>
              <a:t>Realistic </a:t>
            </a:r>
            <a:r>
              <a:rPr lang="en-US" u="sng" dirty="0" smtClean="0">
                <a:solidFill>
                  <a:schemeClr val="bg1"/>
                </a:solidFill>
                <a:effectLst/>
              </a:rPr>
              <a:t>SERVICE</a:t>
            </a:r>
            <a:r>
              <a:rPr lang="en-US" dirty="0" smtClean="0">
                <a:solidFill>
                  <a:schemeClr val="bg1"/>
                </a:solidFill>
                <a:effectLst/>
              </a:rPr>
              <a:t> Goals:</a:t>
            </a:r>
            <a:br>
              <a:rPr lang="en-US" dirty="0" smtClean="0">
                <a:solidFill>
                  <a:schemeClr val="bg1"/>
                </a:solidFill>
                <a:effectLst/>
              </a:rPr>
            </a:br>
            <a:endParaRPr lang="en-CA" dirty="0" smtClean="0">
              <a:solidFill>
                <a:schemeClr val="bg1"/>
              </a:solidFill>
              <a:effectLst/>
            </a:endParaRPr>
          </a:p>
        </p:txBody>
      </p:sp>
      <p:pic>
        <p:nvPicPr>
          <p:cNvPr id="211974" name="Picture 6" descr="http://www.clker.com/cliparts/e/2/a/d/1206574733930851359Ryan_Taylor_Green_Tick.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032" y="2603157"/>
            <a:ext cx="868363"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5" name="Picture 7" descr="http://www.clker.com/cliparts/e/2/a/d/1206574733930851359Ryan_Taylor_Green_Tick.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397" y="4800600"/>
            <a:ext cx="80803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6" name="Picture 8" descr="http://www.halotracker.com/images/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460" y="210682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7" name="Picture 9" descr="http://www.halotracker.com/images/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613" y="406949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945" y="5949280"/>
            <a:ext cx="5862367" cy="758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ubtitle 4"/>
          <p:cNvSpPr>
            <a:spLocks noGrp="1"/>
          </p:cNvSpPr>
          <p:nvPr>
            <p:ph type="subTitle" idx="11"/>
          </p:nvPr>
        </p:nvSpPr>
        <p:spPr>
          <a:xfrm>
            <a:off x="444235" y="1052736"/>
            <a:ext cx="8229600" cy="457200"/>
          </a:xfrm>
        </p:spPr>
        <p:txBody>
          <a:bodyPr/>
          <a:lstStyle/>
          <a:p>
            <a:r>
              <a:rPr lang="en-US" dirty="0" smtClean="0"/>
              <a:t>Harm Reduction in action</a:t>
            </a:r>
            <a:endParaRPr lang="en-CA" dirty="0"/>
          </a:p>
        </p:txBody>
      </p:sp>
      <p:sp>
        <p:nvSpPr>
          <p:cNvPr id="10" name="TextBox 9"/>
          <p:cNvSpPr txBox="1"/>
          <p:nvPr/>
        </p:nvSpPr>
        <p:spPr>
          <a:xfrm rot="21211644">
            <a:off x="3583363" y="990496"/>
            <a:ext cx="5320043" cy="646331"/>
          </a:xfrm>
          <a:prstGeom prst="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US" b="1" dirty="0" smtClean="0"/>
              <a:t>Tip for Success: </a:t>
            </a:r>
            <a:r>
              <a:rPr lang="en-US" b="1" dirty="0" smtClean="0">
                <a:solidFill>
                  <a:srgbClr val="002060"/>
                </a:solidFill>
              </a:rPr>
              <a:t>write your goals out in a plan       </a:t>
            </a:r>
            <a:br>
              <a:rPr lang="en-US" b="1" dirty="0" smtClean="0">
                <a:solidFill>
                  <a:srgbClr val="002060"/>
                </a:solidFill>
              </a:rPr>
            </a:br>
            <a:r>
              <a:rPr lang="en-US" b="1" dirty="0" smtClean="0">
                <a:solidFill>
                  <a:srgbClr val="002060"/>
                </a:solidFill>
              </a:rPr>
              <a:t>                             for client and all helpers</a:t>
            </a:r>
            <a:r>
              <a:rPr lang="en-US" dirty="0" smtClean="0">
                <a:solidFill>
                  <a:srgbClr val="002060"/>
                </a:solidFill>
              </a:rPr>
              <a:t>!</a:t>
            </a:r>
            <a:endParaRPr lang="en-CA" dirty="0">
              <a:solidFill>
                <a:srgbClr val="002060"/>
              </a:solidFill>
            </a:endParaRPr>
          </a:p>
        </p:txBody>
      </p:sp>
    </p:spTree>
    <p:extLst>
      <p:ext uri="{BB962C8B-B14F-4D97-AF65-F5344CB8AC3E}">
        <p14:creationId xmlns:p14="http://schemas.microsoft.com/office/powerpoint/2010/main" val="238923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19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19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119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119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8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p:cNvSpPr>
          <p:nvPr/>
        </p:nvSpPr>
        <p:spPr bwMode="auto">
          <a:xfrm>
            <a:off x="685800" y="2286000"/>
            <a:ext cx="7772400" cy="1143000"/>
          </a:xfrm>
          <a:prstGeom prst="rect">
            <a:avLst/>
          </a:prstGeom>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spcBef>
                <a:spcPct val="0"/>
              </a:spcBef>
              <a:buNone/>
              <a:defRPr sz="3600" b="1" kern="1200" baseline="0">
                <a:solidFill>
                  <a:schemeClr val="accent4"/>
                </a:solidFill>
                <a:latin typeface="Calibri" pitchFamily="34" charset="0"/>
                <a:ea typeface="+mj-ea"/>
                <a:cs typeface="+mj-cs"/>
              </a:defRPr>
            </a:lvl1pPr>
          </a:lstStyle>
          <a:p>
            <a:pPr>
              <a:defRPr/>
            </a:pPr>
            <a:r>
              <a:rPr lang="en-CA" smtClean="0">
                <a:latin typeface="Lucida Sans Unicode" pitchFamily="34" charset="0"/>
              </a:rPr>
              <a:t> </a:t>
            </a:r>
          </a:p>
        </p:txBody>
      </p:sp>
      <p:sp>
        <p:nvSpPr>
          <p:cNvPr id="11" name="Rectangle 3"/>
          <p:cNvSpPr>
            <a:spLocks noGrp="1"/>
          </p:cNvSpPr>
          <p:nvPr>
            <p:ph type="subTitle" idx="4294967295"/>
          </p:nvPr>
        </p:nvSpPr>
        <p:spPr>
          <a:xfrm>
            <a:off x="257432" y="422189"/>
            <a:ext cx="8305800" cy="1676400"/>
          </a:xfrm>
        </p:spPr>
        <p:txBody>
          <a:bodyPr>
            <a:normAutofit/>
          </a:bodyPr>
          <a:lstStyle/>
          <a:p>
            <a:pPr marL="109538" indent="0" eaLnBrk="1" hangingPunct="1">
              <a:buFont typeface="Wingdings 3" pitchFamily="18" charset="2"/>
              <a:buNone/>
            </a:pPr>
            <a:r>
              <a:rPr lang="en-US" sz="3600" dirty="0" smtClean="0">
                <a:solidFill>
                  <a:schemeClr val="bg1"/>
                </a:solidFill>
                <a:latin typeface="Calibri" pitchFamily="34" charset="0"/>
              </a:rPr>
              <a:t>Manage  Expectations</a:t>
            </a:r>
            <a:endParaRPr lang="en-CA" sz="3600" dirty="0" smtClean="0">
              <a:solidFill>
                <a:schemeClr val="bg1"/>
              </a:solidFill>
              <a:latin typeface="Calibri" pitchFamily="34" charset="0"/>
            </a:endParaRPr>
          </a:p>
        </p:txBody>
      </p:sp>
      <p:pic>
        <p:nvPicPr>
          <p:cNvPr id="12" name="Picture 4" descr="http://www.artactmagazine.ro/admin/data/file/6851_greatexpect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060648"/>
            <a:ext cx="2701465" cy="3869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
        <p:nvSpPr>
          <p:cNvPr id="14" name="Text Box 6"/>
          <p:cNvSpPr txBox="1">
            <a:spLocks noChangeArrowheads="1"/>
          </p:cNvSpPr>
          <p:nvPr/>
        </p:nvSpPr>
        <p:spPr bwMode="auto">
          <a:xfrm>
            <a:off x="3950602" y="1735078"/>
            <a:ext cx="476147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dirty="0" smtClean="0">
                <a:solidFill>
                  <a:schemeClr val="tx2"/>
                </a:solidFill>
                <a:latin typeface="+mn-lt"/>
              </a:rPr>
              <a:t>Hoarding Disorder :</a:t>
            </a:r>
          </a:p>
          <a:p>
            <a:pPr lvl="0" eaLnBrk="1" hangingPunct="1">
              <a:spcBef>
                <a:spcPct val="50000"/>
              </a:spcBef>
            </a:pPr>
            <a:r>
              <a:rPr lang="en-US" sz="2400" dirty="0" smtClean="0">
                <a:solidFill>
                  <a:schemeClr val="tx2"/>
                </a:solidFill>
                <a:latin typeface="+mn-lt"/>
              </a:rPr>
              <a:t> </a:t>
            </a:r>
            <a:r>
              <a:rPr lang="en-US" sz="2400" dirty="0">
                <a:solidFill>
                  <a:srgbClr val="002060"/>
                </a:solidFill>
                <a:latin typeface="Arial"/>
              </a:rPr>
              <a:t>Chronic, Complex, </a:t>
            </a:r>
            <a:br>
              <a:rPr lang="en-US" sz="2400" dirty="0">
                <a:solidFill>
                  <a:srgbClr val="002060"/>
                </a:solidFill>
                <a:latin typeface="Arial"/>
              </a:rPr>
            </a:br>
            <a:r>
              <a:rPr lang="en-US" sz="2400" dirty="0">
                <a:solidFill>
                  <a:srgbClr val="002060"/>
                </a:solidFill>
                <a:latin typeface="Arial"/>
              </a:rPr>
              <a:t>Clutter slow to change</a:t>
            </a:r>
            <a:endParaRPr lang="en-CA" sz="2400" dirty="0">
              <a:solidFill>
                <a:srgbClr val="002060"/>
              </a:solidFill>
              <a:latin typeface="Arial"/>
            </a:endParaRPr>
          </a:p>
          <a:p>
            <a:pPr eaLnBrk="1" hangingPunct="1">
              <a:spcBef>
                <a:spcPct val="50000"/>
              </a:spcBef>
            </a:pPr>
            <a:endParaRPr lang="en-CA" sz="2400" dirty="0">
              <a:solidFill>
                <a:schemeClr val="tx2"/>
              </a:solidFill>
              <a:latin typeface="+mn-lt"/>
            </a:endParaRPr>
          </a:p>
        </p:txBody>
      </p:sp>
      <p:grpSp>
        <p:nvGrpSpPr>
          <p:cNvPr id="3" name="Group 2"/>
          <p:cNvGrpSpPr/>
          <p:nvPr/>
        </p:nvGrpSpPr>
        <p:grpSpPr>
          <a:xfrm rot="21265862">
            <a:off x="3809338" y="3484632"/>
            <a:ext cx="5112568" cy="2240624"/>
            <a:chOff x="3862765" y="3483088"/>
            <a:chExt cx="5112568" cy="2240624"/>
          </a:xfrm>
        </p:grpSpPr>
        <p:pic>
          <p:nvPicPr>
            <p:cNvPr id="1026" name="Picture 2" descr="Image result for wheelchai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27069">
              <a:off x="7254529" y="4263336"/>
              <a:ext cx="1460376" cy="14603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62765" y="3483088"/>
              <a:ext cx="5112568" cy="1015663"/>
            </a:xfrm>
            <a:prstGeom prst="rect">
              <a:avLst/>
            </a:prstGeom>
            <a:noFill/>
          </p:spPr>
          <p:txBody>
            <a:bodyPr wrap="square" rtlCol="0">
              <a:spAutoFit/>
            </a:bodyPr>
            <a:lstStyle/>
            <a:p>
              <a:r>
                <a:rPr lang="en-US" sz="2000" dirty="0" smtClean="0">
                  <a:solidFill>
                    <a:srgbClr val="261036"/>
                  </a:solidFill>
                  <a:latin typeface="Bell MT" panose="02020503060305020303" pitchFamily="18" charset="0"/>
                </a:rPr>
                <a:t>“We cleared things out just last year and prevented her from being evicted … now things are right back to where it was!”</a:t>
              </a:r>
              <a:endParaRPr lang="en-CA" sz="2000" dirty="0">
                <a:solidFill>
                  <a:srgbClr val="261036"/>
                </a:solidFill>
                <a:latin typeface="Bell MT" panose="02020503060305020303" pitchFamily="18" charset="0"/>
              </a:endParaRPr>
            </a:p>
          </p:txBody>
        </p:sp>
      </p:grpSp>
    </p:spTree>
    <p:extLst>
      <p:ext uri="{BB962C8B-B14F-4D97-AF65-F5344CB8AC3E}">
        <p14:creationId xmlns:p14="http://schemas.microsoft.com/office/powerpoint/2010/main" val="286388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p:cNvSpPr>
          <p:nvPr>
            <p:ph type="title"/>
          </p:nvPr>
        </p:nvSpPr>
        <p:spPr bwMode="auto">
          <a:xfrm>
            <a:off x="-35011" y="422189"/>
            <a:ext cx="8229600" cy="685800"/>
          </a:xfrm>
        </p:spPr>
        <p:txBody>
          <a:bodyPr wrap="square" lIns="91440" tIns="45720" rIns="91440" bIns="45720" numCol="1" anchorCtr="0" compatLnSpc="1">
            <a:prstTxWarp prst="textNoShape">
              <a:avLst/>
            </a:prstTxWarp>
          </a:bodyPr>
          <a:lstStyle/>
          <a:p>
            <a:pPr eaLnBrk="1" hangingPunct="1">
              <a:defRPr/>
            </a:pPr>
            <a:r>
              <a:rPr lang="en-CA" dirty="0" smtClean="0">
                <a:effectLst/>
                <a:latin typeface="Lucida Sans Unicode" pitchFamily="34" charset="0"/>
              </a:rPr>
              <a:t> </a:t>
            </a:r>
          </a:p>
        </p:txBody>
      </p:sp>
      <p:sp>
        <p:nvSpPr>
          <p:cNvPr id="9" name="Text Box 3"/>
          <p:cNvSpPr txBox="1">
            <a:spLocks noChangeArrowheads="1"/>
          </p:cNvSpPr>
          <p:nvPr/>
        </p:nvSpPr>
        <p:spPr bwMode="auto">
          <a:xfrm>
            <a:off x="3162300" y="2348880"/>
            <a:ext cx="281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dirty="0">
                <a:solidFill>
                  <a:srgbClr val="002060"/>
                </a:solidFill>
                <a:latin typeface="+mn-lt"/>
              </a:rPr>
              <a:t>Realistic goals </a:t>
            </a:r>
          </a:p>
        </p:txBody>
      </p:sp>
      <p:pic>
        <p:nvPicPr>
          <p:cNvPr id="10" name="Picture 4" descr="C:\Documents and Settings\Brian\Desktop\dummies guide p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990649"/>
            <a:ext cx="1019875" cy="12652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
        <p:nvSpPr>
          <p:cNvPr id="11" name="Rectangle 5"/>
          <p:cNvSpPr>
            <a:spLocks noChangeArrowheads="1"/>
          </p:cNvSpPr>
          <p:nvPr/>
        </p:nvSpPr>
        <p:spPr bwMode="auto">
          <a:xfrm>
            <a:off x="419100" y="457200"/>
            <a:ext cx="830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3600" dirty="0" smtClean="0">
                <a:solidFill>
                  <a:schemeClr val="bg1"/>
                </a:solidFill>
                <a:latin typeface="Calibri" pitchFamily="34" charset="0"/>
              </a:rPr>
              <a:t>Manage Expectations</a:t>
            </a:r>
            <a:endParaRPr lang="en-CA" sz="3600" dirty="0">
              <a:solidFill>
                <a:schemeClr val="bg1"/>
              </a:solidFill>
              <a:latin typeface="Calibri" pitchFamily="34" charset="0"/>
            </a:endParaRPr>
          </a:p>
        </p:txBody>
      </p:sp>
      <p:sp>
        <p:nvSpPr>
          <p:cNvPr id="6" name="Rectangle 3"/>
          <p:cNvSpPr>
            <a:spLocks noGrp="1"/>
          </p:cNvSpPr>
          <p:nvPr>
            <p:ph idx="1"/>
          </p:nvPr>
        </p:nvSpPr>
        <p:spPr>
          <a:xfrm>
            <a:off x="611560" y="3645024"/>
            <a:ext cx="8561796" cy="3996457"/>
          </a:xfrm>
        </p:spPr>
        <p:txBody>
          <a:bodyPr/>
          <a:lstStyle/>
          <a:p>
            <a:r>
              <a:rPr lang="en-US" dirty="0" smtClean="0"/>
              <a:t>Clients are learning to sort, make decisions, and manage feelings associated with discarding. </a:t>
            </a:r>
          </a:p>
          <a:p>
            <a:r>
              <a:rPr lang="en-US" dirty="0" smtClean="0"/>
              <a:t>Collaborative work with hoarding clients can move at a glacial pace.</a:t>
            </a:r>
          </a:p>
          <a:p>
            <a:r>
              <a:rPr lang="en-US" dirty="0" smtClean="0"/>
              <a:t>Organizing and de-cluttering can take a year or even longer. </a:t>
            </a:r>
          </a:p>
          <a:p>
            <a:pPr>
              <a:buFont typeface="Wingdings 3" pitchFamily="18" charset="2"/>
              <a:buNone/>
            </a:pPr>
            <a:r>
              <a:rPr lang="en-US" dirty="0" smtClean="0"/>
              <a:t>			</a:t>
            </a:r>
            <a:r>
              <a:rPr lang="en-US" sz="1200" dirty="0" smtClean="0"/>
              <a:t>.</a:t>
            </a:r>
            <a:endParaRPr lang="en-CA" sz="1200" dirty="0" smtClean="0"/>
          </a:p>
        </p:txBody>
      </p:sp>
      <p:sp>
        <p:nvSpPr>
          <p:cNvPr id="2" name="Rectangle 1"/>
          <p:cNvSpPr/>
          <p:nvPr/>
        </p:nvSpPr>
        <p:spPr>
          <a:xfrm>
            <a:off x="1331640" y="6453336"/>
            <a:ext cx="5382344" cy="276999"/>
          </a:xfrm>
          <a:prstGeom prst="rect">
            <a:avLst/>
          </a:prstGeom>
        </p:spPr>
        <p:txBody>
          <a:bodyPr wrap="square">
            <a:spAutoFit/>
          </a:bodyPr>
          <a:lstStyle/>
          <a:p>
            <a:r>
              <a:rPr lang="en-US" sz="1200" dirty="0" err="1">
                <a:solidFill>
                  <a:srgbClr val="676767"/>
                </a:solidFill>
                <a:latin typeface="Arial"/>
              </a:rPr>
              <a:t>Bratiotis</a:t>
            </a:r>
            <a:r>
              <a:rPr lang="en-US" sz="1200" dirty="0">
                <a:solidFill>
                  <a:srgbClr val="676767"/>
                </a:solidFill>
                <a:latin typeface="Arial"/>
              </a:rPr>
              <a:t> et al, The Hoarding Handbook. Oxford University Press, p163. 2011</a:t>
            </a:r>
            <a:endParaRPr lang="en-US" dirty="0"/>
          </a:p>
        </p:txBody>
      </p:sp>
    </p:spTree>
    <p:extLst>
      <p:ext uri="{BB962C8B-B14F-4D97-AF65-F5344CB8AC3E}">
        <p14:creationId xmlns:p14="http://schemas.microsoft.com/office/powerpoint/2010/main" val="267551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3"/>
          <p:cNvSpPr>
            <a:spLocks noGrp="1"/>
          </p:cNvSpPr>
          <p:nvPr>
            <p:ph idx="1"/>
          </p:nvPr>
        </p:nvSpPr>
        <p:spPr/>
        <p:txBody>
          <a:bodyPr/>
          <a:lstStyle/>
          <a:p>
            <a:pPr marL="0" indent="0">
              <a:buClr>
                <a:schemeClr val="tx1"/>
              </a:buClr>
              <a:buNone/>
            </a:pPr>
            <a:r>
              <a:rPr lang="en-US" altLang="en-US" sz="3600" dirty="0" smtClean="0"/>
              <a:t>How to assess and intervene in situations of risk:</a:t>
            </a:r>
          </a:p>
          <a:p>
            <a:pPr marL="0" indent="0">
              <a:buClr>
                <a:schemeClr val="tx1"/>
              </a:buClr>
              <a:buNone/>
            </a:pPr>
            <a:endParaRPr lang="en-US" altLang="en-US" dirty="0" smtClean="0">
              <a:latin typeface="Lucida Sans Unicode" pitchFamily="34" charset="0"/>
            </a:endParaRPr>
          </a:p>
          <a:p>
            <a:pPr>
              <a:buClr>
                <a:schemeClr val="bg1">
                  <a:lumMod val="85000"/>
                </a:schemeClr>
              </a:buClr>
              <a:buFont typeface="Wingdings" pitchFamily="2" charset="2"/>
              <a:buChar char="ü"/>
            </a:pPr>
            <a:r>
              <a:rPr lang="en-US" altLang="en-US" sz="2400" dirty="0" smtClean="0">
                <a:solidFill>
                  <a:schemeClr val="bg1">
                    <a:lumMod val="75000"/>
                  </a:schemeClr>
                </a:solidFill>
              </a:rPr>
              <a:t>STEP 1: Protect Yourself</a:t>
            </a:r>
          </a:p>
          <a:p>
            <a:pPr>
              <a:buClr>
                <a:schemeClr val="bg1">
                  <a:lumMod val="85000"/>
                </a:schemeClr>
              </a:buClr>
              <a:buFont typeface="Wingdings" pitchFamily="2" charset="2"/>
              <a:buChar char="ü"/>
            </a:pPr>
            <a:r>
              <a:rPr lang="en-US" altLang="en-US" sz="2400" dirty="0" smtClean="0">
                <a:solidFill>
                  <a:schemeClr val="bg1">
                    <a:lumMod val="75000"/>
                  </a:schemeClr>
                </a:solidFill>
              </a:rPr>
              <a:t>STEP 2: Safety Assessment</a:t>
            </a:r>
          </a:p>
          <a:p>
            <a:pPr>
              <a:buClr>
                <a:schemeClr val="bg1">
                  <a:lumMod val="85000"/>
                </a:schemeClr>
              </a:buClr>
              <a:buFont typeface="Wingdings" pitchFamily="2" charset="2"/>
              <a:buChar char="ü"/>
            </a:pPr>
            <a:r>
              <a:rPr lang="en-US" altLang="en-US" sz="2400" dirty="0" smtClean="0">
                <a:solidFill>
                  <a:schemeClr val="bg1">
                    <a:lumMod val="75000"/>
                  </a:schemeClr>
                </a:solidFill>
              </a:rPr>
              <a:t>STEP 3: Prioritize service goals</a:t>
            </a:r>
          </a:p>
          <a:p>
            <a:pPr>
              <a:buClr>
                <a:schemeClr val="tx2"/>
              </a:buClr>
              <a:buFont typeface="Wingdings" pitchFamily="2" charset="2"/>
              <a:buChar char="ü"/>
            </a:pPr>
            <a:r>
              <a:rPr lang="en-US" altLang="en-US" sz="2400" b="1" dirty="0" smtClean="0">
                <a:solidFill>
                  <a:schemeClr val="tx1">
                    <a:lumMod val="50000"/>
                    <a:lumOff val="50000"/>
                  </a:schemeClr>
                </a:solidFill>
              </a:rPr>
              <a:t>STEP </a:t>
            </a:r>
            <a:r>
              <a:rPr lang="en-US" altLang="en-US" sz="2400" b="1" dirty="0">
                <a:solidFill>
                  <a:schemeClr val="tx1">
                    <a:lumMod val="50000"/>
                    <a:lumOff val="50000"/>
                  </a:schemeClr>
                </a:solidFill>
              </a:rPr>
              <a:t>4: </a:t>
            </a:r>
            <a:r>
              <a:rPr lang="en-US" altLang="en-US" sz="2400" b="1" dirty="0" smtClean="0">
                <a:solidFill>
                  <a:schemeClr val="tx1">
                    <a:lumMod val="50000"/>
                    <a:lumOff val="50000"/>
                  </a:schemeClr>
                </a:solidFill>
              </a:rPr>
              <a:t>Provide hands-on support</a:t>
            </a:r>
          </a:p>
          <a:p>
            <a:pPr lvl="2">
              <a:buClr>
                <a:schemeClr val="bg1">
                  <a:lumMod val="85000"/>
                </a:schemeClr>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CA" altLang="en-US" dirty="0" smtClean="0">
              <a:latin typeface="Lucida Sans Unicode" pitchFamily="34" charset="0"/>
            </a:endParaRPr>
          </a:p>
        </p:txBody>
      </p:sp>
      <p:sp>
        <p:nvSpPr>
          <p:cNvPr id="100354" name="Rectangle 2"/>
          <p:cNvSpPr>
            <a:spLocks noGrp="1"/>
          </p:cNvSpPr>
          <p:nvPr>
            <p:ph type="title"/>
          </p:nvPr>
        </p:nvSpPr>
        <p:spPr bwMode="auto">
          <a:xfrm>
            <a:off x="330868" y="205713"/>
            <a:ext cx="8229600" cy="685800"/>
          </a:xfrm>
        </p:spPr>
        <p:txBody>
          <a:bodyPr wrap="square" lIns="91440" tIns="45720" rIns="91440" bIns="45720" numCol="1" anchorCtr="0" compatLnSpc="1">
            <a:prstTxWarp prst="textNoShape">
              <a:avLst/>
            </a:prstTxWarp>
            <a:normAutofit/>
          </a:bodyPr>
          <a:lstStyle/>
          <a:p>
            <a:pPr>
              <a:defRPr/>
            </a:pPr>
            <a:r>
              <a:rPr lang="en-US" dirty="0" smtClean="0">
                <a:solidFill>
                  <a:schemeClr val="bg1"/>
                </a:solidFill>
                <a:effectLst/>
                <a:latin typeface="Lucida Sans Unicode" pitchFamily="34" charset="0"/>
              </a:rPr>
              <a:t>Safety Risks: Assessment &amp; Plan</a:t>
            </a:r>
            <a:endParaRPr lang="en-CA" dirty="0" smtClean="0">
              <a:effectLst/>
              <a:latin typeface="Lucida Sans Unicode" pitchFamily="34" charset="0"/>
            </a:endParaRPr>
          </a:p>
        </p:txBody>
      </p:sp>
      <p:sp>
        <p:nvSpPr>
          <p:cNvPr id="6" name="Subtitle 5"/>
          <p:cNvSpPr>
            <a:spLocks noGrp="1"/>
          </p:cNvSpPr>
          <p:nvPr>
            <p:ph type="subTitle" idx="11"/>
          </p:nvPr>
        </p:nvSpPr>
        <p:spPr/>
        <p:txBody>
          <a:bodyPr/>
          <a:lstStyle/>
          <a:p>
            <a:r>
              <a:rPr lang="en-US" dirty="0" smtClean="0"/>
              <a:t>Harm reduction in action</a:t>
            </a:r>
            <a:endParaRPr lang="en-US" dirty="0"/>
          </a:p>
        </p:txBody>
      </p:sp>
    </p:spTree>
    <p:extLst>
      <p:ext uri="{BB962C8B-B14F-4D97-AF65-F5344CB8AC3E}">
        <p14:creationId xmlns:p14="http://schemas.microsoft.com/office/powerpoint/2010/main" val="300715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Harm Reduction -Reduce Safety Risks</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Strategies Without focus on discarding</a:t>
            </a:r>
            <a:endParaRPr lang="en-CA" dirty="0"/>
          </a:p>
        </p:txBody>
      </p:sp>
      <p:pic>
        <p:nvPicPr>
          <p:cNvPr id="4098" name="Picture 2" descr="http://assets.nydailynews.com/polopoly_fs/1.1726999.1395255070!/img/httpImage/image.jpg_gen/derivatives/landscape_635/32114-ep518-004-jpg.jpg"/>
          <p:cNvPicPr>
            <a:picLocks noChangeAspect="1" noChangeArrowheads="1"/>
          </p:cNvPicPr>
          <p:nvPr/>
        </p:nvPicPr>
        <p:blipFill rotWithShape="1">
          <a:blip r:embed="rId2">
            <a:extLst>
              <a:ext uri="{28A0092B-C50C-407E-A947-70E740481C1C}">
                <a14:useLocalDpi xmlns:a14="http://schemas.microsoft.com/office/drawing/2010/main" val="0"/>
              </a:ext>
            </a:extLst>
          </a:blip>
          <a:srcRect l="27007" r="17111"/>
          <a:stretch/>
        </p:blipFill>
        <p:spPr bwMode="auto">
          <a:xfrm>
            <a:off x="574807" y="2040703"/>
            <a:ext cx="2544985" cy="30337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4" name="Picture 8" descr="http://cdn.homestars.com/uploaded_images/0060/6896/Stairs__fev_2008_003_medium.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25" r="4506"/>
          <a:stretch/>
        </p:blipFill>
        <p:spPr bwMode="auto">
          <a:xfrm flipH="1">
            <a:off x="6444208" y="1710813"/>
            <a:ext cx="2350154" cy="28708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6" name="Picture 10" descr="http://www.renovation-headquarters.com/images20/receptacle-overload.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5547" y="2713509"/>
            <a:ext cx="1745481" cy="12451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AutoShape 2" descr="Image result for bed bug protection clothing"/>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bed bug protection clothing"/>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5547" y="1484784"/>
            <a:ext cx="3724275" cy="12287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descr="Image result for scrub dirty countertop">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7485" y="4952697"/>
            <a:ext cx="2261789" cy="16857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surlangpharmacy.ca/wp-content/uploads/blister-pack.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20072" y="2813287"/>
            <a:ext cx="1851656" cy="22550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2" name="Picture 6" descr="http://assets.nydailynews.com/polopoly_fs/1.1520615!/img/httpImage/image.jpg_gen/derivatives/article_970/hoarders-houses-uk.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12722" y="4768668"/>
            <a:ext cx="2614699" cy="17412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9"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74182" y="4637212"/>
            <a:ext cx="1395214" cy="12005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1299" t="6669" r="12597" b="4031"/>
          <a:stretch/>
        </p:blipFill>
        <p:spPr bwMode="auto">
          <a:xfrm>
            <a:off x="17104" y="3670541"/>
            <a:ext cx="2211275" cy="2345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05397" y="3428999"/>
            <a:ext cx="3286125" cy="197167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37888" y="1484784"/>
            <a:ext cx="3067801" cy="3359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81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9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28600"/>
            <a:ext cx="8229600" cy="685800"/>
          </a:xfrm>
        </p:spPr>
        <p:txBody>
          <a:bodyPr/>
          <a:lstStyle/>
          <a:p>
            <a:r>
              <a:rPr lang="en-US" dirty="0" smtClean="0"/>
              <a:t>Hands-on, in-home</a:t>
            </a:r>
            <a:endParaRPr lang="en-CA" dirty="0"/>
          </a:p>
        </p:txBody>
      </p:sp>
      <p:sp>
        <p:nvSpPr>
          <p:cNvPr id="3" name="Content Placeholder 2"/>
          <p:cNvSpPr>
            <a:spLocks noGrp="1"/>
          </p:cNvSpPr>
          <p:nvPr>
            <p:ph sz="half" idx="1"/>
          </p:nvPr>
        </p:nvSpPr>
        <p:spPr>
          <a:xfrm>
            <a:off x="5436096" y="2642642"/>
            <a:ext cx="3528392" cy="3380928"/>
          </a:xfrm>
        </p:spPr>
        <p:txBody>
          <a:bodyPr>
            <a:normAutofit/>
          </a:bodyPr>
          <a:lstStyle/>
          <a:p>
            <a:r>
              <a:rPr lang="en-US" b="1" dirty="0" smtClean="0"/>
              <a:t>Assess Support Options:</a:t>
            </a:r>
          </a:p>
          <a:p>
            <a:pPr marL="342900" indent="-342900">
              <a:buFont typeface="Arial" panose="020B0604020202020204" pitchFamily="34" charset="0"/>
              <a:buChar char="•"/>
            </a:pPr>
            <a:r>
              <a:rPr lang="en-US" dirty="0" smtClean="0"/>
              <a:t>What could be funded?</a:t>
            </a:r>
          </a:p>
          <a:p>
            <a:pPr marL="342900" indent="-342900">
              <a:buFont typeface="Arial" panose="020B0604020202020204" pitchFamily="34" charset="0"/>
              <a:buChar char="•"/>
            </a:pPr>
            <a:r>
              <a:rPr lang="en-US" dirty="0" smtClean="0"/>
              <a:t>What type of physical support needed to lift, move etc.?</a:t>
            </a:r>
          </a:p>
          <a:p>
            <a:pPr marL="342900" indent="-342900">
              <a:buFont typeface="Arial" panose="020B0604020202020204" pitchFamily="34" charset="0"/>
              <a:buChar char="•"/>
            </a:pPr>
            <a:r>
              <a:rPr lang="en-US" dirty="0" smtClean="0"/>
              <a:t>What type of supports does the client already have?</a:t>
            </a:r>
          </a:p>
          <a:p>
            <a:pPr marL="342900" indent="-342900">
              <a:buFont typeface="Arial" panose="020B0604020202020204" pitchFamily="34" charset="0"/>
              <a:buChar char="•"/>
            </a:pPr>
            <a:endParaRPr lang="en-US" dirty="0" smtClean="0"/>
          </a:p>
          <a:p>
            <a:endParaRPr lang="en-US" dirty="0" smtClean="0"/>
          </a:p>
          <a:p>
            <a:endParaRPr lang="en-US" b="1"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CA" dirty="0"/>
          </a:p>
        </p:txBody>
      </p:sp>
      <p:sp>
        <p:nvSpPr>
          <p:cNvPr id="5" name="Subtitle 4"/>
          <p:cNvSpPr>
            <a:spLocks noGrp="1"/>
          </p:cNvSpPr>
          <p:nvPr>
            <p:ph type="subTitle" idx="11"/>
          </p:nvPr>
        </p:nvSpPr>
        <p:spPr>
          <a:xfrm>
            <a:off x="179512" y="914400"/>
            <a:ext cx="8229600" cy="457200"/>
          </a:xfrm>
        </p:spPr>
        <p:txBody>
          <a:bodyPr/>
          <a:lstStyle/>
          <a:p>
            <a:r>
              <a:rPr lang="en-US" dirty="0" smtClean="0"/>
              <a:t>A difficult hole to fill: time, cost intensive</a:t>
            </a:r>
            <a:endParaRPr lang="en-CA" dirty="0"/>
          </a:p>
        </p:txBody>
      </p:sp>
      <p:pic>
        <p:nvPicPr>
          <p:cNvPr id="1026" name="Picture 2" descr="http://ichef.bbci.co.uk/news/660/media/images/83284000/jpg/_83284146_83284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550702"/>
            <a:ext cx="4918348" cy="2764708"/>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223056" y="1331656"/>
            <a:ext cx="3478188" cy="2560314"/>
            <a:chOff x="3470076" y="1628800"/>
            <a:chExt cx="3478188" cy="2560314"/>
          </a:xfrm>
        </p:grpSpPr>
        <p:sp>
          <p:nvSpPr>
            <p:cNvPr id="6" name="TextBox 5"/>
            <p:cNvSpPr txBox="1"/>
            <p:nvPr/>
          </p:nvSpPr>
          <p:spPr>
            <a:xfrm>
              <a:off x="5097860" y="1628800"/>
              <a:ext cx="1850404" cy="769441"/>
            </a:xfrm>
            <a:prstGeom prst="rect">
              <a:avLst/>
            </a:prstGeom>
            <a:noFill/>
            <a:ln w="76200">
              <a:solidFill>
                <a:srgbClr val="EFB32F"/>
              </a:solidFill>
            </a:ln>
          </p:spPr>
          <p:txBody>
            <a:bodyPr wrap="square" rtlCol="0">
              <a:spAutoFit/>
            </a:bodyPr>
            <a:lstStyle/>
            <a:p>
              <a:pPr algn="ctr"/>
              <a:r>
                <a:rPr lang="en-US" sz="4400" dirty="0" smtClean="0">
                  <a:solidFill>
                    <a:srgbClr val="FFC000"/>
                  </a:solidFill>
                </a:rPr>
                <a:t>YOU!</a:t>
              </a:r>
              <a:endParaRPr lang="en-CA" sz="4400" dirty="0">
                <a:solidFill>
                  <a:srgbClr val="FFC000"/>
                </a:solidFill>
              </a:endParaRPr>
            </a:p>
          </p:txBody>
        </p:sp>
        <p:pic>
          <p:nvPicPr>
            <p:cNvPr id="8" name="Picture 2" descr="http://ichef.bbci.co.uk/news/660/media/images/83284000/jpg/_83284146_83284145.jpg"/>
            <p:cNvPicPr>
              <a:picLocks noChangeAspect="1" noChangeArrowheads="1"/>
            </p:cNvPicPr>
            <p:nvPr/>
          </p:nvPicPr>
          <p:blipFill rotWithShape="1">
            <a:blip r:embed="rId2">
              <a:extLst>
                <a:ext uri="{28A0092B-C50C-407E-A947-70E740481C1C}">
                  <a14:useLocalDpi xmlns:a14="http://schemas.microsoft.com/office/drawing/2010/main" val="0"/>
                </a:ext>
              </a:extLst>
            </a:blip>
            <a:srcRect l="76234" t="25000" r="7254" b="50000"/>
            <a:stretch/>
          </p:blipFill>
          <p:spPr bwMode="auto">
            <a:xfrm>
              <a:off x="3470076" y="3272514"/>
              <a:ext cx="1076988" cy="916600"/>
            </a:xfrm>
            <a:prstGeom prst="ellipse">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4355976" y="2398241"/>
              <a:ext cx="741884" cy="874273"/>
            </a:xfrm>
            <a:prstGeom prst="line">
              <a:avLst/>
            </a:prstGeom>
            <a:ln w="57150">
              <a:solidFill>
                <a:srgbClr val="EFB32F"/>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80550" y="5703838"/>
            <a:ext cx="7011730" cy="1938992"/>
          </a:xfrm>
          <a:prstGeom prst="rect">
            <a:avLst/>
          </a:prstGeom>
        </p:spPr>
        <p:txBody>
          <a:bodyPr wrap="square">
            <a:spAutoFit/>
          </a:bodyPr>
          <a:lstStyle/>
          <a:p>
            <a:pPr marL="342900" lvl="0" indent="-342900" fontAlgn="auto">
              <a:lnSpc>
                <a:spcPct val="120000"/>
              </a:lnSpc>
              <a:spcBef>
                <a:spcPts val="0"/>
              </a:spcBef>
              <a:spcAft>
                <a:spcPts val="0"/>
              </a:spcAft>
              <a:buFont typeface="Arial" panose="020B0604020202020204" pitchFamily="34" charset="0"/>
              <a:buChar char="•"/>
            </a:pPr>
            <a:r>
              <a:rPr lang="en-US" sz="2000" b="1" dirty="0" smtClean="0">
                <a:solidFill>
                  <a:srgbClr val="676767"/>
                </a:solidFill>
                <a:latin typeface="Arial"/>
              </a:rPr>
              <a:t>Creativity Needed </a:t>
            </a:r>
            <a:r>
              <a:rPr lang="en-US" sz="2000" dirty="0">
                <a:solidFill>
                  <a:srgbClr val="676767"/>
                </a:solidFill>
                <a:latin typeface="Arial"/>
              </a:rPr>
              <a:t>- Volunteers, PSWs, Mental health workers, </a:t>
            </a:r>
            <a:r>
              <a:rPr lang="en-US" sz="2000" dirty="0" smtClean="0">
                <a:solidFill>
                  <a:srgbClr val="676767"/>
                </a:solidFill>
                <a:latin typeface="Arial"/>
              </a:rPr>
              <a:t>organizers; Coached </a:t>
            </a:r>
            <a:r>
              <a:rPr lang="en-US" sz="2000" dirty="0">
                <a:solidFill>
                  <a:srgbClr val="676767"/>
                </a:solidFill>
                <a:latin typeface="Arial"/>
              </a:rPr>
              <a:t>Friends, family, community </a:t>
            </a:r>
            <a:r>
              <a:rPr lang="en-US" sz="2000" dirty="0" smtClean="0">
                <a:solidFill>
                  <a:srgbClr val="676767"/>
                </a:solidFill>
                <a:latin typeface="Arial"/>
              </a:rPr>
              <a:t>groups (FAM training)</a:t>
            </a:r>
            <a:endParaRPr lang="en-US" sz="2000" dirty="0">
              <a:solidFill>
                <a:srgbClr val="676767"/>
              </a:solidFill>
              <a:latin typeface="Arial"/>
            </a:endParaRPr>
          </a:p>
          <a:p>
            <a:pPr marL="342900" lvl="0" indent="-342900" fontAlgn="auto">
              <a:lnSpc>
                <a:spcPct val="120000"/>
              </a:lnSpc>
              <a:spcBef>
                <a:spcPts val="0"/>
              </a:spcBef>
              <a:spcAft>
                <a:spcPts val="0"/>
              </a:spcAft>
              <a:buFont typeface="Arial" panose="020B0604020202020204" pitchFamily="34" charset="0"/>
              <a:buChar char="•"/>
            </a:pPr>
            <a:endParaRPr lang="en-US" sz="2000" dirty="0">
              <a:solidFill>
                <a:srgbClr val="676767"/>
              </a:solidFill>
              <a:latin typeface="Arial"/>
            </a:endParaRPr>
          </a:p>
          <a:p>
            <a:pPr marL="342900" lvl="0" indent="-342900" fontAlgn="auto">
              <a:lnSpc>
                <a:spcPct val="120000"/>
              </a:lnSpc>
              <a:spcBef>
                <a:spcPts val="0"/>
              </a:spcBef>
              <a:spcAft>
                <a:spcPts val="0"/>
              </a:spcAft>
              <a:buFont typeface="Arial" panose="020B0604020202020204" pitchFamily="34" charset="0"/>
              <a:buChar char="•"/>
            </a:pPr>
            <a:endParaRPr lang="en-US" sz="2000" dirty="0">
              <a:solidFill>
                <a:srgbClr val="676767"/>
              </a:solidFill>
              <a:latin typeface="Aria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114417"/>
            <a:ext cx="4918348" cy="3609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47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cs typeface="Simplified Arabic Fixed" panose="02070309020205020404" pitchFamily="49" charset="-78"/>
              </a:rPr>
              <a:t>Hoarding Assessment</a:t>
            </a:r>
            <a:endParaRPr lang="en-CA" dirty="0">
              <a:latin typeface="+mn-lt"/>
              <a:cs typeface="Simplified Arabic Fixed" panose="02070309020205020404" pitchFamily="49" charset="-78"/>
            </a:endParaRPr>
          </a:p>
        </p:txBody>
      </p:sp>
      <p:sp>
        <p:nvSpPr>
          <p:cNvPr id="3" name="Content Placeholder 2"/>
          <p:cNvSpPr>
            <a:spLocks noGrp="1"/>
          </p:cNvSpPr>
          <p:nvPr>
            <p:ph sz="half" idx="1"/>
          </p:nvPr>
        </p:nvSpPr>
        <p:spPr>
          <a:xfrm>
            <a:off x="272901" y="2060848"/>
            <a:ext cx="4299099" cy="1681864"/>
          </a:xfrm>
        </p:spPr>
        <p:txBody>
          <a:bodyPr>
            <a:normAutofit/>
          </a:bodyPr>
          <a:lstStyle/>
          <a:p>
            <a:r>
              <a:rPr lang="en-US" b="1" dirty="0" smtClean="0">
                <a:latin typeface="Simplified Arabic Fixed" panose="02070309020205020404" pitchFamily="49" charset="-78"/>
                <a:cs typeface="Simplified Arabic Fixed" panose="02070309020205020404" pitchFamily="49" charset="-78"/>
              </a:rPr>
              <a:t>Client Demographics: </a:t>
            </a:r>
          </a:p>
          <a:p>
            <a:r>
              <a:rPr lang="en-US" dirty="0" smtClean="0">
                <a:latin typeface="Simplified Arabic Fixed" panose="02070309020205020404" pitchFamily="49" charset="-78"/>
                <a:cs typeface="Simplified Arabic Fixed" panose="02070309020205020404" pitchFamily="49" charset="-78"/>
              </a:rPr>
              <a:t>Age, gender, marital status, address, number of occupants in the home … </a:t>
            </a:r>
            <a:endParaRPr lang="en-CA" dirty="0">
              <a:latin typeface="Simplified Arabic Fixed" panose="02070309020205020404" pitchFamily="49" charset="-78"/>
              <a:cs typeface="Simplified Arabic Fixed" panose="02070309020205020404" pitchFamily="49" charset="-78"/>
            </a:endParaRPr>
          </a:p>
        </p:txBody>
      </p:sp>
      <p:sp>
        <p:nvSpPr>
          <p:cNvPr id="5" name="Subtitle 4"/>
          <p:cNvSpPr>
            <a:spLocks noGrp="1"/>
          </p:cNvSpPr>
          <p:nvPr>
            <p:ph type="subTitle" idx="11"/>
          </p:nvPr>
        </p:nvSpPr>
        <p:spPr/>
        <p:txBody>
          <a:bodyPr/>
          <a:lstStyle/>
          <a:p>
            <a:r>
              <a:rPr lang="en-US" dirty="0" smtClean="0">
                <a:cs typeface="Simplified Arabic Fixed" panose="02070309020205020404" pitchFamily="49" charset="-78"/>
              </a:rPr>
              <a:t>What to assess &amp; document</a:t>
            </a:r>
            <a:endParaRPr lang="en-CA" dirty="0">
              <a:cs typeface="Simplified Arabic Fixed" panose="02070309020205020404" pitchFamily="49" charset="-78"/>
            </a:endParaRPr>
          </a:p>
        </p:txBody>
      </p:sp>
      <p:sp>
        <p:nvSpPr>
          <p:cNvPr id="6" name="AutoShape 4" descr="Image result for assessment intak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latin typeface="Simplified Arabic Fixed" panose="02070309020205020404" pitchFamily="49" charset="-78"/>
              <a:cs typeface="Simplified Arabic Fixed" panose="02070309020205020404" pitchFamily="49" charset="-78"/>
            </a:endParaRPr>
          </a:p>
        </p:txBody>
      </p:sp>
      <p:sp>
        <p:nvSpPr>
          <p:cNvPr id="7" name="AutoShape 6" descr="Image result for assessment intak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latin typeface="Simplified Arabic Fixed" panose="02070309020205020404" pitchFamily="49" charset="-78"/>
              <a:cs typeface="Simplified Arabic Fixed" panose="02070309020205020404" pitchFamily="49" charset="-78"/>
            </a:endParaRPr>
          </a:p>
        </p:txBody>
      </p:sp>
      <p:sp>
        <p:nvSpPr>
          <p:cNvPr id="11" name="Content Placeholder 2"/>
          <p:cNvSpPr txBox="1">
            <a:spLocks/>
          </p:cNvSpPr>
          <p:nvPr/>
        </p:nvSpPr>
        <p:spPr>
          <a:xfrm>
            <a:off x="4572000" y="2060848"/>
            <a:ext cx="4392488" cy="171869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latin typeface="Simplified Arabic Fixed" panose="02070309020205020404" pitchFamily="49" charset="-78"/>
                <a:cs typeface="Simplified Arabic Fixed" panose="02070309020205020404" pitchFamily="49" charset="-78"/>
              </a:rPr>
              <a:t>Medical Status: </a:t>
            </a:r>
          </a:p>
          <a:p>
            <a:pPr fontAlgn="auto">
              <a:spcAft>
                <a:spcPts val="0"/>
              </a:spcAft>
            </a:pPr>
            <a:r>
              <a:rPr lang="en-US" dirty="0" smtClean="0">
                <a:latin typeface="Simplified Arabic Fixed" panose="02070309020205020404" pitchFamily="49" charset="-78"/>
                <a:cs typeface="Simplified Arabic Fixed" panose="02070309020205020404" pitchFamily="49" charset="-78"/>
              </a:rPr>
              <a:t>Diagnosis, comorbidities, past medical history, surgeries, medications …</a:t>
            </a:r>
            <a:endParaRPr lang="en-CA" dirty="0">
              <a:latin typeface="Simplified Arabic Fixed" panose="02070309020205020404" pitchFamily="49" charset="-78"/>
              <a:cs typeface="Simplified Arabic Fixed" panose="02070309020205020404" pitchFamily="49" charset="-78"/>
            </a:endParaRPr>
          </a:p>
        </p:txBody>
      </p:sp>
      <p:sp>
        <p:nvSpPr>
          <p:cNvPr id="12" name="Content Placeholder 2"/>
          <p:cNvSpPr txBox="1">
            <a:spLocks/>
          </p:cNvSpPr>
          <p:nvPr/>
        </p:nvSpPr>
        <p:spPr>
          <a:xfrm>
            <a:off x="155575" y="3789040"/>
            <a:ext cx="5343214" cy="97005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latin typeface="Simplified Arabic Fixed" panose="02070309020205020404" pitchFamily="49" charset="-78"/>
                <a:cs typeface="Simplified Arabic Fixed" panose="02070309020205020404" pitchFamily="49" charset="-78"/>
              </a:rPr>
              <a:t>Hoarding History: </a:t>
            </a:r>
          </a:p>
          <a:p>
            <a:pPr fontAlgn="auto">
              <a:spcAft>
                <a:spcPts val="0"/>
              </a:spcAft>
            </a:pPr>
            <a:r>
              <a:rPr lang="en-US" dirty="0" smtClean="0">
                <a:latin typeface="Simplified Arabic Fixed" panose="02070309020205020404" pitchFamily="49" charset="-78"/>
                <a:cs typeface="Simplified Arabic Fixed" panose="02070309020205020404" pitchFamily="49" charset="-78"/>
              </a:rPr>
              <a:t>Time of onset, circumstances of onset, family history, client’s perspective of etiology …</a:t>
            </a:r>
            <a:endParaRPr lang="en-CA" dirty="0">
              <a:latin typeface="Simplified Arabic Fixed" panose="02070309020205020404" pitchFamily="49" charset="-78"/>
              <a:cs typeface="Simplified Arabic Fixed" panose="02070309020205020404" pitchFamily="49" charset="-78"/>
            </a:endParaRPr>
          </a:p>
        </p:txBody>
      </p:sp>
      <p:sp>
        <p:nvSpPr>
          <p:cNvPr id="13" name="Content Placeholder 2"/>
          <p:cNvSpPr txBox="1">
            <a:spLocks/>
          </p:cNvSpPr>
          <p:nvPr/>
        </p:nvSpPr>
        <p:spPr>
          <a:xfrm>
            <a:off x="5559238" y="3616198"/>
            <a:ext cx="3621274" cy="201622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latin typeface="Simplified Arabic Fixed" panose="02070309020205020404" pitchFamily="49" charset="-78"/>
                <a:cs typeface="Simplified Arabic Fixed" panose="02070309020205020404" pitchFamily="49" charset="-78"/>
              </a:rPr>
              <a:t>Status of the Home: </a:t>
            </a:r>
          </a:p>
          <a:p>
            <a:pPr fontAlgn="auto">
              <a:spcAft>
                <a:spcPts val="0"/>
              </a:spcAft>
            </a:pPr>
            <a:r>
              <a:rPr lang="en-US" dirty="0" smtClean="0">
                <a:latin typeface="Simplified Arabic Fixed" panose="02070309020205020404" pitchFamily="49" charset="-78"/>
                <a:cs typeface="Simplified Arabic Fixed" panose="02070309020205020404" pitchFamily="49" charset="-78"/>
              </a:rPr>
              <a:t>Volume of clutter,  usability of rooms, content of clutter, structural issues,…</a:t>
            </a:r>
            <a:endParaRPr lang="en-CA" dirty="0">
              <a:latin typeface="Simplified Arabic Fixed" panose="02070309020205020404" pitchFamily="49" charset="-78"/>
              <a:cs typeface="Simplified Arabic Fixed" panose="02070309020205020404" pitchFamily="49" charset="-78"/>
            </a:endParaRPr>
          </a:p>
        </p:txBody>
      </p:sp>
      <p:sp>
        <p:nvSpPr>
          <p:cNvPr id="14" name="Content Placeholder 2"/>
          <p:cNvSpPr txBox="1">
            <a:spLocks/>
          </p:cNvSpPr>
          <p:nvPr/>
        </p:nvSpPr>
        <p:spPr>
          <a:xfrm>
            <a:off x="2411760" y="5801109"/>
            <a:ext cx="4320480" cy="81531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endParaRPr lang="en-CA" dirty="0">
              <a:latin typeface="Simplified Arabic Fixed" panose="02070309020205020404" pitchFamily="49" charset="-78"/>
              <a:cs typeface="Simplified Arabic Fixed" panose="02070309020205020404" pitchFamily="49" charset="-78"/>
            </a:endParaRPr>
          </a:p>
        </p:txBody>
      </p:sp>
      <p:sp>
        <p:nvSpPr>
          <p:cNvPr id="15" name="Content Placeholder 2"/>
          <p:cNvSpPr txBox="1">
            <a:spLocks/>
          </p:cNvSpPr>
          <p:nvPr/>
        </p:nvSpPr>
        <p:spPr>
          <a:xfrm>
            <a:off x="307975" y="5433424"/>
            <a:ext cx="6460269" cy="1183000"/>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latin typeface="Simplified Arabic Fixed" panose="02070309020205020404" pitchFamily="49" charset="-78"/>
                <a:cs typeface="Simplified Arabic Fixed" panose="02070309020205020404" pitchFamily="49" charset="-78"/>
              </a:rPr>
              <a:t>Treatment History: </a:t>
            </a:r>
          </a:p>
          <a:p>
            <a:pPr fontAlgn="auto">
              <a:spcAft>
                <a:spcPts val="0"/>
              </a:spcAft>
            </a:pPr>
            <a:r>
              <a:rPr lang="en-US" dirty="0" smtClean="0">
                <a:latin typeface="Simplified Arabic Fixed" panose="02070309020205020404" pitchFamily="49" charset="-78"/>
                <a:cs typeface="Simplified Arabic Fixed" panose="02070309020205020404" pitchFamily="49" charset="-78"/>
              </a:rPr>
              <a:t>Type(s) of treatment modalities, success,</a:t>
            </a:r>
            <a:br>
              <a:rPr lang="en-US" dirty="0" smtClean="0">
                <a:latin typeface="Simplified Arabic Fixed" panose="02070309020205020404" pitchFamily="49" charset="-78"/>
                <a:cs typeface="Simplified Arabic Fixed" panose="02070309020205020404" pitchFamily="49" charset="-78"/>
              </a:rPr>
            </a:br>
            <a:r>
              <a:rPr lang="en-US" dirty="0" smtClean="0">
                <a:latin typeface="Simplified Arabic Fixed" panose="02070309020205020404" pitchFamily="49" charset="-78"/>
                <a:cs typeface="Simplified Arabic Fixed" panose="02070309020205020404" pitchFamily="49" charset="-78"/>
              </a:rPr>
              <a:t>nature of therapeutic alliance …</a:t>
            </a:r>
            <a:endParaRPr lang="en-CA" dirty="0">
              <a:latin typeface="Simplified Arabic Fixed" panose="02070309020205020404" pitchFamily="49" charset="-78"/>
              <a:cs typeface="Simplified Arabic Fixed" panose="02070309020205020404" pitchFamily="49" charset="-78"/>
            </a:endParaRPr>
          </a:p>
        </p:txBody>
      </p:sp>
      <p:sp>
        <p:nvSpPr>
          <p:cNvPr id="4" name="TextBox 3"/>
          <p:cNvSpPr txBox="1"/>
          <p:nvPr/>
        </p:nvSpPr>
        <p:spPr>
          <a:xfrm>
            <a:off x="2887631" y="2854181"/>
            <a:ext cx="3621274" cy="1323439"/>
          </a:xfrm>
          <a:prstGeom prst="rect">
            <a:avLst/>
          </a:prstGeom>
          <a:solidFill>
            <a:srgbClr val="F5F7F9">
              <a:alpha val="67059"/>
            </a:srgbClr>
          </a:solidFill>
        </p:spPr>
        <p:txBody>
          <a:bodyPr wrap="square" rtlCol="0">
            <a:spAutoFit/>
          </a:bodyPr>
          <a:lstStyle/>
          <a:p>
            <a:r>
              <a:rPr lang="en-US" sz="2000" b="1" dirty="0" smtClean="0">
                <a:solidFill>
                  <a:schemeClr val="tx2"/>
                </a:solidFill>
                <a:latin typeface="Simplified Arabic Fixed" panose="02070309020205020404" pitchFamily="49" charset="-78"/>
                <a:cs typeface="Simplified Arabic Fixed" panose="02070309020205020404" pitchFamily="49" charset="-78"/>
              </a:rPr>
              <a:t>Support Network</a:t>
            </a:r>
            <a:r>
              <a:rPr lang="en-US" sz="2000" dirty="0" smtClean="0">
                <a:solidFill>
                  <a:schemeClr val="tx2"/>
                </a:solidFill>
                <a:latin typeface="Simplified Arabic Fixed" panose="02070309020205020404" pitchFamily="49" charset="-78"/>
                <a:cs typeface="Simplified Arabic Fixed" panose="02070309020205020404" pitchFamily="49" charset="-78"/>
              </a:rPr>
              <a:t>:</a:t>
            </a:r>
          </a:p>
          <a:p>
            <a:r>
              <a:rPr lang="en-US" sz="2000" dirty="0" smtClean="0">
                <a:solidFill>
                  <a:schemeClr val="tx2"/>
                </a:solidFill>
                <a:latin typeface="Simplified Arabic Fixed" panose="02070309020205020404" pitchFamily="49" charset="-78"/>
                <a:cs typeface="Simplified Arabic Fixed" panose="02070309020205020404" pitchFamily="49" charset="-78"/>
              </a:rPr>
              <a:t>Family relationships, health professionals medical care..</a:t>
            </a:r>
            <a:endParaRPr lang="en-CA" sz="2000" dirty="0">
              <a:solidFill>
                <a:schemeClr val="tx2"/>
              </a:solidFill>
              <a:latin typeface="Simplified Arabic Fixed" panose="02070309020205020404" pitchFamily="49" charset="-78"/>
              <a:cs typeface="Simplified Arabic Fixed" panose="02070309020205020404" pitchFamily="49" charset="-78"/>
            </a:endParaRPr>
          </a:p>
        </p:txBody>
      </p:sp>
      <p:sp>
        <p:nvSpPr>
          <p:cNvPr id="16" name="Content Placeholder 2"/>
          <p:cNvSpPr txBox="1">
            <a:spLocks/>
          </p:cNvSpPr>
          <p:nvPr/>
        </p:nvSpPr>
        <p:spPr>
          <a:xfrm>
            <a:off x="480491" y="2204864"/>
            <a:ext cx="4503148" cy="2868520"/>
          </a:xfrm>
          <a:prstGeom prst="rect">
            <a:avLst/>
          </a:prstGeom>
          <a:solidFill>
            <a:srgbClr val="FFFFFF">
              <a:alpha val="83137"/>
            </a:srgbClr>
          </a:solidFill>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latin typeface="Simplified Arabic Fixed" panose="02070309020205020404" pitchFamily="49" charset="-78"/>
                <a:cs typeface="Simplified Arabic Fixed" panose="02070309020205020404" pitchFamily="49" charset="-78"/>
              </a:rPr>
              <a:t>Goals of Client: </a:t>
            </a:r>
          </a:p>
          <a:p>
            <a:pPr fontAlgn="auto">
              <a:spcAft>
                <a:spcPts val="0"/>
              </a:spcAft>
            </a:pPr>
            <a:r>
              <a:rPr lang="en-US" dirty="0" smtClean="0">
                <a:latin typeface="Simplified Arabic Fixed" panose="02070309020205020404" pitchFamily="49" charset="-78"/>
                <a:cs typeface="Simplified Arabic Fixed" panose="02070309020205020404" pitchFamily="49" charset="-78"/>
              </a:rPr>
              <a:t>Motivation to change, reasons for addressing hoarding, desired outcomes (client, referral source, others) … </a:t>
            </a:r>
            <a:endParaRPr lang="en-CA" dirty="0">
              <a:latin typeface="Simplified Arabic Fixed" panose="02070309020205020404" pitchFamily="49" charset="-78"/>
              <a:cs typeface="Simplified Arabic Fixed" panose="02070309020205020404" pitchFamily="49" charset="-78"/>
            </a:endParaRPr>
          </a:p>
        </p:txBody>
      </p:sp>
      <p:sp>
        <p:nvSpPr>
          <p:cNvPr id="17" name="Content Placeholder 2"/>
          <p:cNvSpPr txBox="1">
            <a:spLocks/>
          </p:cNvSpPr>
          <p:nvPr/>
        </p:nvSpPr>
        <p:spPr>
          <a:xfrm>
            <a:off x="2411760" y="3970609"/>
            <a:ext cx="5143759" cy="1830500"/>
          </a:xfrm>
          <a:prstGeom prst="rect">
            <a:avLst/>
          </a:prstGeom>
          <a:solidFill>
            <a:srgbClr val="FFFFFF">
              <a:alpha val="83137"/>
            </a:srgbClr>
          </a:solidFill>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latin typeface="Simplified Arabic Fixed" panose="02070309020205020404" pitchFamily="49" charset="-78"/>
                <a:cs typeface="Simplified Arabic Fixed" panose="02070309020205020404" pitchFamily="49" charset="-78"/>
              </a:rPr>
              <a:t>Acquisition Habits: </a:t>
            </a:r>
          </a:p>
          <a:p>
            <a:pPr fontAlgn="auto">
              <a:spcAft>
                <a:spcPts val="0"/>
              </a:spcAft>
            </a:pPr>
            <a:r>
              <a:rPr lang="en-US" dirty="0" smtClean="0">
                <a:latin typeface="Simplified Arabic Fixed" panose="02070309020205020404" pitchFamily="49" charset="-78"/>
                <a:cs typeface="Simplified Arabic Fixed" panose="02070309020205020404" pitchFamily="49" charset="-78"/>
              </a:rPr>
              <a:t>Volume/frequency of acquisition, types of objects, financial circumstances, locations of acquisition …</a:t>
            </a:r>
            <a:endParaRPr lang="en-CA" dirty="0">
              <a:latin typeface="Simplified Arabic Fixed" panose="02070309020205020404" pitchFamily="49" charset="-78"/>
              <a:cs typeface="Simplified Arabic Fixed" panose="02070309020205020404" pitchFamily="49" charset="-78"/>
            </a:endParaRPr>
          </a:p>
        </p:txBody>
      </p:sp>
      <p:pic>
        <p:nvPicPr>
          <p:cNvPr id="1026" name="Picture 2" descr="Image result for et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06788">
            <a:off x="1070695" y="2352639"/>
            <a:ext cx="6514256" cy="36499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9847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4" grpId="0" animBg="1"/>
      <p:bldP spid="16" grpId="0" animBg="1"/>
      <p:bldP spid="1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solidFill>
                  <a:schemeClr val="bg1"/>
                </a:solidFill>
              </a:rPr>
              <a:t>Harm Reduction –     Clutter Impact</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Realistic outcomes</a:t>
            </a:r>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757" y="1787478"/>
            <a:ext cx="6276486" cy="4448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Up Arrow 1"/>
          <p:cNvSpPr/>
          <p:nvPr/>
        </p:nvSpPr>
        <p:spPr>
          <a:xfrm rot="19729739">
            <a:off x="6438940" y="5710465"/>
            <a:ext cx="370943" cy="6480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Donut 4"/>
          <p:cNvSpPr/>
          <p:nvPr/>
        </p:nvSpPr>
        <p:spPr>
          <a:xfrm>
            <a:off x="4572000" y="1988840"/>
            <a:ext cx="936104" cy="4045661"/>
          </a:xfrm>
          <a:prstGeom prst="donut">
            <a:avLst>
              <a:gd name="adj" fmla="val 135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Up Arrow 7"/>
          <p:cNvSpPr/>
          <p:nvPr/>
        </p:nvSpPr>
        <p:spPr>
          <a:xfrm rot="10800000">
            <a:off x="5652120" y="1851155"/>
            <a:ext cx="370943" cy="6480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Down Arrow 6"/>
          <p:cNvSpPr/>
          <p:nvPr/>
        </p:nvSpPr>
        <p:spPr>
          <a:xfrm>
            <a:off x="4189818" y="260648"/>
            <a:ext cx="238166" cy="57606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39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533400" y="914400"/>
            <a:ext cx="4109651" cy="485362"/>
          </a:xfrm>
        </p:spPr>
        <p:txBody>
          <a:bodyPr>
            <a:normAutofit fontScale="92500"/>
          </a:bodyPr>
          <a:lstStyle/>
          <a:p>
            <a:pPr eaLnBrk="1" hangingPunct="1">
              <a:buFont typeface="Wingdings 3" pitchFamily="18" charset="2"/>
              <a:buNone/>
            </a:pPr>
            <a:r>
              <a:rPr lang="en-US" sz="2400" dirty="0" smtClean="0">
                <a:solidFill>
                  <a:schemeClr val="accent5"/>
                </a:solidFill>
              </a:rPr>
              <a:t>Sorting with the 3-S Technique</a:t>
            </a:r>
            <a:endParaRPr lang="en-CA" sz="2400" dirty="0" smtClean="0">
              <a:solidFill>
                <a:schemeClr val="accent5"/>
              </a:solidFill>
            </a:endParaRPr>
          </a:p>
        </p:txBody>
      </p:sp>
      <p:sp>
        <p:nvSpPr>
          <p:cNvPr id="184322"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Hands-on Support in the Home</a:t>
            </a:r>
            <a:endParaRPr lang="en-CA" dirty="0" smtClean="0">
              <a:solidFill>
                <a:schemeClr val="bg1"/>
              </a:solidFill>
              <a:effectLst/>
            </a:endParaRPr>
          </a:p>
        </p:txBody>
      </p:sp>
      <p:sp>
        <p:nvSpPr>
          <p:cNvPr id="19460" name="Rectangle 8"/>
          <p:cNvSpPr>
            <a:spLocks noChangeArrowheads="1"/>
          </p:cNvSpPr>
          <p:nvPr/>
        </p:nvSpPr>
        <p:spPr bwMode="auto">
          <a:xfrm>
            <a:off x="4724400" y="2743200"/>
            <a:ext cx="373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CA" sz="2800">
              <a:latin typeface="Times New Roman" pitchFamily="18" charset="0"/>
            </a:endParaRPr>
          </a:p>
        </p:txBody>
      </p:sp>
      <p:sp>
        <p:nvSpPr>
          <p:cNvPr id="19461" name="Text Box 8"/>
          <p:cNvSpPr txBox="1">
            <a:spLocks noChangeArrowheads="1"/>
          </p:cNvSpPr>
          <p:nvPr/>
        </p:nvSpPr>
        <p:spPr bwMode="auto">
          <a:xfrm>
            <a:off x="647700" y="2438400"/>
            <a:ext cx="7020644" cy="37856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a:solidFill>
                  <a:srgbClr val="002060"/>
                </a:solidFill>
                <a:latin typeface="+mn-lt"/>
              </a:rPr>
              <a:t>Set-Up: </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Pick a place to start &amp; gather materials</a:t>
            </a:r>
          </a:p>
          <a:p>
            <a:pPr eaLnBrk="1" hangingPunct="1">
              <a:spcBef>
                <a:spcPct val="50000"/>
              </a:spcBef>
            </a:pPr>
            <a:r>
              <a:rPr lang="en-US" sz="2400" b="1" dirty="0" smtClean="0">
                <a:solidFill>
                  <a:srgbClr val="002060"/>
                </a:solidFill>
                <a:latin typeface="+mn-lt"/>
              </a:rPr>
              <a:t/>
            </a:r>
            <a:br>
              <a:rPr lang="en-US" sz="2400" b="1" dirty="0" smtClean="0">
                <a:solidFill>
                  <a:srgbClr val="002060"/>
                </a:solidFill>
                <a:latin typeface="+mn-lt"/>
              </a:rPr>
            </a:br>
            <a:r>
              <a:rPr lang="en-US" sz="2400" b="1" dirty="0" smtClean="0">
                <a:solidFill>
                  <a:srgbClr val="002060"/>
                </a:solidFill>
                <a:latin typeface="+mn-lt"/>
              </a:rPr>
              <a:t>Sort</a:t>
            </a:r>
            <a:r>
              <a:rPr lang="en-US" sz="2400" b="1" dirty="0">
                <a:solidFill>
                  <a:srgbClr val="002060"/>
                </a:solidFill>
                <a:latin typeface="+mn-lt"/>
              </a:rPr>
              <a:t>: </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Decide if the item is </a:t>
            </a:r>
            <a:r>
              <a:rPr lang="en-US" sz="2400" b="1" dirty="0">
                <a:solidFill>
                  <a:schemeClr val="accent1"/>
                </a:solidFill>
                <a:latin typeface="+mn-lt"/>
              </a:rPr>
              <a:t>Keep</a:t>
            </a:r>
            <a:r>
              <a:rPr lang="en-US" sz="2400" dirty="0">
                <a:solidFill>
                  <a:schemeClr val="tx2"/>
                </a:solidFill>
                <a:latin typeface="+mn-lt"/>
              </a:rPr>
              <a:t> or </a:t>
            </a:r>
            <a:r>
              <a:rPr lang="en-US" sz="2400" b="1" dirty="0">
                <a:solidFill>
                  <a:schemeClr val="accent1"/>
                </a:solidFill>
                <a:latin typeface="+mn-lt"/>
              </a:rPr>
              <a:t>Out</a:t>
            </a:r>
            <a:r>
              <a:rPr lang="en-US" sz="2400" dirty="0">
                <a:solidFill>
                  <a:schemeClr val="tx2"/>
                </a:solidFill>
                <a:latin typeface="+mn-lt"/>
              </a:rPr>
              <a:t>: </a:t>
            </a:r>
            <a:r>
              <a:rPr lang="en-US" sz="2400" dirty="0" smtClean="0">
                <a:solidFill>
                  <a:schemeClr val="tx2"/>
                </a:solidFill>
                <a:latin typeface="+mn-lt"/>
              </a:rPr>
              <a:t/>
            </a:r>
            <a:br>
              <a:rPr lang="en-US" sz="2400" dirty="0" smtClean="0">
                <a:solidFill>
                  <a:schemeClr val="tx2"/>
                </a:solidFill>
                <a:latin typeface="+mn-lt"/>
              </a:rPr>
            </a:br>
            <a:r>
              <a:rPr lang="en-US" sz="2400" dirty="0" smtClean="0">
                <a:solidFill>
                  <a:schemeClr val="tx2"/>
                </a:solidFill>
                <a:latin typeface="+mn-lt"/>
              </a:rPr>
              <a:t>create </a:t>
            </a:r>
            <a:r>
              <a:rPr lang="en-US" sz="2400" dirty="0">
                <a:solidFill>
                  <a:schemeClr val="tx2"/>
                </a:solidFill>
                <a:latin typeface="+mn-lt"/>
              </a:rPr>
              <a:t>categories </a:t>
            </a:r>
          </a:p>
          <a:p>
            <a:pPr eaLnBrk="1" hangingPunct="1">
              <a:spcBef>
                <a:spcPct val="50000"/>
              </a:spcBef>
            </a:pPr>
            <a:r>
              <a:rPr lang="en-US" sz="2400" b="1" dirty="0" smtClean="0">
                <a:solidFill>
                  <a:srgbClr val="002060"/>
                </a:solidFill>
                <a:latin typeface="+mn-lt"/>
              </a:rPr>
              <a:t/>
            </a:r>
            <a:br>
              <a:rPr lang="en-US" sz="2400" b="1" dirty="0" smtClean="0">
                <a:solidFill>
                  <a:srgbClr val="002060"/>
                </a:solidFill>
                <a:latin typeface="+mn-lt"/>
              </a:rPr>
            </a:br>
            <a:r>
              <a:rPr lang="en-US" sz="2400" b="1" dirty="0" smtClean="0">
                <a:solidFill>
                  <a:srgbClr val="002060"/>
                </a:solidFill>
                <a:latin typeface="+mn-lt"/>
              </a:rPr>
              <a:t>Store</a:t>
            </a:r>
            <a:r>
              <a:rPr lang="en-US" sz="2400" b="1" dirty="0">
                <a:solidFill>
                  <a:srgbClr val="002060"/>
                </a:solidFill>
                <a:latin typeface="+mn-lt"/>
              </a:rPr>
              <a:t>:</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Put things away immediately</a:t>
            </a:r>
          </a:p>
        </p:txBody>
      </p:sp>
      <p:sp>
        <p:nvSpPr>
          <p:cNvPr id="2" name="Rectangle 1"/>
          <p:cNvSpPr/>
          <p:nvPr/>
        </p:nvSpPr>
        <p:spPr>
          <a:xfrm>
            <a:off x="539552" y="2420888"/>
            <a:ext cx="6051748" cy="1080120"/>
          </a:xfrm>
          <a:prstGeom prst="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0801"/>
          <a:stretch/>
        </p:blipFill>
        <p:spPr bwMode="auto">
          <a:xfrm>
            <a:off x="6487722" y="2548508"/>
            <a:ext cx="2404758" cy="29190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57360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533400" y="914400"/>
            <a:ext cx="4109651" cy="485362"/>
          </a:xfrm>
        </p:spPr>
        <p:txBody>
          <a:bodyPr>
            <a:normAutofit fontScale="92500"/>
          </a:bodyPr>
          <a:lstStyle/>
          <a:p>
            <a:pPr eaLnBrk="1" hangingPunct="1">
              <a:buFont typeface="Wingdings 3" pitchFamily="18" charset="2"/>
              <a:buNone/>
            </a:pPr>
            <a:r>
              <a:rPr lang="en-US" sz="2400" dirty="0" smtClean="0">
                <a:solidFill>
                  <a:schemeClr val="accent5"/>
                </a:solidFill>
              </a:rPr>
              <a:t>Sorting with the 3-S Technique</a:t>
            </a:r>
            <a:endParaRPr lang="en-CA" sz="2400" dirty="0" smtClean="0">
              <a:solidFill>
                <a:schemeClr val="accent5"/>
              </a:solidFill>
            </a:endParaRPr>
          </a:p>
        </p:txBody>
      </p:sp>
      <p:sp>
        <p:nvSpPr>
          <p:cNvPr id="184322"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Hands-on Support in the Home</a:t>
            </a:r>
            <a:endParaRPr lang="en-CA" dirty="0" smtClean="0">
              <a:solidFill>
                <a:schemeClr val="bg1"/>
              </a:solidFill>
              <a:effectLst/>
            </a:endParaRPr>
          </a:p>
        </p:txBody>
      </p:sp>
      <p:sp>
        <p:nvSpPr>
          <p:cNvPr id="19460" name="Rectangle 8"/>
          <p:cNvSpPr>
            <a:spLocks noChangeArrowheads="1"/>
          </p:cNvSpPr>
          <p:nvPr/>
        </p:nvSpPr>
        <p:spPr bwMode="auto">
          <a:xfrm>
            <a:off x="4724400" y="2743200"/>
            <a:ext cx="373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CA" sz="2800">
              <a:latin typeface="Times New Roman" pitchFamily="18" charset="0"/>
            </a:endParaRPr>
          </a:p>
        </p:txBody>
      </p:sp>
      <p:sp>
        <p:nvSpPr>
          <p:cNvPr id="19461" name="Text Box 8"/>
          <p:cNvSpPr txBox="1">
            <a:spLocks noChangeArrowheads="1"/>
          </p:cNvSpPr>
          <p:nvPr/>
        </p:nvSpPr>
        <p:spPr bwMode="auto">
          <a:xfrm>
            <a:off x="647700" y="2438400"/>
            <a:ext cx="7020644" cy="37856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a:solidFill>
                  <a:srgbClr val="002060"/>
                </a:solidFill>
                <a:latin typeface="+mn-lt"/>
              </a:rPr>
              <a:t>Set-Up: </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Pick a place to start &amp; gather materials</a:t>
            </a:r>
          </a:p>
          <a:p>
            <a:pPr eaLnBrk="1" hangingPunct="1">
              <a:spcBef>
                <a:spcPct val="50000"/>
              </a:spcBef>
            </a:pPr>
            <a:r>
              <a:rPr lang="en-US" sz="2400" b="1" dirty="0" smtClean="0">
                <a:solidFill>
                  <a:srgbClr val="002060"/>
                </a:solidFill>
                <a:latin typeface="+mn-lt"/>
              </a:rPr>
              <a:t/>
            </a:r>
            <a:br>
              <a:rPr lang="en-US" sz="2400" b="1" dirty="0" smtClean="0">
                <a:solidFill>
                  <a:srgbClr val="002060"/>
                </a:solidFill>
                <a:latin typeface="+mn-lt"/>
              </a:rPr>
            </a:br>
            <a:r>
              <a:rPr lang="en-US" sz="2400" b="1" dirty="0" smtClean="0">
                <a:solidFill>
                  <a:srgbClr val="002060"/>
                </a:solidFill>
                <a:latin typeface="+mn-lt"/>
              </a:rPr>
              <a:t>Sort</a:t>
            </a:r>
            <a:r>
              <a:rPr lang="en-US" sz="2400" b="1" dirty="0">
                <a:solidFill>
                  <a:srgbClr val="002060"/>
                </a:solidFill>
                <a:latin typeface="+mn-lt"/>
              </a:rPr>
              <a:t>: </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Decide if the item is </a:t>
            </a:r>
            <a:r>
              <a:rPr lang="en-US" sz="2400" b="1" dirty="0">
                <a:solidFill>
                  <a:schemeClr val="accent1"/>
                </a:solidFill>
                <a:latin typeface="+mn-lt"/>
              </a:rPr>
              <a:t>Keep</a:t>
            </a:r>
            <a:r>
              <a:rPr lang="en-US" sz="2400" dirty="0">
                <a:solidFill>
                  <a:schemeClr val="tx2"/>
                </a:solidFill>
                <a:latin typeface="+mn-lt"/>
              </a:rPr>
              <a:t> or </a:t>
            </a:r>
            <a:r>
              <a:rPr lang="en-US" sz="2400" b="1" dirty="0">
                <a:solidFill>
                  <a:schemeClr val="accent1"/>
                </a:solidFill>
                <a:latin typeface="+mn-lt"/>
              </a:rPr>
              <a:t>Out</a:t>
            </a:r>
            <a:r>
              <a:rPr lang="en-US" sz="2400" dirty="0">
                <a:solidFill>
                  <a:schemeClr val="tx2"/>
                </a:solidFill>
                <a:latin typeface="+mn-lt"/>
              </a:rPr>
              <a:t>: </a:t>
            </a:r>
            <a:r>
              <a:rPr lang="en-US" sz="2400" dirty="0" smtClean="0">
                <a:solidFill>
                  <a:schemeClr val="tx2"/>
                </a:solidFill>
                <a:latin typeface="+mn-lt"/>
              </a:rPr>
              <a:t/>
            </a:r>
            <a:br>
              <a:rPr lang="en-US" sz="2400" dirty="0" smtClean="0">
                <a:solidFill>
                  <a:schemeClr val="tx2"/>
                </a:solidFill>
                <a:latin typeface="+mn-lt"/>
              </a:rPr>
            </a:br>
            <a:r>
              <a:rPr lang="en-US" sz="2400" dirty="0" smtClean="0">
                <a:solidFill>
                  <a:schemeClr val="tx2"/>
                </a:solidFill>
                <a:latin typeface="+mn-lt"/>
              </a:rPr>
              <a:t>create </a:t>
            </a:r>
            <a:r>
              <a:rPr lang="en-US" sz="2400" dirty="0">
                <a:solidFill>
                  <a:schemeClr val="tx2"/>
                </a:solidFill>
                <a:latin typeface="+mn-lt"/>
              </a:rPr>
              <a:t>categories </a:t>
            </a:r>
          </a:p>
          <a:p>
            <a:pPr eaLnBrk="1" hangingPunct="1">
              <a:spcBef>
                <a:spcPct val="50000"/>
              </a:spcBef>
            </a:pPr>
            <a:r>
              <a:rPr lang="en-US" sz="2400" b="1" dirty="0" smtClean="0">
                <a:solidFill>
                  <a:srgbClr val="002060"/>
                </a:solidFill>
                <a:latin typeface="+mn-lt"/>
              </a:rPr>
              <a:t/>
            </a:r>
            <a:br>
              <a:rPr lang="en-US" sz="2400" b="1" dirty="0" smtClean="0">
                <a:solidFill>
                  <a:srgbClr val="002060"/>
                </a:solidFill>
                <a:latin typeface="+mn-lt"/>
              </a:rPr>
            </a:br>
            <a:r>
              <a:rPr lang="en-US" sz="2400" b="1" dirty="0" smtClean="0">
                <a:solidFill>
                  <a:srgbClr val="002060"/>
                </a:solidFill>
                <a:latin typeface="+mn-lt"/>
              </a:rPr>
              <a:t>Store</a:t>
            </a:r>
            <a:r>
              <a:rPr lang="en-US" sz="2400" b="1" dirty="0">
                <a:solidFill>
                  <a:srgbClr val="002060"/>
                </a:solidFill>
                <a:latin typeface="+mn-lt"/>
              </a:rPr>
              <a:t>:</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Put things away </a:t>
            </a:r>
            <a:r>
              <a:rPr lang="en-US" sz="2400" dirty="0" smtClean="0">
                <a:solidFill>
                  <a:schemeClr val="tx2"/>
                </a:solidFill>
                <a:latin typeface="+mn-lt"/>
              </a:rPr>
              <a:t>immediately</a:t>
            </a:r>
          </a:p>
        </p:txBody>
      </p:sp>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0801"/>
          <a:stretch/>
        </p:blipFill>
        <p:spPr bwMode="auto">
          <a:xfrm>
            <a:off x="7241149" y="332656"/>
            <a:ext cx="1456237" cy="17676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7" name="Rectangle 16"/>
          <p:cNvSpPr/>
          <p:nvPr/>
        </p:nvSpPr>
        <p:spPr>
          <a:xfrm>
            <a:off x="400156" y="3789040"/>
            <a:ext cx="6051748" cy="1080120"/>
          </a:xfrm>
          <a:prstGeom prst="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155" y="4942822"/>
            <a:ext cx="4919663"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01441">
            <a:off x="5219140" y="4315985"/>
            <a:ext cx="3690874" cy="215399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77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026"/>
          <p:cNvSpPr>
            <a:spLocks noGrp="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Hands-on Sorting Assistance</a:t>
            </a:r>
            <a:r>
              <a:rPr lang="en-US" dirty="0" smtClean="0">
                <a:effectLst/>
              </a:rPr>
              <a:t>:</a:t>
            </a:r>
            <a:endParaRPr lang="en-CA" dirty="0" smtClean="0">
              <a:effectLst/>
            </a:endParaRPr>
          </a:p>
        </p:txBody>
      </p:sp>
      <p:sp>
        <p:nvSpPr>
          <p:cNvPr id="21507" name="Rectangle 1027"/>
          <p:cNvSpPr>
            <a:spLocks noGrp="1"/>
          </p:cNvSpPr>
          <p:nvPr>
            <p:ph sz="half" idx="1"/>
          </p:nvPr>
        </p:nvSpPr>
        <p:spPr>
          <a:xfrm>
            <a:off x="2051720" y="2276872"/>
            <a:ext cx="6948264" cy="4165641"/>
          </a:xfrm>
          <a:noFill/>
        </p:spPr>
        <p:txBody>
          <a:bodyPr>
            <a:noAutofit/>
          </a:bodyPr>
          <a:lstStyle/>
          <a:p>
            <a:pPr marL="342900" indent="-342900" eaLnBrk="1" hangingPunct="1">
              <a:lnSpc>
                <a:spcPct val="110000"/>
              </a:lnSpc>
              <a:buFont typeface="Wingdings 3" pitchFamily="18" charset="2"/>
              <a:buNone/>
            </a:pPr>
            <a:endParaRPr lang="en-US" sz="800" b="1" dirty="0" smtClean="0">
              <a:latin typeface="Lucida Sans Unicode" pitchFamily="34" charset="0"/>
            </a:endParaRPr>
          </a:p>
          <a:p>
            <a:pPr marL="342900" indent="-342900" eaLnBrk="1" hangingPunct="1">
              <a:lnSpc>
                <a:spcPct val="110000"/>
              </a:lnSpc>
              <a:buFont typeface="Arial" pitchFamily="34" charset="0"/>
              <a:buChar char="•"/>
            </a:pPr>
            <a:r>
              <a:rPr lang="en-US" sz="2400" dirty="0" smtClean="0"/>
              <a:t>Only touch things with client’s </a:t>
            </a:r>
            <a:r>
              <a:rPr lang="en-US" sz="2400" b="1" dirty="0" smtClean="0"/>
              <a:t>permission</a:t>
            </a:r>
          </a:p>
          <a:p>
            <a:pPr marL="342900" indent="-342900" eaLnBrk="1" hangingPunct="1">
              <a:lnSpc>
                <a:spcPct val="110000"/>
              </a:lnSpc>
              <a:buFont typeface="Arial" pitchFamily="34" charset="0"/>
              <a:buChar char="•"/>
            </a:pPr>
            <a:r>
              <a:rPr lang="en-US" sz="2400" dirty="0" smtClean="0"/>
              <a:t>The</a:t>
            </a:r>
            <a:r>
              <a:rPr lang="en-US" sz="2400" b="1" dirty="0" smtClean="0"/>
              <a:t> client makes </a:t>
            </a:r>
            <a:r>
              <a:rPr lang="en-US" sz="2400" dirty="0" smtClean="0"/>
              <a:t>all final decisions</a:t>
            </a:r>
          </a:p>
          <a:p>
            <a:pPr marL="342900" indent="-342900" eaLnBrk="1" hangingPunct="1">
              <a:lnSpc>
                <a:spcPct val="110000"/>
              </a:lnSpc>
              <a:buFont typeface="Arial" pitchFamily="34" charset="0"/>
              <a:buChar char="•"/>
            </a:pPr>
            <a:r>
              <a:rPr lang="en-US" sz="2400" dirty="0" smtClean="0"/>
              <a:t>Support client to </a:t>
            </a:r>
            <a:r>
              <a:rPr lang="en-US" sz="2400" b="1" dirty="0" smtClean="0"/>
              <a:t>stay focused</a:t>
            </a:r>
          </a:p>
          <a:p>
            <a:pPr marL="342900" indent="-342900" eaLnBrk="1" hangingPunct="1">
              <a:lnSpc>
                <a:spcPct val="110000"/>
              </a:lnSpc>
              <a:buFont typeface="Arial" pitchFamily="34" charset="0"/>
              <a:buChar char="•"/>
            </a:pPr>
            <a:r>
              <a:rPr lang="en-US" sz="2400" dirty="0" smtClean="0"/>
              <a:t>Have client </a:t>
            </a:r>
            <a:r>
              <a:rPr lang="en-US" sz="2400" b="1" dirty="0" smtClean="0"/>
              <a:t>speak aloud thoughts</a:t>
            </a:r>
            <a:r>
              <a:rPr lang="en-US" sz="2400" dirty="0" smtClean="0"/>
              <a:t> as they sort</a:t>
            </a:r>
          </a:p>
          <a:p>
            <a:pPr marL="342900" indent="-342900" eaLnBrk="1" hangingPunct="1">
              <a:lnSpc>
                <a:spcPct val="110000"/>
              </a:lnSpc>
              <a:buFont typeface="Arial" pitchFamily="34" charset="0"/>
              <a:buChar char="•"/>
            </a:pPr>
            <a:r>
              <a:rPr lang="en-US" sz="2400" b="1" dirty="0" smtClean="0"/>
              <a:t>Be encouraging</a:t>
            </a:r>
            <a:r>
              <a:rPr lang="en-US" sz="2400" dirty="0" smtClean="0"/>
              <a:t>: recognize small gains</a:t>
            </a:r>
          </a:p>
          <a:p>
            <a:pPr marL="342900" indent="-342900" eaLnBrk="1" hangingPunct="1">
              <a:lnSpc>
                <a:spcPct val="110000"/>
              </a:lnSpc>
              <a:buFont typeface="Arial" pitchFamily="34" charset="0"/>
              <a:buChar char="•"/>
            </a:pPr>
            <a:r>
              <a:rPr lang="en-US" sz="2400" dirty="0" smtClean="0"/>
              <a:t>Support with decision-making: questions</a:t>
            </a:r>
          </a:p>
        </p:txBody>
      </p:sp>
      <p:sp>
        <p:nvSpPr>
          <p:cNvPr id="3" name="Subtitle 2"/>
          <p:cNvSpPr>
            <a:spLocks noGrp="1"/>
          </p:cNvSpPr>
          <p:nvPr>
            <p:ph type="subTitle" idx="11"/>
          </p:nvPr>
        </p:nvSpPr>
        <p:spPr/>
        <p:txBody>
          <a:bodyPr/>
          <a:lstStyle/>
          <a:p>
            <a:r>
              <a:rPr lang="en-US" dirty="0" smtClean="0"/>
              <a:t>Establish Ground rules with client</a:t>
            </a:r>
            <a:endParaRPr lang="en-CA"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55368"/>
            <a:ext cx="1754101" cy="2141784"/>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6287" y="16954"/>
            <a:ext cx="2017713"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3231"/>
          <a:stretch/>
        </p:blipFill>
        <p:spPr bwMode="auto">
          <a:xfrm>
            <a:off x="2838912" y="5013176"/>
            <a:ext cx="3889375" cy="1602695"/>
          </a:xfrm>
          <a:prstGeom prst="rect">
            <a:avLst/>
          </a:prstGeom>
          <a:noFill/>
          <a:ln w="9525">
            <a:noFill/>
            <a:miter lim="800000"/>
            <a:headEnd/>
            <a:tailEnd/>
          </a:ln>
          <a:effectLst>
            <a:outerShdw blurRad="149987" dist="250190" dir="8460000" algn="ctr">
              <a:srgbClr val="000000">
                <a:alpha val="28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7894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533400" y="914400"/>
            <a:ext cx="4109651" cy="485362"/>
          </a:xfrm>
        </p:spPr>
        <p:txBody>
          <a:bodyPr>
            <a:normAutofit fontScale="92500"/>
          </a:bodyPr>
          <a:lstStyle/>
          <a:p>
            <a:pPr eaLnBrk="1" hangingPunct="1">
              <a:buFont typeface="Wingdings 3" pitchFamily="18" charset="2"/>
              <a:buNone/>
            </a:pPr>
            <a:r>
              <a:rPr lang="en-US" sz="2400" dirty="0" smtClean="0">
                <a:solidFill>
                  <a:schemeClr val="accent5"/>
                </a:solidFill>
              </a:rPr>
              <a:t>Sorting with the 3-S Technique</a:t>
            </a:r>
            <a:endParaRPr lang="en-CA" sz="2400" dirty="0" smtClean="0">
              <a:solidFill>
                <a:schemeClr val="accent5"/>
              </a:solidFill>
            </a:endParaRPr>
          </a:p>
        </p:txBody>
      </p:sp>
      <p:sp>
        <p:nvSpPr>
          <p:cNvPr id="184322"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Hands-on Support in the Home</a:t>
            </a:r>
            <a:endParaRPr lang="en-CA" dirty="0" smtClean="0">
              <a:solidFill>
                <a:schemeClr val="bg1"/>
              </a:solidFill>
              <a:effectLst/>
            </a:endParaRPr>
          </a:p>
        </p:txBody>
      </p:sp>
      <p:sp>
        <p:nvSpPr>
          <p:cNvPr id="19460" name="Rectangle 8"/>
          <p:cNvSpPr>
            <a:spLocks noChangeArrowheads="1"/>
          </p:cNvSpPr>
          <p:nvPr/>
        </p:nvSpPr>
        <p:spPr bwMode="auto">
          <a:xfrm>
            <a:off x="4724400" y="2743200"/>
            <a:ext cx="373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CA" sz="2800">
              <a:latin typeface="Times New Roman" pitchFamily="18" charset="0"/>
            </a:endParaRPr>
          </a:p>
        </p:txBody>
      </p:sp>
      <p:sp>
        <p:nvSpPr>
          <p:cNvPr id="19461" name="Text Box 8"/>
          <p:cNvSpPr txBox="1">
            <a:spLocks noChangeArrowheads="1"/>
          </p:cNvSpPr>
          <p:nvPr/>
        </p:nvSpPr>
        <p:spPr bwMode="auto">
          <a:xfrm>
            <a:off x="647700" y="2438400"/>
            <a:ext cx="7020644" cy="41549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a:solidFill>
                  <a:srgbClr val="002060"/>
                </a:solidFill>
                <a:latin typeface="+mn-lt"/>
              </a:rPr>
              <a:t>Set-Up: </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Pick a place to start &amp; gather materials</a:t>
            </a:r>
          </a:p>
          <a:p>
            <a:pPr eaLnBrk="1" hangingPunct="1">
              <a:spcBef>
                <a:spcPct val="50000"/>
              </a:spcBef>
            </a:pPr>
            <a:r>
              <a:rPr lang="en-US" sz="2400" b="1" dirty="0" smtClean="0">
                <a:solidFill>
                  <a:srgbClr val="002060"/>
                </a:solidFill>
                <a:latin typeface="+mn-lt"/>
              </a:rPr>
              <a:t/>
            </a:r>
            <a:br>
              <a:rPr lang="en-US" sz="2400" b="1" dirty="0" smtClean="0">
                <a:solidFill>
                  <a:srgbClr val="002060"/>
                </a:solidFill>
                <a:latin typeface="+mn-lt"/>
              </a:rPr>
            </a:br>
            <a:r>
              <a:rPr lang="en-US" sz="2400" b="1" dirty="0" smtClean="0">
                <a:solidFill>
                  <a:srgbClr val="002060"/>
                </a:solidFill>
                <a:latin typeface="+mn-lt"/>
              </a:rPr>
              <a:t>Sort</a:t>
            </a:r>
            <a:r>
              <a:rPr lang="en-US" sz="2400" b="1" dirty="0">
                <a:solidFill>
                  <a:srgbClr val="002060"/>
                </a:solidFill>
                <a:latin typeface="+mn-lt"/>
              </a:rPr>
              <a:t>: </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Decide if the item is </a:t>
            </a:r>
            <a:r>
              <a:rPr lang="en-US" sz="2400" b="1" dirty="0">
                <a:solidFill>
                  <a:schemeClr val="accent1"/>
                </a:solidFill>
                <a:latin typeface="+mn-lt"/>
              </a:rPr>
              <a:t>Keep</a:t>
            </a:r>
            <a:r>
              <a:rPr lang="en-US" sz="2400" dirty="0">
                <a:solidFill>
                  <a:schemeClr val="tx2"/>
                </a:solidFill>
                <a:latin typeface="+mn-lt"/>
              </a:rPr>
              <a:t> or </a:t>
            </a:r>
            <a:r>
              <a:rPr lang="en-US" sz="2400" b="1" dirty="0">
                <a:solidFill>
                  <a:schemeClr val="accent1"/>
                </a:solidFill>
                <a:latin typeface="+mn-lt"/>
              </a:rPr>
              <a:t>Out</a:t>
            </a:r>
            <a:r>
              <a:rPr lang="en-US" sz="2400" dirty="0">
                <a:solidFill>
                  <a:schemeClr val="tx2"/>
                </a:solidFill>
                <a:latin typeface="+mn-lt"/>
              </a:rPr>
              <a:t>: </a:t>
            </a:r>
            <a:r>
              <a:rPr lang="en-US" sz="2400" dirty="0" smtClean="0">
                <a:solidFill>
                  <a:schemeClr val="tx2"/>
                </a:solidFill>
                <a:latin typeface="+mn-lt"/>
              </a:rPr>
              <a:t/>
            </a:r>
            <a:br>
              <a:rPr lang="en-US" sz="2400" dirty="0" smtClean="0">
                <a:solidFill>
                  <a:schemeClr val="tx2"/>
                </a:solidFill>
                <a:latin typeface="+mn-lt"/>
              </a:rPr>
            </a:br>
            <a:r>
              <a:rPr lang="en-US" sz="2400" dirty="0" smtClean="0">
                <a:solidFill>
                  <a:schemeClr val="tx2"/>
                </a:solidFill>
                <a:latin typeface="+mn-lt"/>
              </a:rPr>
              <a:t>create </a:t>
            </a:r>
            <a:r>
              <a:rPr lang="en-US" sz="2400" dirty="0">
                <a:solidFill>
                  <a:schemeClr val="tx2"/>
                </a:solidFill>
                <a:latin typeface="+mn-lt"/>
              </a:rPr>
              <a:t>categories </a:t>
            </a:r>
          </a:p>
          <a:p>
            <a:pPr eaLnBrk="1" hangingPunct="1">
              <a:spcBef>
                <a:spcPct val="50000"/>
              </a:spcBef>
            </a:pPr>
            <a:r>
              <a:rPr lang="en-US" sz="2400" b="1" dirty="0" smtClean="0">
                <a:solidFill>
                  <a:srgbClr val="002060"/>
                </a:solidFill>
                <a:latin typeface="+mn-lt"/>
              </a:rPr>
              <a:t/>
            </a:r>
            <a:br>
              <a:rPr lang="en-US" sz="2400" b="1" dirty="0" smtClean="0">
                <a:solidFill>
                  <a:srgbClr val="002060"/>
                </a:solidFill>
                <a:latin typeface="+mn-lt"/>
              </a:rPr>
            </a:br>
            <a:r>
              <a:rPr lang="en-US" sz="2400" b="1" dirty="0" smtClean="0">
                <a:solidFill>
                  <a:srgbClr val="002060"/>
                </a:solidFill>
                <a:latin typeface="+mn-lt"/>
              </a:rPr>
              <a:t>Store</a:t>
            </a:r>
            <a:r>
              <a:rPr lang="en-US" sz="2400" b="1" dirty="0">
                <a:solidFill>
                  <a:srgbClr val="002060"/>
                </a:solidFill>
                <a:latin typeface="+mn-lt"/>
              </a:rPr>
              <a:t>:</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Put things away </a:t>
            </a:r>
            <a:r>
              <a:rPr lang="en-US" sz="2400" dirty="0" smtClean="0">
                <a:solidFill>
                  <a:schemeClr val="tx2"/>
                </a:solidFill>
                <a:latin typeface="+mn-lt"/>
              </a:rPr>
              <a:t>immediately. Undecided. Ga</a:t>
            </a:r>
            <a:r>
              <a:rPr lang="en-US" sz="2400" dirty="0" smtClean="0">
                <a:solidFill>
                  <a:schemeClr val="tx2"/>
                </a:solidFill>
              </a:rPr>
              <a:t>rbage/donation/sell. Re-organize.</a:t>
            </a:r>
            <a:endParaRPr lang="en-US" sz="2400" dirty="0">
              <a:solidFill>
                <a:schemeClr val="tx2"/>
              </a:solidFill>
            </a:endParaRPr>
          </a:p>
        </p:txBody>
      </p:sp>
      <p:pic>
        <p:nvPicPr>
          <p:cNvPr id="205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0801"/>
          <a:stretch/>
        </p:blipFill>
        <p:spPr bwMode="auto">
          <a:xfrm>
            <a:off x="7434336" y="260648"/>
            <a:ext cx="1364379" cy="16561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8" name="Rectangle 17"/>
          <p:cNvSpPr/>
          <p:nvPr/>
        </p:nvSpPr>
        <p:spPr>
          <a:xfrm>
            <a:off x="539552" y="5441256"/>
            <a:ext cx="6051748" cy="1152128"/>
          </a:xfrm>
          <a:prstGeom prst="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1028" y="4149080"/>
            <a:ext cx="1817688" cy="15841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8935" y="1777206"/>
            <a:ext cx="2859087" cy="19319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662" t="13146" r="7658" b="17754"/>
          <a:stretch/>
        </p:blipFill>
        <p:spPr bwMode="auto">
          <a:xfrm>
            <a:off x="5667114" y="3865389"/>
            <a:ext cx="3131602" cy="181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528" y="3429000"/>
            <a:ext cx="4460776" cy="166049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7675" y="1224880"/>
            <a:ext cx="1983625" cy="264050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62314" y="2150120"/>
            <a:ext cx="2055115" cy="1541336"/>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3528" y="2115643"/>
            <a:ext cx="4460776" cy="2973851"/>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77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5705872"/>
            <a:ext cx="7772400" cy="472223"/>
          </a:xfrm>
        </p:spPr>
        <p:txBody>
          <a:bodyPr/>
          <a:lstStyle/>
          <a:p>
            <a:pPr marL="0" indent="0">
              <a:buNone/>
            </a:pPr>
            <a:r>
              <a:rPr lang="en-US" dirty="0" smtClean="0"/>
              <a:t>A&amp;E Hoarders Buried Alive; Mar 9 2011; Order out of Chaos</a:t>
            </a:r>
            <a:endParaRPr lang="en-CA" dirty="0"/>
          </a:p>
        </p:txBody>
      </p:sp>
      <p:sp>
        <p:nvSpPr>
          <p:cNvPr id="3" name="Title 2"/>
          <p:cNvSpPr>
            <a:spLocks noGrp="1"/>
          </p:cNvSpPr>
          <p:nvPr>
            <p:ph type="title"/>
          </p:nvPr>
        </p:nvSpPr>
        <p:spPr/>
        <p:txBody>
          <a:bodyPr/>
          <a:lstStyle/>
          <a:p>
            <a:r>
              <a:rPr lang="en-US" dirty="0" smtClean="0">
                <a:solidFill>
                  <a:schemeClr val="bg1"/>
                </a:solidFill>
              </a:rPr>
              <a:t>Hands On Assistance</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What do you notice the coach doing?</a:t>
            </a:r>
            <a:endParaRPr lang="en-CA" dirty="0"/>
          </a:p>
        </p:txBody>
      </p:sp>
      <p:sp>
        <p:nvSpPr>
          <p:cNvPr id="5" name="Rectangle 4"/>
          <p:cNvSpPr/>
          <p:nvPr/>
        </p:nvSpPr>
        <p:spPr>
          <a:xfrm>
            <a:off x="899592" y="6309320"/>
            <a:ext cx="5670376" cy="369332"/>
          </a:xfrm>
          <a:prstGeom prst="rect">
            <a:avLst/>
          </a:prstGeom>
        </p:spPr>
        <p:txBody>
          <a:bodyPr wrap="square">
            <a:spAutoFit/>
          </a:bodyPr>
          <a:lstStyle/>
          <a:p>
            <a:r>
              <a:rPr lang="en-CA" dirty="0">
                <a:solidFill>
                  <a:schemeClr val="bg1">
                    <a:lumMod val="95000"/>
                  </a:schemeClr>
                </a:solidFill>
              </a:rPr>
              <a:t>http://www.youtube.com/watch?v=XiafdkzpbeE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804717"/>
            <a:ext cx="3222104" cy="241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1089461" y="4509120"/>
            <a:ext cx="6926979" cy="870380"/>
            <a:chOff x="1231158" y="2076192"/>
            <a:chExt cx="6926979" cy="870380"/>
          </a:xfrm>
        </p:grpSpPr>
        <p:pic>
          <p:nvPicPr>
            <p:cNvPr id="8" name="Picture 2" descr="https://haroldfeddersen.files.wordpress.com/2010/10/img_0820.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259632" y="2298500"/>
              <a:ext cx="6737941" cy="648072"/>
              <a:chOff x="-3585385" y="5001208"/>
              <a:chExt cx="8144978" cy="1296144"/>
            </a:xfrm>
            <a:solidFill>
              <a:srgbClr val="E2E9EF">
                <a:alpha val="69020"/>
              </a:srgbClr>
            </a:solidFill>
          </p:grpSpPr>
          <p:sp>
            <p:nvSpPr>
              <p:cNvPr id="13" name="Right Triangle 12"/>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14"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10" name="Group 9"/>
            <p:cNvGrpSpPr/>
            <p:nvPr/>
          </p:nvGrpSpPr>
          <p:grpSpPr>
            <a:xfrm>
              <a:off x="1325654" y="2298500"/>
              <a:ext cx="6832483" cy="648072"/>
              <a:chOff x="551664" y="5151433"/>
              <a:chExt cx="8259263" cy="1296144"/>
            </a:xfrm>
            <a:solidFill>
              <a:srgbClr val="99FF66">
                <a:alpha val="69804"/>
              </a:srgbClr>
            </a:solidFill>
          </p:grpSpPr>
          <p:sp>
            <p:nvSpPr>
              <p:cNvPr id="11" name="Right Triangle 10"/>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12"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9640" y="57150"/>
            <a:ext cx="2133600"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20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Extreme Cleanouts?</a:t>
            </a:r>
            <a:endParaRPr lang="en-CA" dirty="0"/>
          </a:p>
        </p:txBody>
      </p:sp>
      <p:sp>
        <p:nvSpPr>
          <p:cNvPr id="3" name="Content Placeholder 2"/>
          <p:cNvSpPr>
            <a:spLocks noGrp="1"/>
          </p:cNvSpPr>
          <p:nvPr>
            <p:ph sz="half" idx="1"/>
          </p:nvPr>
        </p:nvSpPr>
        <p:spPr>
          <a:xfrm>
            <a:off x="683568" y="5949280"/>
            <a:ext cx="6984776" cy="980727"/>
          </a:xfrm>
        </p:spPr>
        <p:txBody>
          <a:bodyPr>
            <a:noAutofit/>
          </a:bodyPr>
          <a:lstStyle/>
          <a:p>
            <a:r>
              <a:rPr lang="en-CA" sz="2400" dirty="0" smtClean="0">
                <a:latin typeface="Calibri" panose="020F0502020204030204" pitchFamily="34" charset="0"/>
              </a:rPr>
              <a:t>Does not address behaviours that create clutter</a:t>
            </a:r>
            <a:r>
              <a:rPr lang="en-CA" sz="2400" dirty="0" smtClean="0">
                <a:latin typeface="Palatino Linotype" panose="02040502050505030304" pitchFamily="18" charset="0"/>
              </a:rPr>
              <a:t>. </a:t>
            </a:r>
            <a:endParaRPr lang="en-CA" sz="2400" dirty="0">
              <a:latin typeface="Palatino Linotype" panose="02040502050505030304" pitchFamily="18" charset="0"/>
            </a:endParaRPr>
          </a:p>
        </p:txBody>
      </p:sp>
      <p:sp>
        <p:nvSpPr>
          <p:cNvPr id="5" name="Subtitle 4"/>
          <p:cNvSpPr>
            <a:spLocks noGrp="1"/>
          </p:cNvSpPr>
          <p:nvPr>
            <p:ph type="subTitle" idx="11"/>
          </p:nvPr>
        </p:nvSpPr>
        <p:spPr/>
        <p:txBody>
          <a:bodyPr/>
          <a:lstStyle/>
          <a:p>
            <a:r>
              <a:rPr lang="en-CA" dirty="0" smtClean="0"/>
              <a:t>Not generally effective for hoarding</a:t>
            </a:r>
            <a:endParaRPr lang="en-CA" dirty="0"/>
          </a:p>
        </p:txBody>
      </p:sp>
      <p:sp>
        <p:nvSpPr>
          <p:cNvPr id="6" name="Down Arrow 5"/>
          <p:cNvSpPr/>
          <p:nvPr/>
        </p:nvSpPr>
        <p:spPr>
          <a:xfrm>
            <a:off x="1187624" y="3861048"/>
            <a:ext cx="360040" cy="7920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812360" y="3861048"/>
            <a:ext cx="360040" cy="7920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descr="C:\Documents and Settings\Brian\Desktop\before.jpg"/>
          <p:cNvSpPr txBox="1">
            <a:spLocks noChangeArrowheads="1"/>
          </p:cNvSpPr>
          <p:nvPr/>
        </p:nvSpPr>
        <p:spPr>
          <a:xfrm>
            <a:off x="899592" y="2071044"/>
            <a:ext cx="3426941" cy="3495675"/>
          </a:xfrm>
          <a:prstGeom prst="rect">
            <a:avLst/>
          </a:prstGeom>
          <a:blipFill dpi="0" rotWithShape="0">
            <a:blip r:embed="rId2"/>
            <a:srcRect/>
            <a:stretch>
              <a:fillRect/>
            </a:stretch>
          </a:blipFill>
          <a:scene3d>
            <a:camera prst="orthographicFront"/>
            <a:lightRig rig="threePt" dir="t"/>
          </a:scene3d>
          <a:sp3d>
            <a:bevelT prst="angle"/>
          </a:sp3d>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3" pitchFamily="18" charset="2"/>
              <a:buNone/>
            </a:pPr>
            <a:r>
              <a:rPr lang="en-US" sz="2300" smtClean="0">
                <a:latin typeface="Lucida Sans Unicode" pitchFamily="34" charset="0"/>
              </a:rPr>
              <a:t>  </a:t>
            </a:r>
            <a:endParaRPr lang="en-CA" sz="2300" smtClean="0">
              <a:latin typeface="Lucida Sans Unicode" pitchFamily="34" charset="0"/>
            </a:endParaRPr>
          </a:p>
        </p:txBody>
      </p:sp>
      <p:sp>
        <p:nvSpPr>
          <p:cNvPr id="11" name="Rectangle 6" descr="C:\Documents and Settings\Brian\Desktop\after.jpg"/>
          <p:cNvSpPr>
            <a:spLocks noChangeArrowheads="1"/>
          </p:cNvSpPr>
          <p:nvPr/>
        </p:nvSpPr>
        <p:spPr bwMode="auto">
          <a:xfrm>
            <a:off x="5331548" y="2079796"/>
            <a:ext cx="3272899" cy="3528111"/>
          </a:xfrm>
          <a:prstGeom prst="rect">
            <a:avLst/>
          </a:prstGeom>
          <a:blipFill dpi="0" rotWithShape="0">
            <a:blip r:embed="rId3"/>
            <a:srcRect/>
            <a:stretch>
              <a:fillRect/>
            </a:stretch>
          </a:blipFill>
          <a:ln>
            <a:noFill/>
          </a:ln>
          <a:scene3d>
            <a:camera prst="orthographicFront"/>
            <a:lightRig rig="threePt" dir="t"/>
          </a:scene3d>
          <a:sp3d>
            <a:bevelT prst="angle"/>
          </a:sp3d>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a:latin typeface="Times New Roman" pitchFamily="18" charset="0"/>
              </a:rPr>
              <a:t> </a:t>
            </a:r>
            <a:endParaRPr lang="en-CA" sz="2800">
              <a:latin typeface="Times New Roman" pitchFamily="18" charset="0"/>
            </a:endParaRPr>
          </a:p>
        </p:txBody>
      </p:sp>
      <p:pic>
        <p:nvPicPr>
          <p:cNvPr id="12" name="Picture 10" descr="http://www.halotracker.com/images/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9005" y="2121757"/>
            <a:ext cx="34861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19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07288" cy="752128"/>
          </a:xfrm>
        </p:spPr>
        <p:txBody>
          <a:bodyPr>
            <a:normAutofit/>
          </a:bodyPr>
          <a:lstStyle/>
          <a:p>
            <a:r>
              <a:rPr lang="en-US" dirty="0" smtClean="0"/>
              <a:t>Not all Clutter is Hoarding Disorder</a:t>
            </a:r>
            <a:endParaRPr lang="en-CA" dirty="0"/>
          </a:p>
        </p:txBody>
      </p:sp>
      <p:sp>
        <p:nvSpPr>
          <p:cNvPr id="3" name="Content Placeholder 2"/>
          <p:cNvSpPr>
            <a:spLocks noGrp="1"/>
          </p:cNvSpPr>
          <p:nvPr>
            <p:ph sz="half" idx="1"/>
          </p:nvPr>
        </p:nvSpPr>
        <p:spPr>
          <a:xfrm>
            <a:off x="971600" y="4047278"/>
            <a:ext cx="7848872" cy="1974010"/>
          </a:xfrm>
        </p:spPr>
        <p:txBody>
          <a:bodyPr numCol="2">
            <a:noAutofit/>
          </a:bodyPr>
          <a:lstStyle/>
          <a:p>
            <a:r>
              <a:rPr lang="en-US" sz="2400" dirty="0" smtClean="0"/>
              <a:t>Dementias</a:t>
            </a:r>
          </a:p>
          <a:p>
            <a:r>
              <a:rPr lang="en-US" sz="2400" dirty="0" smtClean="0"/>
              <a:t>Acquired Brain Injury</a:t>
            </a:r>
          </a:p>
          <a:p>
            <a:r>
              <a:rPr lang="en-US" sz="2400" dirty="0" smtClean="0"/>
              <a:t>Diogenes</a:t>
            </a:r>
          </a:p>
          <a:p>
            <a:r>
              <a:rPr lang="en-US" sz="2400" dirty="0" err="1" smtClean="0"/>
              <a:t>Parkinsons</a:t>
            </a:r>
            <a:endParaRPr lang="en-US" sz="2400" dirty="0" smtClean="0"/>
          </a:p>
          <a:p>
            <a:endParaRPr lang="en-US" sz="2400" dirty="0" smtClean="0"/>
          </a:p>
          <a:p>
            <a:r>
              <a:rPr lang="en-US" sz="2400" dirty="0" err="1" smtClean="0"/>
              <a:t>Huntingtons</a:t>
            </a:r>
            <a:endParaRPr lang="en-US" sz="2400" dirty="0" smtClean="0"/>
          </a:p>
          <a:p>
            <a:r>
              <a:rPr lang="en-US" sz="2400" dirty="0" err="1" smtClean="0"/>
              <a:t>Prader</a:t>
            </a:r>
            <a:r>
              <a:rPr lang="en-US" sz="2400" dirty="0" smtClean="0"/>
              <a:t> Willie Syndrome</a:t>
            </a:r>
          </a:p>
          <a:p>
            <a:r>
              <a:rPr lang="en-US" sz="2400" dirty="0" smtClean="0"/>
              <a:t>Autism Spectrum Disorders</a:t>
            </a:r>
          </a:p>
          <a:p>
            <a:r>
              <a:rPr lang="en-US" sz="2400" dirty="0" smtClean="0"/>
              <a:t>Frailty, Depression, Vision…</a:t>
            </a:r>
            <a:endParaRPr lang="en-CA" sz="2400" dirty="0"/>
          </a:p>
        </p:txBody>
      </p:sp>
      <p:sp>
        <p:nvSpPr>
          <p:cNvPr id="5" name="Subtitle 4"/>
          <p:cNvSpPr>
            <a:spLocks noGrp="1"/>
          </p:cNvSpPr>
          <p:nvPr>
            <p:ph type="subTitle" idx="11"/>
          </p:nvPr>
        </p:nvSpPr>
        <p:spPr/>
        <p:txBody>
          <a:bodyPr>
            <a:normAutofit/>
          </a:bodyPr>
          <a:lstStyle/>
          <a:p>
            <a:r>
              <a:rPr lang="en-US" dirty="0"/>
              <a:t>Hoarding as a Symptom for other </a:t>
            </a:r>
            <a:r>
              <a:rPr lang="en-US" dirty="0" smtClean="0"/>
              <a:t>Disorders</a:t>
            </a:r>
            <a:endParaRPr lang="en-CA" dirty="0"/>
          </a:p>
        </p:txBody>
      </p:sp>
      <p:pic>
        <p:nvPicPr>
          <p:cNvPr id="12290" name="Picture 2" descr="http://graphics8.nytimes.com/images/2007/12/31/health/01well.clutter533.jpg"/>
          <p:cNvPicPr>
            <a:picLocks noChangeAspect="1" noChangeArrowheads="1"/>
          </p:cNvPicPr>
          <p:nvPr/>
        </p:nvPicPr>
        <p:blipFill rotWithShape="1">
          <a:blip r:embed="rId2">
            <a:extLst>
              <a:ext uri="{28A0092B-C50C-407E-A947-70E740481C1C}">
                <a14:useLocalDpi xmlns:a14="http://schemas.microsoft.com/office/drawing/2010/main" val="0"/>
              </a:ext>
            </a:extLst>
          </a:blip>
          <a:srcRect l="14821" t="5296" r="22136" b="12713"/>
          <a:stretch/>
        </p:blipFill>
        <p:spPr bwMode="auto">
          <a:xfrm>
            <a:off x="833285" y="1964620"/>
            <a:ext cx="2946627" cy="2020544"/>
          </a:xfrm>
          <a:prstGeom prst="rect">
            <a:avLst/>
          </a:prstGeom>
          <a:noFill/>
          <a:extLst>
            <a:ext uri="{909E8E84-426E-40DD-AFC4-6F175D3DCCD1}">
              <a14:hiddenFill xmlns:a14="http://schemas.microsoft.com/office/drawing/2010/main">
                <a:solidFill>
                  <a:srgbClr val="FFFFFF"/>
                </a:solidFill>
              </a14:hiddenFill>
            </a:ext>
          </a:extLst>
        </p:spPr>
      </p:pic>
      <p:sp>
        <p:nvSpPr>
          <p:cNvPr id="6" name="Not Equal 5"/>
          <p:cNvSpPr/>
          <p:nvPr/>
        </p:nvSpPr>
        <p:spPr>
          <a:xfrm>
            <a:off x="3779912" y="2600908"/>
            <a:ext cx="1440160" cy="648072"/>
          </a:xfrm>
          <a:prstGeom prst="mathNotEqual">
            <a:avLst>
              <a:gd name="adj1" fmla="val 13987"/>
              <a:gd name="adj2" fmla="val 6435689"/>
              <a:gd name="adj3" fmla="val 7627"/>
            </a:avLst>
          </a:prstGeom>
          <a:solidFill>
            <a:srgbClr val="E338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Content Placeholder 2"/>
          <p:cNvSpPr txBox="1">
            <a:spLocks/>
          </p:cNvSpPr>
          <p:nvPr/>
        </p:nvSpPr>
        <p:spPr>
          <a:xfrm>
            <a:off x="5580112" y="2128536"/>
            <a:ext cx="2880320" cy="1692712"/>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5200" dirty="0" smtClean="0"/>
              <a:t>Hoarding Disorder</a:t>
            </a:r>
          </a:p>
          <a:p>
            <a:pPr fontAlgn="auto">
              <a:spcAft>
                <a:spcPts val="0"/>
              </a:spcAft>
            </a:pPr>
            <a:endParaRPr lang="en-CA" dirty="0"/>
          </a:p>
        </p:txBody>
      </p:sp>
      <p:sp>
        <p:nvSpPr>
          <p:cNvPr id="9" name="Rectangle 1032"/>
          <p:cNvSpPr>
            <a:spLocks noChangeArrowheads="1"/>
          </p:cNvSpPr>
          <p:nvPr/>
        </p:nvSpPr>
        <p:spPr bwMode="auto">
          <a:xfrm>
            <a:off x="245733" y="6453336"/>
            <a:ext cx="24014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1200" dirty="0" err="1" smtClean="0">
                <a:solidFill>
                  <a:schemeClr val="bg1">
                    <a:lumMod val="50000"/>
                  </a:schemeClr>
                </a:solidFill>
                <a:latin typeface="+mj-lt"/>
              </a:rPr>
              <a:t>Petrusa</a:t>
            </a:r>
            <a:r>
              <a:rPr lang="en-US" sz="1200" dirty="0" smtClean="0">
                <a:solidFill>
                  <a:schemeClr val="bg1">
                    <a:lumMod val="50000"/>
                  </a:schemeClr>
                </a:solidFill>
                <a:latin typeface="+mj-lt"/>
              </a:rPr>
              <a:t> et al 2011; Frost et al 2011; </a:t>
            </a:r>
            <a:endParaRPr lang="en-CA" sz="1200" b="1" dirty="0">
              <a:solidFill>
                <a:schemeClr val="bg1">
                  <a:lumMod val="50000"/>
                </a:schemeClr>
              </a:solidFill>
              <a:latin typeface="+mj-lt"/>
            </a:endParaRPr>
          </a:p>
        </p:txBody>
      </p:sp>
    </p:spTree>
    <p:extLst>
      <p:ext uri="{BB962C8B-B14F-4D97-AF65-F5344CB8AC3E}">
        <p14:creationId xmlns:p14="http://schemas.microsoft.com/office/powerpoint/2010/main" val="394234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499713"/>
            <a:ext cx="2236093" cy="289004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2" name="Title 1"/>
          <p:cNvSpPr>
            <a:spLocks noGrp="1"/>
          </p:cNvSpPr>
          <p:nvPr>
            <p:ph type="title"/>
          </p:nvPr>
        </p:nvSpPr>
        <p:spPr/>
        <p:txBody>
          <a:bodyPr/>
          <a:lstStyle/>
          <a:p>
            <a:r>
              <a:rPr lang="en-US" dirty="0" smtClean="0"/>
              <a:t>Assessment of Hoarding Disorder</a:t>
            </a:r>
            <a:endParaRPr lang="en-US" dirty="0"/>
          </a:p>
        </p:txBody>
      </p:sp>
      <p:sp>
        <p:nvSpPr>
          <p:cNvPr id="3" name="Content Placeholder 2"/>
          <p:cNvSpPr>
            <a:spLocks noGrp="1"/>
          </p:cNvSpPr>
          <p:nvPr>
            <p:ph sz="half" idx="1"/>
          </p:nvPr>
        </p:nvSpPr>
        <p:spPr>
          <a:xfrm>
            <a:off x="827584" y="4509120"/>
            <a:ext cx="3096344" cy="1584176"/>
          </a:xfrm>
        </p:spPr>
        <p:txBody>
          <a:bodyPr>
            <a:normAutofit lnSpcReduction="10000"/>
          </a:bodyPr>
          <a:lstStyle/>
          <a:p>
            <a:r>
              <a:rPr lang="en-US" sz="2800" b="1" dirty="0" smtClean="0"/>
              <a:t>In the field:</a:t>
            </a:r>
          </a:p>
          <a:p>
            <a:r>
              <a:rPr lang="en-US" dirty="0" smtClean="0"/>
              <a:t>Select a specific pile, ask which objects could be discarded right now. </a:t>
            </a:r>
            <a:endParaRPr lang="en-US" dirty="0"/>
          </a:p>
        </p:txBody>
      </p:sp>
      <p:sp>
        <p:nvSpPr>
          <p:cNvPr id="5" name="Subtitle 4"/>
          <p:cNvSpPr>
            <a:spLocks noGrp="1"/>
          </p:cNvSpPr>
          <p:nvPr>
            <p:ph type="subTitle" idx="11"/>
          </p:nvPr>
        </p:nvSpPr>
        <p:spPr/>
        <p:txBody>
          <a:bodyPr/>
          <a:lstStyle/>
          <a:p>
            <a:r>
              <a:rPr lang="en-US" dirty="0" smtClean="0"/>
              <a:t>Several standardized tools available</a:t>
            </a:r>
            <a:endParaRPr lang="en-US" dirty="0"/>
          </a:p>
        </p:txBody>
      </p:sp>
      <p:sp>
        <p:nvSpPr>
          <p:cNvPr id="6" name="AutoShape 4" descr="http://i.dailymail.co.uk/i/pix/2015/04/28/17/281AA18700000578-3059290-Before_Sylvia_says_it_was_her_excessive_personality_that_made_it-m-9_143024008972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13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060" t="12811" r="37021" b="13782"/>
          <a:stretch/>
        </p:blipFill>
        <p:spPr bwMode="auto">
          <a:xfrm>
            <a:off x="827584" y="2132856"/>
            <a:ext cx="2410690" cy="2244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Image result for SI-R hoardi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13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2354" y="1850917"/>
            <a:ext cx="2169133" cy="28083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12" name="Content Placeholder 2"/>
          <p:cNvSpPr txBox="1">
            <a:spLocks/>
          </p:cNvSpPr>
          <p:nvPr/>
        </p:nvSpPr>
        <p:spPr>
          <a:xfrm>
            <a:off x="4446194" y="5157192"/>
            <a:ext cx="4518294" cy="79208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2800" b="1" dirty="0" smtClean="0"/>
              <a:t>Clinical Ax: </a:t>
            </a:r>
            <a:r>
              <a:rPr lang="en-US" dirty="0" smtClean="0"/>
              <a:t>SI-R, HRS, SIDH, UHSS</a:t>
            </a:r>
            <a:endParaRPr lang="en-US" dirty="0"/>
          </a:p>
        </p:txBody>
      </p:sp>
      <p:pic>
        <p:nvPicPr>
          <p:cNvPr id="4813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0119" y="2159397"/>
            <a:ext cx="2224369" cy="29852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196730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Extreme Cleanouts?</a:t>
            </a:r>
            <a:endParaRPr lang="en-CA" dirty="0"/>
          </a:p>
        </p:txBody>
      </p:sp>
      <p:sp>
        <p:nvSpPr>
          <p:cNvPr id="3" name="Content Placeholder 2"/>
          <p:cNvSpPr>
            <a:spLocks noGrp="1"/>
          </p:cNvSpPr>
          <p:nvPr>
            <p:ph sz="half" idx="1"/>
          </p:nvPr>
        </p:nvSpPr>
        <p:spPr>
          <a:xfrm>
            <a:off x="611560" y="4725144"/>
            <a:ext cx="2664296" cy="1678157"/>
          </a:xfrm>
        </p:spPr>
        <p:txBody>
          <a:bodyPr>
            <a:normAutofit/>
          </a:bodyPr>
          <a:lstStyle/>
          <a:p>
            <a:r>
              <a:rPr lang="en-CA" dirty="0" smtClean="0"/>
              <a:t>Collaborative, client-driven removal once discard skills well integrated.</a:t>
            </a:r>
            <a:endParaRPr lang="en-CA" dirty="0"/>
          </a:p>
        </p:txBody>
      </p:sp>
      <p:sp>
        <p:nvSpPr>
          <p:cNvPr id="5" name="Subtitle 4"/>
          <p:cNvSpPr>
            <a:spLocks noGrp="1"/>
          </p:cNvSpPr>
          <p:nvPr>
            <p:ph type="subTitle" idx="11"/>
          </p:nvPr>
        </p:nvSpPr>
        <p:spPr/>
        <p:txBody>
          <a:bodyPr/>
          <a:lstStyle/>
          <a:p>
            <a:r>
              <a:rPr lang="en-CA" dirty="0" smtClean="0"/>
              <a:t>Not generally effective for </a:t>
            </a:r>
            <a:r>
              <a:rPr lang="en-CA" u="sng" dirty="0" smtClean="0"/>
              <a:t>hoarding</a:t>
            </a:r>
            <a:r>
              <a:rPr lang="en-CA" dirty="0" smtClean="0"/>
              <a:t>, except…</a:t>
            </a:r>
            <a:endParaRPr lang="en-CA" dirty="0"/>
          </a:p>
        </p:txBody>
      </p:sp>
      <p:sp>
        <p:nvSpPr>
          <p:cNvPr id="6" name="Down Arrow 5"/>
          <p:cNvSpPr/>
          <p:nvPr/>
        </p:nvSpPr>
        <p:spPr>
          <a:xfrm>
            <a:off x="1331640" y="3861048"/>
            <a:ext cx="360040" cy="7920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884368" y="3861048"/>
            <a:ext cx="360040" cy="7920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6948264" y="4797152"/>
            <a:ext cx="1944216" cy="1067441"/>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dirty="0" smtClean="0"/>
              <a:t>Safety risks far outweigh risks of cleanout </a:t>
            </a:r>
            <a:endParaRPr lang="en-CA" dirty="0"/>
          </a:p>
        </p:txBody>
      </p:sp>
      <p:grpSp>
        <p:nvGrpSpPr>
          <p:cNvPr id="13" name="Group 12"/>
          <p:cNvGrpSpPr/>
          <p:nvPr/>
        </p:nvGrpSpPr>
        <p:grpSpPr>
          <a:xfrm>
            <a:off x="3203848" y="4678878"/>
            <a:ext cx="3096344" cy="1702450"/>
            <a:chOff x="3547603" y="4283701"/>
            <a:chExt cx="2392549" cy="1212765"/>
          </a:xfrm>
        </p:grpSpPr>
        <p:sp>
          <p:nvSpPr>
            <p:cNvPr id="10" name="Rectangle 3" descr="C:\Documents and Settings\Brian\Desktop\before.jpg"/>
            <p:cNvSpPr txBox="1">
              <a:spLocks noChangeArrowheads="1"/>
            </p:cNvSpPr>
            <p:nvPr/>
          </p:nvSpPr>
          <p:spPr>
            <a:xfrm flipH="1">
              <a:off x="3547603" y="4283701"/>
              <a:ext cx="1096405" cy="1201615"/>
            </a:xfrm>
            <a:prstGeom prst="rect">
              <a:avLst/>
            </a:prstGeom>
            <a:blipFill dpi="0" rotWithShape="0">
              <a:blip r:embed="rId2"/>
              <a:srcRect/>
              <a:stretch>
                <a:fillRect/>
              </a:stretch>
            </a:blip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3" pitchFamily="18" charset="2"/>
                <a:buNone/>
              </a:pPr>
              <a:r>
                <a:rPr lang="en-US" sz="2300" smtClean="0">
                  <a:latin typeface="Lucida Sans Unicode" pitchFamily="34" charset="0"/>
                </a:rPr>
                <a:t>  </a:t>
              </a:r>
              <a:endParaRPr lang="en-CA" sz="2300" smtClean="0">
                <a:latin typeface="Lucida Sans Unicode" pitchFamily="34" charset="0"/>
              </a:endParaRPr>
            </a:p>
          </p:txBody>
        </p:sp>
        <p:sp>
          <p:nvSpPr>
            <p:cNvPr id="11" name="Rectangle 6" descr="C:\Documents and Settings\Brian\Desktop\after.jpg"/>
            <p:cNvSpPr>
              <a:spLocks noChangeArrowheads="1"/>
            </p:cNvSpPr>
            <p:nvPr/>
          </p:nvSpPr>
          <p:spPr bwMode="auto">
            <a:xfrm flipH="1">
              <a:off x="4788024" y="4283701"/>
              <a:ext cx="1152128" cy="1212765"/>
            </a:xfrm>
            <a:prstGeom prst="rect">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a:latin typeface="Times New Roman" pitchFamily="18" charset="0"/>
                </a:rPr>
                <a:t> </a:t>
              </a:r>
              <a:endParaRPr lang="en-CA" sz="2800">
                <a:latin typeface="Times New Roman" pitchFamily="18" charset="0"/>
              </a:endParaRPr>
            </a:p>
          </p:txBody>
        </p:sp>
      </p:grpSp>
      <p:pic>
        <p:nvPicPr>
          <p:cNvPr id="2052" name="Picture 4" descr="Image result for green check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4988" y="5316423"/>
            <a:ext cx="390290" cy="406723"/>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239194"/>
            <a:ext cx="7769664" cy="105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5576" y="2060848"/>
            <a:ext cx="8172400" cy="1200329"/>
          </a:xfrm>
          <a:prstGeom prst="rect">
            <a:avLst/>
          </a:prstGeom>
          <a:noFill/>
        </p:spPr>
        <p:txBody>
          <a:bodyPr wrap="square" rtlCol="0">
            <a:spAutoFit/>
          </a:bodyPr>
          <a:lstStyle/>
          <a:p>
            <a:r>
              <a:rPr lang="en-US" sz="2400" b="1" dirty="0" smtClean="0">
                <a:solidFill>
                  <a:schemeClr val="tx1">
                    <a:lumMod val="50000"/>
                    <a:lumOff val="50000"/>
                  </a:schemeClr>
                </a:solidFill>
              </a:rPr>
              <a:t>Optimize</a:t>
            </a:r>
            <a:r>
              <a:rPr lang="en-US" sz="2400" dirty="0" smtClean="0">
                <a:solidFill>
                  <a:schemeClr val="tx1">
                    <a:lumMod val="50000"/>
                    <a:lumOff val="50000"/>
                  </a:schemeClr>
                </a:solidFill>
              </a:rPr>
              <a:t>: </a:t>
            </a:r>
            <a:r>
              <a:rPr lang="en-US" sz="2400" dirty="0">
                <a:solidFill>
                  <a:schemeClr val="tx1">
                    <a:lumMod val="50000"/>
                    <a:lumOff val="50000"/>
                  </a:schemeClr>
                </a:solidFill>
              </a:rPr>
              <a:t>collaborate with </a:t>
            </a:r>
            <a:r>
              <a:rPr lang="en-US" sz="2400" dirty="0" smtClean="0">
                <a:solidFill>
                  <a:schemeClr val="tx1">
                    <a:lumMod val="50000"/>
                    <a:lumOff val="50000"/>
                  </a:schemeClr>
                </a:solidFill>
              </a:rPr>
              <a:t>Client, respect the home’s contents, set up keep boxes/areas, consider appointing surrogate decision-maker, use clear garbage bags</a:t>
            </a:r>
            <a:endParaRPr lang="en-CA" sz="2400" dirty="0">
              <a:solidFill>
                <a:schemeClr val="tx1">
                  <a:lumMod val="50000"/>
                  <a:lumOff val="50000"/>
                </a:schemeClr>
              </a:solidFill>
            </a:endParaRPr>
          </a:p>
        </p:txBody>
      </p:sp>
    </p:spTree>
    <p:extLst>
      <p:ext uri="{BB962C8B-B14F-4D97-AF65-F5344CB8AC3E}">
        <p14:creationId xmlns:p14="http://schemas.microsoft.com/office/powerpoint/2010/main" val="381870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964488" cy="864096"/>
          </a:xfrm>
        </p:spPr>
        <p:txBody>
          <a:bodyPr>
            <a:normAutofit fontScale="90000"/>
          </a:bodyPr>
          <a:lstStyle/>
          <a:p>
            <a:r>
              <a:rPr lang="en-US" dirty="0" smtClean="0"/>
              <a:t>Assessment = </a:t>
            </a:r>
            <a:r>
              <a:rPr lang="en-US" sz="3100" dirty="0" smtClean="0"/>
              <a:t>What do I need to know to best help?</a:t>
            </a:r>
            <a:endParaRPr lang="en-CA" sz="3100" dirty="0"/>
          </a:p>
        </p:txBody>
      </p:sp>
      <p:sp>
        <p:nvSpPr>
          <p:cNvPr id="5" name="Subtitle 4"/>
          <p:cNvSpPr>
            <a:spLocks noGrp="1"/>
          </p:cNvSpPr>
          <p:nvPr>
            <p:ph type="subTitle" idx="11"/>
          </p:nvPr>
        </p:nvSpPr>
        <p:spPr>
          <a:xfrm>
            <a:off x="323528" y="908720"/>
            <a:ext cx="8229600" cy="457200"/>
          </a:xfrm>
        </p:spPr>
        <p:txBody>
          <a:bodyPr/>
          <a:lstStyle/>
          <a:p>
            <a:r>
              <a:rPr lang="en-US" dirty="0" smtClean="0"/>
              <a:t>Pareto Principle …. For Hoarding</a:t>
            </a:r>
            <a:endParaRPr lang="en-CA" dirty="0"/>
          </a:p>
        </p:txBody>
      </p:sp>
      <p:pic>
        <p:nvPicPr>
          <p:cNvPr id="6146" name="Picture 2" descr="Image result for the pareto principle"/>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2258869"/>
            <a:ext cx="5345832" cy="400937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95536" y="1913112"/>
            <a:ext cx="8208912" cy="3888432"/>
            <a:chOff x="395536" y="1913112"/>
            <a:chExt cx="8208912" cy="3888432"/>
          </a:xfrm>
        </p:grpSpPr>
        <p:sp>
          <p:nvSpPr>
            <p:cNvPr id="6" name="Oval 5"/>
            <p:cNvSpPr/>
            <p:nvPr/>
          </p:nvSpPr>
          <p:spPr>
            <a:xfrm>
              <a:off x="395536" y="4937448"/>
              <a:ext cx="1152128" cy="864096"/>
            </a:xfrm>
            <a:prstGeom prst="ellipse">
              <a:avLst/>
            </a:prstGeom>
            <a:solidFill>
              <a:srgbClr val="FFFFFF">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Line Callout 2 (Border and Accent Bar) 3"/>
            <p:cNvSpPr/>
            <p:nvPr/>
          </p:nvSpPr>
          <p:spPr>
            <a:xfrm>
              <a:off x="5525344" y="1913112"/>
              <a:ext cx="3079104" cy="3456384"/>
            </a:xfrm>
            <a:prstGeom prst="accentBorderCallout2">
              <a:avLst>
                <a:gd name="adj1" fmla="val 33080"/>
                <a:gd name="adj2" fmla="val 94"/>
                <a:gd name="adj3" fmla="val 34183"/>
                <a:gd name="adj4" fmla="val 850"/>
                <a:gd name="adj5" fmla="val 95776"/>
                <a:gd name="adj6" fmla="val -131754"/>
              </a:avLst>
            </a:prstGeom>
            <a:solidFill>
              <a:schemeClr val="bg1">
                <a:lumMod val="85000"/>
                <a:alpha val="47000"/>
              </a:scheme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lumMod val="75000"/>
                      <a:lumOff val="25000"/>
                    </a:schemeClr>
                  </a:solidFill>
                </a:rPr>
                <a:t>Look for indicators in the person and their environment that are most likely to be </a:t>
              </a:r>
              <a:r>
                <a:rPr lang="en-US" sz="2400" b="1" dirty="0" smtClean="0">
                  <a:solidFill>
                    <a:schemeClr val="tx1">
                      <a:lumMod val="75000"/>
                      <a:lumOff val="25000"/>
                    </a:schemeClr>
                  </a:solidFill>
                </a:rPr>
                <a:t>changeable</a:t>
              </a:r>
              <a:r>
                <a:rPr lang="en-US" sz="2400" dirty="0" smtClean="0">
                  <a:solidFill>
                    <a:schemeClr val="tx1">
                      <a:lumMod val="75000"/>
                      <a:lumOff val="25000"/>
                    </a:schemeClr>
                  </a:solidFill>
                </a:rPr>
                <a:t> and </a:t>
              </a:r>
              <a:r>
                <a:rPr lang="en-US" sz="2400" b="1" dirty="0" smtClean="0">
                  <a:solidFill>
                    <a:schemeClr val="tx1">
                      <a:lumMod val="75000"/>
                      <a:lumOff val="25000"/>
                    </a:schemeClr>
                  </a:solidFill>
                </a:rPr>
                <a:t>positively impact </a:t>
              </a:r>
              <a:r>
                <a:rPr lang="en-US" sz="2400" dirty="0" smtClean="0">
                  <a:solidFill>
                    <a:schemeClr val="tx1">
                      <a:lumMod val="75000"/>
                      <a:lumOff val="25000"/>
                    </a:schemeClr>
                  </a:solidFill>
                </a:rPr>
                <a:t>the situation.</a:t>
              </a:r>
              <a:endParaRPr lang="en-CA" sz="2400" dirty="0">
                <a:solidFill>
                  <a:schemeClr val="tx1">
                    <a:lumMod val="75000"/>
                    <a:lumOff val="25000"/>
                  </a:schemeClr>
                </a:solidFill>
              </a:endParaRPr>
            </a:p>
          </p:txBody>
        </p:sp>
      </p:grpSp>
      <p:sp>
        <p:nvSpPr>
          <p:cNvPr id="12" name="TextBox 11"/>
          <p:cNvSpPr txBox="1"/>
          <p:nvPr/>
        </p:nvSpPr>
        <p:spPr>
          <a:xfrm>
            <a:off x="395536" y="2060848"/>
            <a:ext cx="3384376" cy="707886"/>
          </a:xfrm>
          <a:prstGeom prst="rect">
            <a:avLst/>
          </a:prstGeom>
          <a:noFill/>
        </p:spPr>
        <p:txBody>
          <a:bodyPr wrap="square" rtlCol="0">
            <a:spAutoFit/>
          </a:bodyPr>
          <a:lstStyle/>
          <a:p>
            <a:r>
              <a:rPr lang="en-US" sz="4000" dirty="0" smtClean="0">
                <a:solidFill>
                  <a:srgbClr val="002060"/>
                </a:solidFill>
                <a:latin typeface="Calibri" panose="020F0502020204030204" pitchFamily="34" charset="0"/>
              </a:rPr>
              <a:t>The 80:20 Rule</a:t>
            </a:r>
            <a:endParaRPr lang="en-CA" sz="4000" dirty="0">
              <a:solidFill>
                <a:srgbClr val="002060"/>
              </a:solidFill>
              <a:latin typeface="Calibri" panose="020F0502020204030204" pitchFamily="34" charset="0"/>
            </a:endParaRPr>
          </a:p>
        </p:txBody>
      </p:sp>
      <p:pic>
        <p:nvPicPr>
          <p:cNvPr id="921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111" r="9073" b="-3195"/>
          <a:stretch/>
        </p:blipFill>
        <p:spPr bwMode="auto">
          <a:xfrm>
            <a:off x="251520" y="2768734"/>
            <a:ext cx="5120580" cy="320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t="7111" r="9073" b="-3195"/>
          <a:stretch/>
        </p:blipFill>
        <p:spPr bwMode="auto">
          <a:xfrm>
            <a:off x="251520" y="2780928"/>
            <a:ext cx="5120580" cy="320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58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218"/>
                                        </p:tgtEl>
                                        <p:attrNameLst>
                                          <p:attrName>ppt_w</p:attrName>
                                        </p:attrNameLst>
                                      </p:cBhvr>
                                      <p:tavLst>
                                        <p:tav tm="0">
                                          <p:val>
                                            <p:strVal val="ppt_w"/>
                                          </p:val>
                                        </p:tav>
                                        <p:tav tm="100000">
                                          <p:val>
                                            <p:fltVal val="0"/>
                                          </p:val>
                                        </p:tav>
                                      </p:tavLst>
                                    </p:anim>
                                    <p:anim calcmode="lin" valueType="num">
                                      <p:cBhvr>
                                        <p:cTn id="7" dur="500"/>
                                        <p:tgtEl>
                                          <p:spTgt spid="9218"/>
                                        </p:tgtEl>
                                        <p:attrNameLst>
                                          <p:attrName>ppt_h</p:attrName>
                                        </p:attrNameLst>
                                      </p:cBhvr>
                                      <p:tavLst>
                                        <p:tav tm="0">
                                          <p:val>
                                            <p:strVal val="ppt_h"/>
                                          </p:val>
                                        </p:tav>
                                        <p:tav tm="100000">
                                          <p:val>
                                            <p:fltVal val="0"/>
                                          </p:val>
                                        </p:tav>
                                      </p:tavLst>
                                    </p:anim>
                                    <p:animEffect transition="out" filter="fade">
                                      <p:cBhvr>
                                        <p:cTn id="8" dur="500"/>
                                        <p:tgtEl>
                                          <p:spTgt spid="9218"/>
                                        </p:tgtEl>
                                      </p:cBhvr>
                                    </p:animEffect>
                                    <p:set>
                                      <p:cBhvr>
                                        <p:cTn id="9" dur="1" fill="hold">
                                          <p:stCondLst>
                                            <p:cond delay="499"/>
                                          </p:stCondLst>
                                        </p:cTn>
                                        <p:tgtEl>
                                          <p:spTgt spid="92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800" dirty="0" smtClean="0"/>
              <a:t>Safety &amp; Eviction Risks</a:t>
            </a:r>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sp>
        <p:nvSpPr>
          <p:cNvPr id="11" name="TextBox 10"/>
          <p:cNvSpPr txBox="1"/>
          <p:nvPr/>
        </p:nvSpPr>
        <p:spPr>
          <a:xfrm>
            <a:off x="755576" y="4581128"/>
            <a:ext cx="7359027" cy="2646878"/>
          </a:xfrm>
          <a:prstGeom prst="rect">
            <a:avLst/>
          </a:prstGeom>
          <a:noFill/>
        </p:spPr>
        <p:txBody>
          <a:bodyPr wrap="square" rtlCol="0">
            <a:spAutoFit/>
          </a:bodyPr>
          <a:lstStyle/>
          <a:p>
            <a:r>
              <a:rPr lang="en-US" sz="2800" dirty="0" smtClean="0">
                <a:solidFill>
                  <a:schemeClr val="tx2"/>
                </a:solidFill>
                <a:latin typeface="+mn-lt"/>
              </a:rPr>
              <a:t>To Develop Plan:</a:t>
            </a:r>
          </a:p>
          <a:p>
            <a:pPr marL="285750" indent="-285750">
              <a:buFont typeface="Arial" panose="020B0604020202020204" pitchFamily="34" charset="0"/>
              <a:buChar char="•"/>
            </a:pPr>
            <a:r>
              <a:rPr lang="en-US" sz="2800" b="1" dirty="0" smtClean="0">
                <a:solidFill>
                  <a:schemeClr val="tx2"/>
                </a:solidFill>
                <a:latin typeface="+mn-lt"/>
              </a:rPr>
              <a:t>Assess: </a:t>
            </a:r>
            <a:r>
              <a:rPr lang="en-US" sz="2800" dirty="0" smtClean="0">
                <a:solidFill>
                  <a:schemeClr val="tx2"/>
                </a:solidFill>
                <a:latin typeface="+mn-lt"/>
              </a:rPr>
              <a:t>what are the key safety concerns in this situation?</a:t>
            </a:r>
          </a:p>
          <a:p>
            <a:pPr algn="ctr"/>
            <a:r>
              <a:rPr lang="en-US" sz="3600" dirty="0" smtClean="0">
                <a:solidFill>
                  <a:srgbClr val="002060"/>
                </a:solidFill>
                <a:latin typeface="+mn-lt"/>
              </a:rPr>
              <a:t>Safety &amp; Eviction</a:t>
            </a:r>
            <a:r>
              <a:rPr lang="en-US" sz="2800" dirty="0" smtClean="0">
                <a:solidFill>
                  <a:schemeClr val="tx2"/>
                </a:solidFill>
                <a:latin typeface="+mn-lt"/>
              </a:rPr>
              <a:t/>
            </a:r>
            <a:br>
              <a:rPr lang="en-US" sz="2800" dirty="0" smtClean="0">
                <a:solidFill>
                  <a:schemeClr val="tx2"/>
                </a:solidFill>
                <a:latin typeface="+mn-lt"/>
              </a:rPr>
            </a:br>
            <a:endParaRPr lang="en-US" sz="2800" dirty="0" smtClean="0">
              <a:solidFill>
                <a:schemeClr val="tx2"/>
              </a:solidFill>
              <a:latin typeface="+mn-lt"/>
            </a:endParaRPr>
          </a:p>
          <a:p>
            <a:endParaRPr lang="en-CA" dirty="0">
              <a:solidFill>
                <a:schemeClr val="tx2"/>
              </a:solidFill>
            </a:endParaRPr>
          </a:p>
        </p:txBody>
      </p:sp>
    </p:spTree>
    <p:extLst>
      <p:ext uri="{BB962C8B-B14F-4D97-AF65-F5344CB8AC3E}">
        <p14:creationId xmlns:p14="http://schemas.microsoft.com/office/powerpoint/2010/main" val="58160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85800"/>
            <a:ext cx="3276600" cy="646331"/>
          </a:xfrm>
          <a:prstGeom prst="rect">
            <a:avLst/>
          </a:prstGeom>
          <a:noFill/>
        </p:spPr>
        <p:txBody>
          <a:bodyPr wrap="square" rtlCol="0">
            <a:spAutoFit/>
          </a:bodyPr>
          <a:lstStyle/>
          <a:p>
            <a:r>
              <a:rPr lang="en-US" sz="3600" dirty="0" smtClean="0">
                <a:solidFill>
                  <a:schemeClr val="bg1"/>
                </a:solidFill>
                <a:latin typeface="Calibri" panose="020F0502020204030204" pitchFamily="34" charset="0"/>
                <a:cs typeface="Calibri" panose="020F0502020204030204" pitchFamily="34" charset="0"/>
              </a:rPr>
              <a:t>Eviction</a:t>
            </a:r>
            <a:endParaRPr lang="en-US" sz="3600" dirty="0">
              <a:solidFill>
                <a:schemeClr val="bg1"/>
              </a:solidFill>
              <a:latin typeface="Calibri" panose="020F0502020204030204" pitchFamily="34" charset="0"/>
              <a:cs typeface="Calibri" panose="020F0502020204030204" pitchFamily="34" charset="0"/>
            </a:endParaRPr>
          </a:p>
        </p:txBody>
      </p:sp>
      <p:pic>
        <p:nvPicPr>
          <p:cNvPr id="5126" name="Picture 6" descr="http://www.zimbabweelection.com/wp-content/uploads/2013/10/evi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74517">
            <a:off x="1763688" y="1684017"/>
            <a:ext cx="5094312" cy="4657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0022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Eviction – How can I assist?</a:t>
            </a:r>
            <a:endParaRPr lang="en-CA" dirty="0" smtClean="0">
              <a:solidFill>
                <a:schemeClr val="bg1"/>
              </a:solidFill>
              <a:effectLst/>
            </a:endParaRPr>
          </a:p>
        </p:txBody>
      </p:sp>
      <p:sp>
        <p:nvSpPr>
          <p:cNvPr id="56323" name="Rectangle 3"/>
          <p:cNvSpPr>
            <a:spLocks noGrp="1"/>
          </p:cNvSpPr>
          <p:nvPr>
            <p:ph sz="half" idx="1"/>
          </p:nvPr>
        </p:nvSpPr>
        <p:spPr>
          <a:xfrm>
            <a:off x="914400" y="2181636"/>
            <a:ext cx="7690048" cy="4165641"/>
          </a:xfrm>
        </p:spPr>
        <p:txBody>
          <a:bodyPr>
            <a:normAutofit/>
          </a:bodyPr>
          <a:lstStyle/>
          <a:p>
            <a:pPr eaLnBrk="1" hangingPunct="1">
              <a:buClr>
                <a:schemeClr val="tx1"/>
              </a:buClr>
              <a:buFont typeface="Wingdings" pitchFamily="2" charset="2"/>
              <a:buChar char="ü"/>
            </a:pPr>
            <a:r>
              <a:rPr lang="en-US" sz="3600" dirty="0" smtClean="0"/>
              <a:t>STEP 1: Be informed</a:t>
            </a:r>
          </a:p>
          <a:p>
            <a:pPr eaLnBrk="1" hangingPunct="1">
              <a:buClr>
                <a:schemeClr val="tx1"/>
              </a:buClr>
              <a:buFont typeface="Wingdings" pitchFamily="2" charset="2"/>
              <a:buChar char="ü"/>
            </a:pPr>
            <a:r>
              <a:rPr lang="en-US" sz="3600" dirty="0" smtClean="0"/>
              <a:t>STEP 2: Educate client &amp; Advocate</a:t>
            </a:r>
          </a:p>
          <a:p>
            <a:pPr eaLnBrk="1" hangingPunct="1">
              <a:buClr>
                <a:schemeClr val="tx1"/>
              </a:buClr>
              <a:buFont typeface="Wingdings" pitchFamily="2" charset="2"/>
              <a:buChar char="ü"/>
            </a:pPr>
            <a:r>
              <a:rPr lang="en-US" sz="3600" dirty="0" smtClean="0"/>
              <a:t>STEP 3: Prioritize goals </a:t>
            </a:r>
          </a:p>
          <a:p>
            <a:pPr eaLnBrk="1" hangingPunct="1">
              <a:buClr>
                <a:schemeClr val="tx1"/>
              </a:buClr>
              <a:buFont typeface="Wingdings" pitchFamily="2" charset="2"/>
              <a:buChar char="ü"/>
            </a:pPr>
            <a:r>
              <a:rPr lang="en-US" sz="3600" dirty="0" smtClean="0"/>
              <a:t>STEP 4: Provide hands-on support</a:t>
            </a:r>
          </a:p>
          <a:p>
            <a:pPr lvl="4" eaLnBrk="1" hangingPunct="1">
              <a:buClr>
                <a:schemeClr val="tx1"/>
              </a:buClr>
              <a:buFont typeface="Wingdings" pitchFamily="2" charset="2"/>
              <a:buChar char="§"/>
            </a:pPr>
            <a:endParaRPr lang="en-US" dirty="0" smtClean="0">
              <a:solidFill>
                <a:schemeClr val="accent1"/>
              </a:solidFill>
              <a:latin typeface="Lucida Sans Unicode" pitchFamily="34" charset="0"/>
            </a:endParaRPr>
          </a:p>
          <a:p>
            <a:pPr eaLnBrk="1" hangingPunct="1">
              <a:buClr>
                <a:schemeClr val="tx1"/>
              </a:buClr>
              <a:buFont typeface="Wingdings" pitchFamily="2" charset="2"/>
              <a:buNone/>
            </a:pPr>
            <a:endParaRPr lang="en-US" dirty="0" smtClean="0">
              <a:solidFill>
                <a:schemeClr val="accent1"/>
              </a:solidFill>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None/>
            </a:pPr>
            <a:endParaRPr lang="en-US" dirty="0" smtClean="0">
              <a:latin typeface="Lucida Sans Unicode" pitchFamily="34" charset="0"/>
            </a:endParaRPr>
          </a:p>
          <a:p>
            <a:pPr lvl="2" eaLnBrk="1" hangingPunct="1">
              <a:buClr>
                <a:schemeClr val="tx1"/>
              </a:buClr>
              <a:buFont typeface="Wingdings" pitchFamily="2" charset="2"/>
              <a:buChar char="ü"/>
            </a:pPr>
            <a:endParaRPr lang="en-CA" dirty="0" smtClean="0">
              <a:latin typeface="Lucida Sans Unicode" pitchFamily="34" charset="0"/>
            </a:endParaRPr>
          </a:p>
        </p:txBody>
      </p:sp>
      <p:sp>
        <p:nvSpPr>
          <p:cNvPr id="3" name="Subtitle 2"/>
          <p:cNvSpPr>
            <a:spLocks noGrp="1"/>
          </p:cNvSpPr>
          <p:nvPr>
            <p:ph type="subTitle" idx="11"/>
          </p:nvPr>
        </p:nvSpPr>
        <p:spPr/>
        <p:txBody>
          <a:bodyPr/>
          <a:lstStyle/>
          <a:p>
            <a:r>
              <a:rPr lang="en-US" dirty="0" smtClean="0"/>
              <a:t>Harm reduction in action</a:t>
            </a:r>
            <a:endParaRPr lang="en-CA" dirty="0"/>
          </a:p>
        </p:txBody>
      </p:sp>
    </p:spTree>
    <p:extLst>
      <p:ext uri="{BB962C8B-B14F-4D97-AF65-F5344CB8AC3E}">
        <p14:creationId xmlns:p14="http://schemas.microsoft.com/office/powerpoint/2010/main" val="46017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p:cNvSpPr>
          <p:nvPr>
            <p:ph idx="1"/>
          </p:nvPr>
        </p:nvSpPr>
        <p:spPr>
          <a:xfrm>
            <a:off x="914400" y="2181639"/>
            <a:ext cx="7772400" cy="3457162"/>
          </a:xfrm>
        </p:spPr>
        <p:txBody>
          <a:bodyPr/>
          <a:lstStyle/>
          <a:p>
            <a:pPr eaLnBrk="1" hangingPunct="1">
              <a:buClr>
                <a:schemeClr val="tx1"/>
              </a:buClr>
              <a:buFont typeface="Wingdings" pitchFamily="2" charset="2"/>
              <a:buChar char="ü"/>
            </a:pPr>
            <a:r>
              <a:rPr lang="en-US" sz="3600" dirty="0" smtClean="0">
                <a:solidFill>
                  <a:srgbClr val="002060"/>
                </a:solidFill>
              </a:rPr>
              <a:t>STEP 1: Be informed</a:t>
            </a:r>
          </a:p>
          <a:p>
            <a:pPr eaLnBrk="1" hangingPunct="1">
              <a:buClr>
                <a:schemeClr val="tx1"/>
              </a:buClr>
              <a:buFont typeface="Wingdings" pitchFamily="2" charset="2"/>
              <a:buNone/>
            </a:pPr>
            <a:endParaRPr lang="en-US" sz="2400" dirty="0" smtClean="0"/>
          </a:p>
          <a:p>
            <a:pPr eaLnBrk="1" hangingPunct="1">
              <a:buClr>
                <a:schemeClr val="tx1"/>
              </a:buClr>
              <a:buFont typeface="Wingdings" pitchFamily="2" charset="2"/>
              <a:buNone/>
            </a:pPr>
            <a:r>
              <a:rPr lang="en-US" sz="2400" dirty="0" smtClean="0"/>
              <a:t>KNOW THE LEGISLATION</a:t>
            </a:r>
          </a:p>
          <a:p>
            <a:pPr lvl="2" eaLnBrk="1" hangingPunct="1">
              <a:buClr>
                <a:schemeClr val="tx1"/>
              </a:buClr>
              <a:buFont typeface="Wingdings" pitchFamily="2" charset="2"/>
              <a:buChar char="ü"/>
            </a:pPr>
            <a:r>
              <a:rPr lang="en-US" sz="2400" dirty="0" smtClean="0"/>
              <a:t>Residential Tenancy Act</a:t>
            </a:r>
          </a:p>
          <a:p>
            <a:pPr lvl="2" eaLnBrk="1" hangingPunct="1">
              <a:buClr>
                <a:schemeClr val="tx1"/>
              </a:buClr>
              <a:buFont typeface="Wingdings" pitchFamily="2" charset="2"/>
              <a:buChar char="ü"/>
            </a:pPr>
            <a:r>
              <a:rPr lang="en-US" sz="2400" dirty="0" smtClean="0"/>
              <a:t>Ontario Human Rights Code</a:t>
            </a:r>
          </a:p>
          <a:p>
            <a:pPr lvl="2" eaLnBrk="1" hangingPunct="1">
              <a:buClr>
                <a:schemeClr val="tx1"/>
              </a:buClr>
              <a:buFont typeface="Wingdings" pitchFamily="2" charset="2"/>
              <a:buChar char="ü"/>
            </a:pPr>
            <a:r>
              <a:rPr lang="en-US" sz="2400" dirty="0" smtClean="0"/>
              <a:t>Legal Aid</a:t>
            </a:r>
          </a:p>
          <a:p>
            <a:pPr lvl="2" eaLnBrk="1" hangingPunct="1">
              <a:buClr>
                <a:schemeClr val="tx1"/>
              </a:buClr>
              <a:buFont typeface="Wingdings" pitchFamily="2" charset="2"/>
              <a:buChar char="ü"/>
            </a:pPr>
            <a:r>
              <a:rPr lang="en-US" sz="2400" dirty="0" smtClean="0"/>
              <a:t>Property standards</a:t>
            </a:r>
          </a:p>
          <a:p>
            <a:pPr eaLnBrk="1" hangingPunct="1">
              <a:buClr>
                <a:schemeClr val="tx1"/>
              </a:buClr>
              <a:buFont typeface="Wingdings" pitchFamily="2" charset="2"/>
              <a:buNone/>
            </a:pPr>
            <a:endParaRPr lang="en-US" sz="2400" dirty="0" smtClean="0"/>
          </a:p>
          <a:p>
            <a:pPr lvl="2"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None/>
            </a:pPr>
            <a:endParaRPr lang="en-US" dirty="0" smtClean="0">
              <a:latin typeface="Lucida Sans Unicode" pitchFamily="34" charset="0"/>
            </a:endParaRPr>
          </a:p>
          <a:p>
            <a:pPr lvl="2" eaLnBrk="1" hangingPunct="1">
              <a:buClr>
                <a:schemeClr val="tx1"/>
              </a:buClr>
              <a:buFont typeface="Wingdings" pitchFamily="2" charset="2"/>
              <a:buChar char="ü"/>
            </a:pPr>
            <a:endParaRPr lang="en-CA" dirty="0" smtClean="0">
              <a:latin typeface="Lucida Sans Unicode" pitchFamily="34" charset="0"/>
            </a:endParaRPr>
          </a:p>
        </p:txBody>
      </p:sp>
      <p:sp>
        <p:nvSpPr>
          <p:cNvPr id="350210" name="Rectangle 2"/>
          <p:cNvSpPr>
            <a:spLocks noGrp="1"/>
          </p:cNvSpPr>
          <p:nvPr>
            <p:ph type="title"/>
          </p:nvPr>
        </p:nvSpPr>
        <p:spPr bwMode="auto">
          <a:xfrm>
            <a:off x="533400" y="2286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Autofit/>
          </a:bodyPr>
          <a:lstStyle/>
          <a:p>
            <a:pPr eaLnBrk="1" hangingPunct="1">
              <a:defRPr/>
            </a:pPr>
            <a:r>
              <a:rPr lang="en-US" dirty="0" smtClean="0">
                <a:solidFill>
                  <a:schemeClr val="bg1"/>
                </a:solidFill>
                <a:effectLst/>
              </a:rPr>
              <a:t>Eviction – How can I assist?</a:t>
            </a:r>
            <a:endParaRPr lang="en-CA" dirty="0" smtClean="0">
              <a:solidFill>
                <a:schemeClr val="bg1"/>
              </a:solidFill>
              <a:effectLst/>
            </a:endParaRPr>
          </a:p>
        </p:txBody>
      </p:sp>
    </p:spTree>
    <p:extLst>
      <p:ext uri="{BB962C8B-B14F-4D97-AF65-F5344CB8AC3E}">
        <p14:creationId xmlns:p14="http://schemas.microsoft.com/office/powerpoint/2010/main" val="108589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Residential Tenancies Act</a:t>
            </a:r>
            <a:endParaRPr lang="en-CA" dirty="0" smtClean="0">
              <a:solidFill>
                <a:schemeClr val="bg1"/>
              </a:solidFill>
              <a:effectLst/>
            </a:endParaRPr>
          </a:p>
        </p:txBody>
      </p:sp>
      <p:sp>
        <p:nvSpPr>
          <p:cNvPr id="58371" name="Rectangle 3"/>
          <p:cNvSpPr>
            <a:spLocks noGrp="1"/>
          </p:cNvSpPr>
          <p:nvPr>
            <p:ph sz="half" idx="1"/>
          </p:nvPr>
        </p:nvSpPr>
        <p:spPr>
          <a:xfrm>
            <a:off x="323528" y="2420888"/>
            <a:ext cx="7474024" cy="4165641"/>
          </a:xfrm>
        </p:spPr>
        <p:txBody>
          <a:bodyPr>
            <a:normAutofit/>
          </a:bodyPr>
          <a:lstStyle/>
          <a:p>
            <a:pPr eaLnBrk="1" hangingPunct="1">
              <a:buFont typeface="Wingdings 3" pitchFamily="18" charset="2"/>
              <a:buNone/>
            </a:pPr>
            <a:r>
              <a:rPr lang="en-US" sz="2400" dirty="0" smtClean="0">
                <a:solidFill>
                  <a:schemeClr val="accent1">
                    <a:lumMod val="75000"/>
                  </a:schemeClr>
                </a:solidFill>
              </a:rPr>
              <a:t>Notice to Terminate a Tenancy Early</a:t>
            </a:r>
          </a:p>
          <a:p>
            <a:pPr marL="342900" indent="-342900">
              <a:buFont typeface="Arial" pitchFamily="34" charset="0"/>
              <a:buChar char="•"/>
            </a:pPr>
            <a:r>
              <a:rPr lang="en-US" dirty="0" smtClean="0"/>
              <a:t>willfully </a:t>
            </a:r>
            <a:r>
              <a:rPr lang="en-US" dirty="0"/>
              <a:t>or negligently </a:t>
            </a:r>
            <a:r>
              <a:rPr lang="en-US" b="1" dirty="0"/>
              <a:t>damaged</a:t>
            </a:r>
            <a:r>
              <a:rPr lang="en-US" dirty="0"/>
              <a:t> the rental unit or the </a:t>
            </a:r>
            <a:r>
              <a:rPr lang="en-US" dirty="0" smtClean="0"/>
              <a:t>complex	</a:t>
            </a:r>
          </a:p>
          <a:p>
            <a:pPr marL="342900" indent="-342900">
              <a:buFont typeface="Arial" pitchFamily="34" charset="0"/>
              <a:buChar char="•"/>
            </a:pPr>
            <a:r>
              <a:rPr lang="en-US" dirty="0" smtClean="0"/>
              <a:t>substantially </a:t>
            </a:r>
            <a:r>
              <a:rPr lang="en-US" dirty="0"/>
              <a:t>interfered with the </a:t>
            </a:r>
            <a:r>
              <a:rPr lang="en-US" b="1" dirty="0"/>
              <a:t>reasonable enjoyment</a:t>
            </a:r>
            <a:r>
              <a:rPr lang="en-US" dirty="0"/>
              <a:t> of the </a:t>
            </a:r>
            <a:r>
              <a:rPr lang="en-US" dirty="0" smtClean="0"/>
              <a:t>landlord or </a:t>
            </a:r>
            <a:r>
              <a:rPr lang="en-US" dirty="0"/>
              <a:t>another </a:t>
            </a:r>
            <a:r>
              <a:rPr lang="en-US" dirty="0" smtClean="0"/>
              <a:t>tenant.</a:t>
            </a:r>
          </a:p>
          <a:p>
            <a:pPr marL="342900" indent="-342900">
              <a:buFont typeface="Arial" pitchFamily="34" charset="0"/>
              <a:buChar char="•"/>
            </a:pPr>
            <a:endParaRPr lang="en-US" dirty="0" smtClean="0"/>
          </a:p>
          <a:p>
            <a:pPr marL="342900" indent="-342900">
              <a:buFont typeface="Arial" pitchFamily="34" charset="0"/>
              <a:buChar char="•"/>
            </a:pPr>
            <a:r>
              <a:rPr lang="en-US" dirty="0"/>
              <a:t>The tenant of the rental unit has seriously impaired the safety of another person.</a:t>
            </a:r>
          </a:p>
          <a:p>
            <a:pPr marL="342900" indent="-342900">
              <a:buFont typeface="Arial" pitchFamily="34" charset="0"/>
              <a:buChar char="•"/>
            </a:pPr>
            <a:endParaRPr lang="en-US" dirty="0" smtClean="0"/>
          </a:p>
          <a:p>
            <a:endParaRPr lang="en-US" dirty="0" smtClean="0"/>
          </a:p>
          <a:p>
            <a:pPr eaLnBrk="1" hangingPunct="1">
              <a:buFont typeface="Wingdings 3" pitchFamily="18" charset="2"/>
              <a:buNone/>
            </a:pPr>
            <a:endParaRPr lang="en-US" sz="2400" dirty="0" smtClean="0">
              <a:solidFill>
                <a:schemeClr val="accent1">
                  <a:lumMod val="75000"/>
                </a:schemeClr>
              </a:solidFill>
            </a:endParaRPr>
          </a:p>
        </p:txBody>
      </p:sp>
      <p:sp>
        <p:nvSpPr>
          <p:cNvPr id="3" name="Subtitle 2"/>
          <p:cNvSpPr>
            <a:spLocks noGrp="1"/>
          </p:cNvSpPr>
          <p:nvPr>
            <p:ph type="subTitle" idx="11"/>
          </p:nvPr>
        </p:nvSpPr>
        <p:spPr/>
        <p:txBody>
          <a:bodyPr/>
          <a:lstStyle/>
          <a:p>
            <a:r>
              <a:rPr lang="en-US" dirty="0" smtClean="0"/>
              <a:t>Eviction notices issued for hoarding</a:t>
            </a:r>
            <a:endParaRPr lang="en-CA"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16632"/>
            <a:ext cx="2448272" cy="260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5877272"/>
            <a:ext cx="52308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8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Pick a Place to Start</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Risks to housing stability</a:t>
            </a:r>
            <a:endParaRPr lang="en-CA" dirty="0"/>
          </a:p>
        </p:txBody>
      </p:sp>
      <p:sp>
        <p:nvSpPr>
          <p:cNvPr id="5" name="Content Placeholder 1"/>
          <p:cNvSpPr>
            <a:spLocks noGrp="1"/>
          </p:cNvSpPr>
          <p:nvPr>
            <p:ph idx="1"/>
          </p:nvPr>
        </p:nvSpPr>
        <p:spPr>
          <a:xfrm>
            <a:off x="179512" y="2313583"/>
            <a:ext cx="4320282" cy="3995737"/>
          </a:xfrm>
        </p:spPr>
        <p:txBody>
          <a:bodyPr>
            <a:normAutofit/>
          </a:bodyPr>
          <a:lstStyle/>
          <a:p>
            <a:pPr>
              <a:lnSpc>
                <a:spcPct val="90000"/>
              </a:lnSpc>
              <a:buNone/>
            </a:pPr>
            <a:r>
              <a:rPr lang="en-US" sz="3600" dirty="0">
                <a:cs typeface="Times New Roman" pitchFamily="18" charset="0"/>
              </a:rPr>
              <a:t>Common </a:t>
            </a:r>
            <a:r>
              <a:rPr lang="en-US" sz="3600" dirty="0" smtClean="0">
                <a:cs typeface="Times New Roman" pitchFamily="18" charset="0"/>
              </a:rPr>
              <a:t>Eviction Concerns:</a:t>
            </a:r>
            <a:endParaRPr lang="en-US" sz="3600" dirty="0">
              <a:cs typeface="Times New Roman" pitchFamily="18" charset="0"/>
            </a:endParaRPr>
          </a:p>
          <a:p>
            <a:pPr>
              <a:lnSpc>
                <a:spcPct val="90000"/>
              </a:lnSpc>
              <a:buFont typeface="Wingdings" pitchFamily="2" charset="2"/>
              <a:buChar char="§"/>
            </a:pPr>
            <a:r>
              <a:rPr lang="en-US" dirty="0" smtClean="0">
                <a:cs typeface="Times New Roman" pitchFamily="18" charset="0"/>
              </a:rPr>
              <a:t>Fire risks</a:t>
            </a:r>
            <a:endParaRPr lang="en-US" dirty="0">
              <a:cs typeface="Times New Roman" pitchFamily="18" charset="0"/>
            </a:endParaRPr>
          </a:p>
          <a:p>
            <a:pPr>
              <a:buFont typeface="Wingdings" pitchFamily="2" charset="2"/>
              <a:buChar char="§"/>
            </a:pPr>
            <a:r>
              <a:rPr lang="en-US" dirty="0" smtClean="0"/>
              <a:t>Infestations</a:t>
            </a:r>
          </a:p>
          <a:p>
            <a:pPr>
              <a:buFont typeface="Wingdings" pitchFamily="2" charset="2"/>
              <a:buChar char="§"/>
            </a:pPr>
            <a:r>
              <a:rPr lang="en-US" dirty="0" smtClean="0"/>
              <a:t>Odor, cleanliness</a:t>
            </a:r>
          </a:p>
          <a:p>
            <a:pPr>
              <a:buFont typeface="Wingdings" pitchFamily="2" charset="2"/>
              <a:buChar char="§"/>
            </a:pPr>
            <a:r>
              <a:rPr lang="en-US" dirty="0" smtClean="0"/>
              <a:t>Damage to structure, appliances</a:t>
            </a:r>
          </a:p>
          <a:p>
            <a:pPr>
              <a:buFont typeface="Wingdings" pitchFamily="2" charset="2"/>
              <a:buChar char="§"/>
            </a:pPr>
            <a:r>
              <a:rPr lang="en-US" dirty="0"/>
              <a:t>Landlord/maintenance access  to exits, appliances, </a:t>
            </a:r>
            <a:r>
              <a:rPr lang="en-US" dirty="0" smtClean="0"/>
              <a:t>heating</a:t>
            </a:r>
          </a:p>
          <a:p>
            <a:pPr>
              <a:buFont typeface="Wingdings" pitchFamily="2" charset="2"/>
              <a:buChar char="§"/>
            </a:pPr>
            <a:r>
              <a:rPr lang="en-US" dirty="0" smtClean="0"/>
              <a:t>Pets unmanaged</a:t>
            </a:r>
          </a:p>
          <a:p>
            <a:pPr>
              <a:buFont typeface="Wingdings" pitchFamily="2" charset="2"/>
              <a:buChar char="§"/>
            </a:pPr>
            <a:r>
              <a:rPr lang="en-US" dirty="0" smtClean="0"/>
              <a:t>Rent not paid</a:t>
            </a:r>
          </a:p>
          <a:p>
            <a:endParaRPr lang="en-CA" dirty="0"/>
          </a:p>
        </p:txBody>
      </p:sp>
      <p:sp>
        <p:nvSpPr>
          <p:cNvPr id="6" name="Content Placeholder 1"/>
          <p:cNvSpPr txBox="1">
            <a:spLocks/>
          </p:cNvSpPr>
          <p:nvPr/>
        </p:nvSpPr>
        <p:spPr>
          <a:xfrm>
            <a:off x="5004048" y="2313583"/>
            <a:ext cx="4320282" cy="39957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3600" dirty="0" smtClean="0"/>
              <a:t>Common Bylaw Infractions </a:t>
            </a:r>
            <a:r>
              <a:rPr lang="en-US" dirty="0" smtClean="0"/>
              <a:t>(Rural):</a:t>
            </a:r>
          </a:p>
          <a:p>
            <a:pPr fontAlgn="auto">
              <a:spcAft>
                <a:spcPts val="0"/>
              </a:spcAft>
            </a:pPr>
            <a:r>
              <a:rPr lang="en-US" dirty="0" smtClean="0"/>
              <a:t>Garbage unmanaged</a:t>
            </a:r>
          </a:p>
          <a:p>
            <a:pPr fontAlgn="auto">
              <a:spcAft>
                <a:spcPts val="0"/>
              </a:spcAft>
            </a:pPr>
            <a:r>
              <a:rPr lang="en-US" dirty="0" smtClean="0"/>
              <a:t>Lawn unkempt</a:t>
            </a:r>
          </a:p>
          <a:p>
            <a:pPr fontAlgn="auto">
              <a:spcAft>
                <a:spcPts val="0"/>
              </a:spcAft>
            </a:pPr>
            <a:r>
              <a:rPr lang="en-US" dirty="0" smtClean="0"/>
              <a:t>Pets</a:t>
            </a:r>
          </a:p>
          <a:p>
            <a:pPr fontAlgn="auto">
              <a:spcAft>
                <a:spcPts val="0"/>
              </a:spcAft>
            </a:pPr>
            <a:r>
              <a:rPr lang="en-US" dirty="0" smtClean="0"/>
              <a:t>Debris on lawn</a:t>
            </a:r>
          </a:p>
          <a:p>
            <a:pPr fontAlgn="auto">
              <a:spcAft>
                <a:spcPts val="0"/>
              </a:spcAft>
            </a:pPr>
            <a:r>
              <a:rPr lang="en-US" dirty="0" smtClean="0"/>
              <a:t>Structural damage to home</a:t>
            </a:r>
          </a:p>
          <a:p>
            <a:pPr marL="0" indent="0" fontAlgn="auto">
              <a:spcAft>
                <a:spcPts val="0"/>
              </a:spcAft>
              <a:buNone/>
            </a:pPr>
            <a:r>
              <a:rPr lang="en-CA" dirty="0" smtClean="0"/>
              <a:t> </a:t>
            </a:r>
            <a:endParaRPr lang="en-C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986" y="3573016"/>
            <a:ext cx="4232518" cy="1800199"/>
          </a:xfrm>
          <a:prstGeom prst="rect">
            <a:avLst/>
          </a:prstGeom>
          <a:solidFill>
            <a:schemeClr val="bg1"/>
          </a:solidFill>
          <a:ln>
            <a:noFill/>
          </a:ln>
          <a:effectLst/>
        </p:spPr>
      </p:pic>
    </p:spTree>
    <p:extLst>
      <p:ext uri="{BB962C8B-B14F-4D97-AF65-F5344CB8AC3E}">
        <p14:creationId xmlns:p14="http://schemas.microsoft.com/office/powerpoint/2010/main" val="32587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Residential Tenancies Act</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Bedbugs</a:t>
            </a:r>
            <a:endParaRPr lang="en-CA" dirty="0"/>
          </a:p>
        </p:txBody>
      </p:sp>
      <p:pic>
        <p:nvPicPr>
          <p:cNvPr id="717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2060848"/>
            <a:ext cx="7684592" cy="3997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3528" y="6165304"/>
            <a:ext cx="6120680" cy="246221"/>
          </a:xfrm>
          <a:prstGeom prst="rect">
            <a:avLst/>
          </a:prstGeom>
        </p:spPr>
        <p:txBody>
          <a:bodyPr wrap="square">
            <a:spAutoFit/>
          </a:bodyPr>
          <a:lstStyle/>
          <a:p>
            <a:pPr marL="342900" indent="-342900"/>
            <a:r>
              <a:rPr lang="en-US" sz="1000" dirty="0">
                <a:solidFill>
                  <a:schemeClr val="bg1">
                    <a:lumMod val="65000"/>
                  </a:schemeClr>
                </a:solidFill>
              </a:rPr>
              <a:t>Harry Fine, </a:t>
            </a:r>
            <a:r>
              <a:rPr lang="en-US" sz="1000" dirty="0" smtClean="0">
                <a:solidFill>
                  <a:schemeClr val="bg1">
                    <a:lumMod val="65000"/>
                  </a:schemeClr>
                </a:solidFill>
              </a:rPr>
              <a:t>“</a:t>
            </a:r>
            <a:r>
              <a:rPr lang="en-US" sz="1000" dirty="0" err="1" smtClean="0">
                <a:solidFill>
                  <a:schemeClr val="bg1">
                    <a:lumMod val="65000"/>
                  </a:schemeClr>
                </a:solidFill>
              </a:rPr>
              <a:t>Ontatrio</a:t>
            </a:r>
            <a:r>
              <a:rPr lang="en-US" sz="1000" dirty="0" smtClean="0">
                <a:solidFill>
                  <a:schemeClr val="bg1">
                    <a:lumMod val="65000"/>
                  </a:schemeClr>
                </a:solidFill>
              </a:rPr>
              <a:t> Landlord and Tenant Law Meets Bed Bug Crisis”; online: </a:t>
            </a:r>
            <a:endParaRPr lang="en-US" sz="1000" dirty="0">
              <a:solidFill>
                <a:schemeClr val="bg1">
                  <a:lumMod val="65000"/>
                </a:schemeClr>
              </a:solidFill>
            </a:endParaRPr>
          </a:p>
        </p:txBody>
      </p:sp>
      <p:sp>
        <p:nvSpPr>
          <p:cNvPr id="5" name="Rectangle 4"/>
          <p:cNvSpPr/>
          <p:nvPr/>
        </p:nvSpPr>
        <p:spPr>
          <a:xfrm>
            <a:off x="3275856" y="6381328"/>
            <a:ext cx="4572000" cy="230832"/>
          </a:xfrm>
          <a:prstGeom prst="rect">
            <a:avLst/>
          </a:prstGeom>
        </p:spPr>
        <p:txBody>
          <a:bodyPr>
            <a:spAutoFit/>
          </a:bodyPr>
          <a:lstStyle/>
          <a:p>
            <a:r>
              <a:rPr lang="en-CA" sz="900" dirty="0">
                <a:solidFill>
                  <a:schemeClr val="bg1">
                    <a:lumMod val="85000"/>
                  </a:schemeClr>
                </a:solidFill>
              </a:rPr>
              <a:t>http://www.peelregion.ca/health/environnew/pdf/fine.pdf</a:t>
            </a:r>
          </a:p>
        </p:txBody>
      </p:sp>
      <p:sp>
        <p:nvSpPr>
          <p:cNvPr id="6" name="Rectangle 5"/>
          <p:cNvSpPr/>
          <p:nvPr/>
        </p:nvSpPr>
        <p:spPr>
          <a:xfrm>
            <a:off x="1835696" y="4653136"/>
            <a:ext cx="6408712" cy="576064"/>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173" name="Picture 5" descr="http://www.google.ca/url?sa=i&amp;source=images&amp;cd=&amp;docid=rplY5P-KKyMj1M&amp;tbnid=vFGF9vQkqIZkBM&amp;ved=0CAUQjBw&amp;url=http%3A%2F%2Fwww.bedbugbitespictures.net%2Fwp-content%2Fuploads%2F2011%2F01%2Fbed-bug-lifecycle-stages2.jpg&amp;ei=knZIU5i5Lsa62gWRuYH4Cg&amp;psig=AFQjCNGrXzNC8eCxKI76P8tL0tr7A6wcUA&amp;ust=13973442748166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796" y="321750"/>
            <a:ext cx="2852651" cy="1545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69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Human Rights Code</a:t>
            </a:r>
            <a:endParaRPr lang="en-CA" dirty="0" smtClean="0">
              <a:solidFill>
                <a:schemeClr val="bg1"/>
              </a:solidFill>
              <a:effectLst/>
            </a:endParaRPr>
          </a:p>
        </p:txBody>
      </p:sp>
      <p:sp>
        <p:nvSpPr>
          <p:cNvPr id="59395" name="Rectangle 3"/>
          <p:cNvSpPr>
            <a:spLocks noGrp="1"/>
          </p:cNvSpPr>
          <p:nvPr>
            <p:ph sz="half" idx="1"/>
          </p:nvPr>
        </p:nvSpPr>
        <p:spPr>
          <a:xfrm>
            <a:off x="914400" y="1772816"/>
            <a:ext cx="7988643" cy="4248472"/>
          </a:xfrm>
          <a:solidFill>
            <a:schemeClr val="bg1"/>
          </a:solidFill>
        </p:spPr>
        <p:txBody>
          <a:bodyPr>
            <a:noAutofit/>
          </a:bodyPr>
          <a:lstStyle/>
          <a:p>
            <a:pPr marL="342900" indent="-342900" eaLnBrk="1" hangingPunct="1"/>
            <a:r>
              <a:rPr lang="en-US" dirty="0" smtClean="0">
                <a:cs typeface="Times New Roman" pitchFamily="18" charset="0"/>
              </a:rPr>
              <a:t>L</a:t>
            </a:r>
            <a:r>
              <a:rPr lang="en-CA" dirty="0" err="1" smtClean="0">
                <a:cs typeface="Times New Roman" pitchFamily="18" charset="0"/>
              </a:rPr>
              <a:t>andlords</a:t>
            </a:r>
            <a:r>
              <a:rPr lang="en-CA" dirty="0" smtClean="0">
                <a:cs typeface="Times New Roman" pitchFamily="18" charset="0"/>
              </a:rPr>
              <a:t> must work with tenant in "</a:t>
            </a:r>
            <a:r>
              <a:rPr lang="en-CA" i="1" dirty="0" smtClean="0">
                <a:cs typeface="Times New Roman" pitchFamily="18" charset="0"/>
              </a:rPr>
              <a:t>shared responsibilities of accommodation</a:t>
            </a:r>
            <a:r>
              <a:rPr lang="en-CA" dirty="0" smtClean="0">
                <a:cs typeface="Times New Roman" pitchFamily="18" charset="0"/>
              </a:rPr>
              <a:t>“</a:t>
            </a:r>
          </a:p>
          <a:p>
            <a:pPr marL="342900" indent="-342900" eaLnBrk="1" hangingPunct="1"/>
            <a:endParaRPr lang="en-CA" sz="800" b="1" dirty="0">
              <a:solidFill>
                <a:srgbClr val="002060"/>
              </a:solidFill>
              <a:cs typeface="Times New Roman" pitchFamily="18" charset="0"/>
            </a:endParaRPr>
          </a:p>
          <a:p>
            <a:pPr marL="342900" indent="-342900" eaLnBrk="1" hangingPunct="1"/>
            <a:r>
              <a:rPr lang="en-US" b="1" dirty="0" smtClean="0">
                <a:solidFill>
                  <a:srgbClr val="002060"/>
                </a:solidFill>
              </a:rPr>
              <a:t>DUTY TO ACCOMMODATE:</a:t>
            </a:r>
            <a:r>
              <a:rPr lang="en-US" dirty="0" smtClean="0">
                <a:solidFill>
                  <a:srgbClr val="002060"/>
                </a:solidFill>
              </a:rPr>
              <a:t> </a:t>
            </a:r>
          </a:p>
          <a:p>
            <a:pPr marL="342900" indent="-342900" eaLnBrk="1" hangingPunct="1">
              <a:buFont typeface="Wingdings 3" pitchFamily="18" charset="2"/>
              <a:buNone/>
            </a:pPr>
            <a:r>
              <a:rPr lang="en-US" dirty="0" smtClean="0">
                <a:solidFill>
                  <a:srgbClr val="002060"/>
                </a:solidFill>
              </a:rPr>
              <a:t>Ex: contact community supports, provide organization and clutter removal services, short-term tolerance of moderate health &amp; safety concerns, tolerating a degree of unkemptness. </a:t>
            </a:r>
          </a:p>
          <a:p>
            <a:pPr marL="342900" indent="-342900" eaLnBrk="1" hangingPunct="1">
              <a:buFont typeface="Arial" pitchFamily="34" charset="0"/>
              <a:buChar char="•"/>
            </a:pPr>
            <a:r>
              <a:rPr lang="en-US" sz="1800" dirty="0" smtClean="0"/>
              <a:t>To the point of “undue hardship.”  </a:t>
            </a:r>
          </a:p>
          <a:p>
            <a:pPr marL="342900" indent="-342900" eaLnBrk="1" hangingPunct="1">
              <a:buFont typeface="Arial" pitchFamily="34" charset="0"/>
              <a:buChar char="•"/>
            </a:pPr>
            <a:r>
              <a:rPr lang="en-US" sz="1800" dirty="0" smtClean="0"/>
              <a:t>The greater the resources of the landlord, the more involved the accommodation measures must be.</a:t>
            </a:r>
          </a:p>
          <a:p>
            <a:pPr marL="342900" indent="-342900" eaLnBrk="1" hangingPunct="1"/>
            <a:r>
              <a:rPr lang="en-US" sz="1400" dirty="0" smtClean="0"/>
              <a:t>Human Rights Commission policy guideline on Human Rights in Rental Housing</a:t>
            </a:r>
            <a:r>
              <a:rPr lang="en-US" dirty="0" smtClean="0"/>
              <a:t>:</a:t>
            </a:r>
          </a:p>
          <a:p>
            <a:pPr marL="342900" indent="-342900" algn="ctr" eaLnBrk="1" hangingPunct="1">
              <a:buFont typeface="Wingdings 3" pitchFamily="18" charset="2"/>
              <a:buNone/>
            </a:pPr>
            <a:r>
              <a:rPr lang="en-CA" sz="2400" b="1" dirty="0" smtClean="0">
                <a:solidFill>
                  <a:schemeClr val="accent4"/>
                </a:solidFill>
              </a:rPr>
              <a:t>www.ohrc.on.ca</a:t>
            </a:r>
          </a:p>
          <a:p>
            <a:pPr marL="342900" indent="-342900" eaLnBrk="1" hangingPunct="1">
              <a:buFont typeface="Wingdings 3" pitchFamily="18" charset="2"/>
              <a:buNone/>
            </a:pPr>
            <a:endParaRPr lang="en-CA" dirty="0" smtClean="0"/>
          </a:p>
        </p:txBody>
      </p:sp>
      <p:sp>
        <p:nvSpPr>
          <p:cNvPr id="3" name="Subtitle 2"/>
          <p:cNvSpPr>
            <a:spLocks noGrp="1"/>
          </p:cNvSpPr>
          <p:nvPr>
            <p:ph type="subTitle" idx="11"/>
          </p:nvPr>
        </p:nvSpPr>
        <p:spPr/>
        <p:txBody>
          <a:bodyPr/>
          <a:lstStyle/>
          <a:p>
            <a:r>
              <a:rPr lang="en-US" dirty="0" smtClean="0"/>
              <a:t>Hoarding as a disability</a:t>
            </a:r>
            <a:endParaRPr lang="en-CA" dirty="0"/>
          </a:p>
        </p:txBody>
      </p:sp>
      <p:pic>
        <p:nvPicPr>
          <p:cNvPr id="59396" name="Picture 4" descr="http://onestep.ca/Resources/legislationbann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243" y="457200"/>
            <a:ext cx="2971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23528" y="6300053"/>
            <a:ext cx="6120680" cy="400110"/>
          </a:xfrm>
          <a:prstGeom prst="rect">
            <a:avLst/>
          </a:prstGeom>
        </p:spPr>
        <p:txBody>
          <a:bodyPr wrap="square">
            <a:spAutoFit/>
          </a:bodyPr>
          <a:lstStyle/>
          <a:p>
            <a:pPr marL="342900" indent="-342900"/>
            <a:r>
              <a:rPr lang="en-US" sz="1000" dirty="0" smtClean="0">
                <a:solidFill>
                  <a:schemeClr val="bg1">
                    <a:lumMod val="65000"/>
                  </a:schemeClr>
                </a:solidFill>
              </a:rPr>
              <a:t>Blum, L. 2013. Buried Alive: The Human Rights implications of Compulsive Hoarding in the Landlord-Tenant Context. Canadian Journal of Poverty, 2:2 C.J. Poverty Law. </a:t>
            </a:r>
            <a:endParaRPr lang="en-US" sz="1000" dirty="0">
              <a:solidFill>
                <a:schemeClr val="bg1">
                  <a:lumMod val="65000"/>
                </a:schemeClr>
              </a:solidFill>
            </a:endParaRPr>
          </a:p>
        </p:txBody>
      </p:sp>
    </p:spTree>
    <p:extLst>
      <p:ext uri="{BB962C8B-B14F-4D97-AF65-F5344CB8AC3E}">
        <p14:creationId xmlns:p14="http://schemas.microsoft.com/office/powerpoint/2010/main" val="392719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p:cNvSpPr>
          <p:nvPr>
            <p:ph idx="1"/>
          </p:nvPr>
        </p:nvSpPr>
        <p:spPr>
          <a:xfrm>
            <a:off x="914400" y="2181639"/>
            <a:ext cx="7772400" cy="3609562"/>
          </a:xfrm>
        </p:spPr>
        <p:txBody>
          <a:bodyPr/>
          <a:lstStyle/>
          <a:p>
            <a:pPr eaLnBrk="1" hangingPunct="1">
              <a:buClr>
                <a:schemeClr val="tx1"/>
              </a:buClr>
              <a:buFont typeface="Wingdings" pitchFamily="2" charset="2"/>
              <a:buChar char="ü"/>
            </a:pPr>
            <a:r>
              <a:rPr lang="en-US" sz="2400" dirty="0" smtClean="0">
                <a:solidFill>
                  <a:schemeClr val="tx2">
                    <a:lumMod val="40000"/>
                    <a:lumOff val="60000"/>
                  </a:schemeClr>
                </a:solidFill>
              </a:rPr>
              <a:t>STEP 1: Be informed</a:t>
            </a:r>
          </a:p>
          <a:p>
            <a:pPr eaLnBrk="1" hangingPunct="1">
              <a:buClr>
                <a:schemeClr val="tx1"/>
              </a:buClr>
              <a:buFont typeface="Wingdings" pitchFamily="2" charset="2"/>
              <a:buChar char="ü"/>
            </a:pPr>
            <a:r>
              <a:rPr lang="en-US" sz="2400" dirty="0" smtClean="0">
                <a:solidFill>
                  <a:srgbClr val="002060"/>
                </a:solidFill>
              </a:rPr>
              <a:t>STEP 2: Educate client &amp; Advocate</a:t>
            </a:r>
          </a:p>
          <a:p>
            <a:pPr lvl="2" eaLnBrk="1" hangingPunct="1">
              <a:buClr>
                <a:schemeClr val="tx1"/>
              </a:buClr>
              <a:buFont typeface="Wingdings" pitchFamily="2" charset="2"/>
              <a:buNone/>
            </a:pPr>
            <a:r>
              <a:rPr lang="en-US" sz="2400" b="1" dirty="0" smtClean="0">
                <a:solidFill>
                  <a:schemeClr val="accent4"/>
                </a:solidFill>
              </a:rPr>
              <a:t>Options &amp; consequences: </a:t>
            </a:r>
          </a:p>
          <a:p>
            <a:pPr lvl="3" eaLnBrk="1" hangingPunct="1">
              <a:buClr>
                <a:schemeClr val="tx1"/>
              </a:buClr>
              <a:buFont typeface="Wingdings" pitchFamily="2" charset="2"/>
              <a:buChar char="§"/>
            </a:pPr>
            <a:r>
              <a:rPr lang="en-US" sz="2400" dirty="0" smtClean="0"/>
              <a:t>Do nothing –eviction likely</a:t>
            </a:r>
          </a:p>
          <a:p>
            <a:pPr lvl="3" eaLnBrk="1" hangingPunct="1">
              <a:buClr>
                <a:schemeClr val="tx1"/>
              </a:buClr>
              <a:buFont typeface="Wingdings" pitchFamily="2" charset="2"/>
              <a:buChar char="§"/>
            </a:pPr>
            <a:r>
              <a:rPr lang="en-US" sz="2400" dirty="0" smtClean="0"/>
              <a:t>Appeal eviction (legal support)</a:t>
            </a:r>
          </a:p>
          <a:p>
            <a:pPr lvl="3" eaLnBrk="1" hangingPunct="1">
              <a:buClr>
                <a:schemeClr val="tx1"/>
              </a:buClr>
              <a:buFont typeface="Wingdings" pitchFamily="2" charset="2"/>
              <a:buChar char="§"/>
            </a:pPr>
            <a:r>
              <a:rPr lang="en-US" sz="2400" dirty="0" smtClean="0"/>
              <a:t>Identify specific reasons for eviction and/or key safety risks: address these/ negotiate with landlord</a:t>
            </a:r>
          </a:p>
          <a:p>
            <a:pPr lvl="3" eaLnBrk="1" hangingPunct="1">
              <a:buClr>
                <a:schemeClr val="tx1"/>
              </a:buClr>
              <a:buFont typeface="Wingdings" pitchFamily="2" charset="2"/>
              <a:buChar char="§"/>
            </a:pPr>
            <a:endParaRPr lang="en-US" dirty="0" smtClean="0">
              <a:latin typeface="Lucida Sans Unicode" pitchFamily="34" charset="0"/>
            </a:endParaRPr>
          </a:p>
          <a:p>
            <a:pPr eaLnBrk="1" hangingPunct="1">
              <a:buClr>
                <a:schemeClr val="tx1"/>
              </a:buClr>
              <a:buFont typeface="Wingdings" pitchFamily="2" charset="2"/>
              <a:buNone/>
            </a:pPr>
            <a:endParaRPr lang="en-US" dirty="0" smtClean="0">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None/>
            </a:pPr>
            <a:endParaRPr lang="en-US" dirty="0" smtClean="0">
              <a:latin typeface="Lucida Sans Unicode" pitchFamily="34" charset="0"/>
            </a:endParaRPr>
          </a:p>
          <a:p>
            <a:pPr lvl="2" eaLnBrk="1" hangingPunct="1">
              <a:buClr>
                <a:schemeClr val="tx1"/>
              </a:buClr>
              <a:buFont typeface="Wingdings" pitchFamily="2" charset="2"/>
              <a:buChar char="ü"/>
            </a:pPr>
            <a:endParaRPr lang="en-CA" dirty="0" smtClean="0">
              <a:latin typeface="Lucida Sans Unicode" pitchFamily="34" charset="0"/>
            </a:endParaRPr>
          </a:p>
        </p:txBody>
      </p:sp>
      <p:sp>
        <p:nvSpPr>
          <p:cNvPr id="357378"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Eviction – How can I assist?</a:t>
            </a:r>
            <a:endParaRPr lang="en-CA" dirty="0" smtClean="0">
              <a:solidFill>
                <a:schemeClr val="bg1"/>
              </a:solidFill>
              <a:effectLst/>
            </a:endParaRPr>
          </a:p>
        </p:txBody>
      </p:sp>
    </p:spTree>
    <p:extLst>
      <p:ext uri="{BB962C8B-B14F-4D97-AF65-F5344CB8AC3E}">
        <p14:creationId xmlns:p14="http://schemas.microsoft.com/office/powerpoint/2010/main" val="4062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p:cNvSpPr>
          <p:nvPr>
            <p:ph idx="1"/>
          </p:nvPr>
        </p:nvSpPr>
        <p:spPr>
          <a:xfrm>
            <a:off x="304800" y="2286001"/>
            <a:ext cx="8515672" cy="3200400"/>
          </a:xfrm>
        </p:spPr>
        <p:txBody>
          <a:bodyPr/>
          <a:lstStyle/>
          <a:p>
            <a:pPr eaLnBrk="1" hangingPunct="1">
              <a:buFont typeface="Wingdings 3" pitchFamily="18" charset="2"/>
              <a:buNone/>
            </a:pPr>
            <a:r>
              <a:rPr lang="en-US" dirty="0" smtClean="0"/>
              <a:t>Involve early in process (before N5 or N7)</a:t>
            </a:r>
          </a:p>
          <a:p>
            <a:pPr eaLnBrk="1" hangingPunct="1">
              <a:buFont typeface="Wingdings 3" pitchFamily="18" charset="2"/>
              <a:buNone/>
            </a:pPr>
            <a:endParaRPr lang="en-US" dirty="0" smtClean="0"/>
          </a:p>
          <a:p>
            <a:pPr eaLnBrk="1" hangingPunct="1">
              <a:buFont typeface="Wingdings 3" pitchFamily="18" charset="2"/>
              <a:buNone/>
            </a:pPr>
            <a:r>
              <a:rPr lang="en-US" dirty="0" smtClean="0"/>
              <a:t>Assist client with Landlord &amp; Tenant Board</a:t>
            </a:r>
          </a:p>
          <a:p>
            <a:pPr lvl="1" eaLnBrk="1" hangingPunct="1"/>
            <a:r>
              <a:rPr lang="en-US" sz="2000" dirty="0" smtClean="0"/>
              <a:t>Duty to Accommodate: adjournment, interim orders; mediated agreements</a:t>
            </a:r>
          </a:p>
          <a:p>
            <a:pPr marL="457200" lvl="1" indent="0" eaLnBrk="1" hangingPunct="1">
              <a:buNone/>
            </a:pPr>
            <a:endParaRPr lang="en-US" sz="2000" dirty="0" smtClean="0"/>
          </a:p>
          <a:p>
            <a:pPr eaLnBrk="1" hangingPunct="1">
              <a:buFont typeface="Wingdings 3" pitchFamily="18" charset="2"/>
              <a:buNone/>
            </a:pPr>
            <a:r>
              <a:rPr lang="en-US" dirty="0" smtClean="0"/>
              <a:t>Adjudicators typically seek change in clutter conditions over a period of a few months.</a:t>
            </a:r>
          </a:p>
          <a:p>
            <a:pPr eaLnBrk="1" hangingPunct="1">
              <a:buFont typeface="Wingdings 3" pitchFamily="18" charset="2"/>
              <a:buNone/>
            </a:pPr>
            <a:endParaRPr lang="en-US" sz="2300" dirty="0" smtClean="0">
              <a:latin typeface="Lucida Sans Unicode" pitchFamily="34" charset="0"/>
            </a:endParaRPr>
          </a:p>
          <a:p>
            <a:pPr eaLnBrk="1" hangingPunct="1">
              <a:buFont typeface="Wingdings 3" pitchFamily="18" charset="2"/>
              <a:buNone/>
            </a:pPr>
            <a:endParaRPr lang="en-CA" sz="2000" dirty="0" smtClean="0">
              <a:latin typeface="Lucida Sans Unicode" pitchFamily="34" charset="0"/>
            </a:endParaRPr>
          </a:p>
        </p:txBody>
      </p:sp>
      <p:sp>
        <p:nvSpPr>
          <p:cNvPr id="355330"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Legal Aid</a:t>
            </a:r>
            <a:endParaRPr lang="en-CA" dirty="0" smtClean="0">
              <a:solidFill>
                <a:schemeClr val="bg1"/>
              </a:solidFill>
              <a:effectLst/>
            </a:endParaRPr>
          </a:p>
        </p:txBody>
      </p:sp>
      <p:sp>
        <p:nvSpPr>
          <p:cNvPr id="2" name="AutoShape 2" descr="data:image/jpeg;base64,/9j/4AAQSkZJRgABAQAAAQABAAD/2wCEAAkGBxMTEhUUDxQWFRUUGBQVFBUWEh0XGhgcFxkXGRYaGBQaHCggGRolHhUXIj0jJS0vLi4uHR8zOD8sNygtLisBCgoKBQUFDgUFDisZExkrKysrKysrKysrKysrKysrKysrKysrKysrKysrKysrKysrKysrKysrKysrKysrKysrK//AABEIAKABCAMBIgACEQEDEQH/xAAcAAEAAgMBAQEAAAAAAAAAAAAABgcEBQgDAQL/xABHEAACAQMCAwQHBQQHBQkAAAABAgMABBESIQUGEwciMUEVMlFTYXGTCBQjgZFCYoKhJDNScpKywUNjsbPxJjREosLR0uLw/8QAFAEBAAAAAAAAAAAAAAAAAAAAAP/EABQRAQAAAAAAAAAAAAAAAAAAAAD/2gAMAwEAAhEDEQA/ALN45fa720tFIw3UuZt99MOkRrj953DZ/wB2Rg52klV3we+WXmO7Ub9G0jjO3gdSscf4hViUCo9zDztY2RxdXCK39gd5/wDAuSK1Xaxzf6PsmMZxPNmOD2g47z4/dBB+ZFc0cA4NPf3KwwgvJKxLMcnHmzu3sGckn/iaDqLl/tF4deP07e4GsnCo6mMsfYoYDJ+VSoVx9znytNwy5EMzAtoSRXTIBBz4E75BUj8q6B7Gecn4haMtwcz25CO2d3UjKOR5HYg/EZ88ALBpSlApXwmq1l5pm4lxAWnDiwsoj/S7uP8AawpPTSTwAJwuR3tyRjGSFl0r8QxhVCqMBQAAPIDYCv3QKUpQKUpQKUpQKUpQKUpQKUpQKUpQKUpQKUpQKUpQKUpQc78iccZuZpXOW68tzF4+CjUUPxwIwK6INckcgcRMfGLaRhktcBGA23lYoT+WvP5V1dxO8WGGSV/ViR5G+SqScfpQUXzG3pfmOO3ILQWx0OPLTFlpcj2M2F/SrotuXbeO6ku449M8qhJGBPeA8MrnGdhv8BVKfZ0h6l5dTSEs6xr3mOSTI5LEk7knT4/GugKChvtLWoEtlJ5sk6H5IYyP+Ya132c7vTfTR+8hz/gYf/Ktx9piX/uK7f8AiT8R/Ugfl4/pWr+zjCTeXDYBCwgE53GphjHzwaDoavy7gAknAAySfLFfqqJ7Sea5+KXY4Xwo6oy2mV1O0hB72T5RLjc+Z/LIb3i/GJuN3bWPD5GjsYhi9uU8ZA2xjjOMYIBHx3JyBg2XwXhUVrCkFuoSOMYAH8yfaT45rB5N5ai4fapbwD1e8743dzjUx+OwHwAA8q3lApSlApSlApSlApSlApSlApSlApSlApSlApSlApSlApSlApSlBxpcyG1v2ZfWt7liNvOKXI2/hrqLtOn08KvGB8YWA/iwP9a5i57hZeJXocYP3mc4+DSMwP5gg10HzReG55ceVNy9rGzahucBdewOx2NBAfs2TYurpP7USEfwv/8Aauga5R7HuMC24rAzkKkmqFmY4ADjbfy7wWujudOa4eHW5nuMnJ0xoPWd8EhR7PDx8qCgu3nivW4oyBsrbxpFjGMHd2+e7VaPYFwLocO6zjD3TmTwwdC92MfH9pv4qoLhlpNxG+SPOqW5l7zHy1HLsfPCrk/IV0hz9zTFwexVYQOqV6VrGf3QBqI/srkE+0kDzoIx24doBgU2FofxZF/HcHdFb9gfvMP0Hz23HYryUbG1MtwuLi4wxBG8aD1Ez7T6x+YHlvWHZDy3JxLiBurol0gdZpWbcySE6kU/DIyfgMeddL0ClKUClKUClKUClKUClKUClKUClKUClKUClKUClKUClKUClKUClKUHK3bXZGPi9wW/2nTkHyKAf+k1anYVfpdcKktZe8ImkiYaiSY5QSPkN3X+Go59pThoElpcKp76yxO3l3CrID8Tqf8AT4VHOwnmUWt/0X9S70xePg4J6R/Mkr/FQRbnblmTh93JbyZIXvRuR66H1W/lg/EGtddcQuLkos0ssxHdjV5GkI1YGEBJxnA2HsFdjcX4Nb3SaLqJJU8g6g4PwPiDt5Vh8H5RsbV+pa20UT4xqVd8fAnw/KggHZJyMOGwvfcRwkpQnDf7CMDUxY/2iBv7MfOqb595lbiV68+CFOI4UPiqKTpHzJJPzJq4ftD8xGK2is09a4JeQ/uRkbePmxH5KagPYZywLu+60ozHaaZMeRcn8MHbyILfkKC8uzTln0fYRQNjqHMkxHm74z+gCr/DUppSgUpSgUpSgUpSgUpSgUpSgUpSgUpSgUpSgUpSgUpSgUpSgUpSgUpSggXbZwb7xwuUgZaArOvj+zkNsP3WauWq7euYFdGSQaldSrKfAhhgj9DXHXOPAWsbya2bOI2Ohj+0h3RvAeII8PPNB0v2U81ekLBHkYGaM9ObHjkeqxH7y4Pzz7KmLMAMnYDxNcf8i82ScNuluI11jBSSMtpDqfLVg4OQDnBroPn7muP0HJcxNp+9QhIgw3/GGCMe0At+lBQvabzL9/4hLMpzGv4UP9xCcH8yWb86vzsV4GttwyJsDXcfjOcbnV6gPyXH8/bXMFjbNJIkaAs0jIigeJLEAD9TXadhaLFGkcYCqiqqgDAAUYGBQZFaS55rtY5/u7uwmO6xCJyzDfvKAveXY94bbH2Vu6rLjC/9qbT4WJP/AJ7j/wB6CzBX2vKVkP4blSXDdw47y7Bu6fEbjPzqq+XrZSvFNVmtz07qVY9YVgi6I+6Ax1aRknCj5b0Fs0qvu0KdrHhsNvZs6K0kNr1Q3ejQnScN5NgYz4j51k8X4fw2yltPw3hmaVFhlhjOuVy28csijLh/PX4+PxoJxXzNQztQ1y2xtYSyvKHfUsbPjpDWgIVTgNJ0xn2ZrO5W4onEeGpJKgbWjJPG4zh0ysisp+Izv7QaCTUqCdjVrGnDVZEVS0txqIG5CzSKuo+eAMfKp0DncUGFxTi0VuIzO4QSyLEmfN3zpHw8PGs6qq7VbSW9M0cEUzmzRHikjxpWclZGDgsDkRBMEZx1PaKmXJHGk4jw+GZwrdRNEyEZGpe7ICD5EgnfyIoJHmlV52P2UZtLk6B3rq5jJxglFbCrqG+kZOB5Vrezjlq1msbkyQoHF1dhZgoWSPS3dKSjDLp+BoLVrE4pxKG3jMtzIsUa+LO2Bv4D5/Co72W8XlueHxyXB1urSxdX3ojcqH/PGPmDUd7SSx4vwdJN4OozEEd3WCMZz5+FBM7fmu1aRYmZo3k2iE0TxdT+4XUBvkPaK3eagHbkq+iJmbGtHgaI5wQ/UUZU+3SX/LNenMHCjd8JtRd6knZbENKMCSOR2hEhU+RyTkUE7zTNVTe8Zkign4bxnS0widrW4OyXKp4Hf1ZgPL/8Z1f8u28gV3jz0oTHGoJVUU4J0quMeqo/hFBvM19qvOy/g0UllZ3LajNG0ray5JY/ix4bVnIw38hWDzBxxoeKwXmX6CyPw+TMTBArlcydUrpI6y6fHbQPjQWjmmagXbDCptIGKhiLq2UbDOHcB1BPkw2PkaxeQox6U4h0FFrDEI4nssjeQ4b7xoXuoGUEDTnPifZQWNmvtV/wiyjHMF3pjUabWJ9lAw8jsXcfvN5nxO9eXK6pxC94kb9Vl+7TCCGCQB0iQBsSCM7BpN+9jO2KCxaVAuQLl0v+JWQJNvavAYAxJ6YlRmKAnfRtsPIClBParrta7OfSSpLbsEuIgVAb1ZFO+kn9kg+B+JB9osWlBypwfsq4nNOIpIGhXOHlfGlR7Rg9/wAPL+VS3t4ljtrew4bB6sK9Q53OFHTjOfjmQn8qv01yn2y8QM3FrjPhGViX5Ko/1JoPHsk4eJuLWisMhH6px5dIF1P+JVrrOuafs+QauKFj+xDIR+ZUV0tQKj8/KMD3Qu2aXrqpjWQSkaUJY6QAMYyzePtqQVrpuLhWK9Kc4OMrCSD8j5igx7Tl1EmefqSvK8fS1PIW0rnPcB2U59njWNYcpRw9TozToZnMkhEoOpyACxypxsB4eys302PcXH0DT02PcXH0DQecnLNu9p90lXqQkEMHOWJJLatQ31ajnI86xTyfEzQGaSaUWzrJAryZCMvqnIALY/eJrO9Nj3Fx9A09Nj3Fx9A0H7j4OonefXJrdBGcv3QoJICrjAwWJz8awuE8pw2ySpbvMgmYyP8Ai577EFmGRsTjBxtWV6bHuLj6Bp6bHuLj6BoNdDyTAlsbWOSdYGDhkEx3Dkl98Z3LHz86kSxYUKNgBpGPLbArXemx7i4+gaemx7i4+gaD5w/gKQrKI5JfxmLuTJqOtvWYEjYnA+G21Y/AeVYbNZFtWlVZCzMplLAM3i6hs6W28tqyfTY9xcfQNPTY9xcfQNB48E5ZitI5I7dpFWQs5y+ohm9ZlJGxP6Vh2XI9vFHJFFJcLHKzNKguGAYv65z4rn90itl6bHuLj6Bp6bHuLj6BoM2ws44Y1ihRUjQBUVRgAD4Vi8d4HBdx9O5TUAQykEqyMPBkcbqw9or8emx7i4+gaemx7i4+gaDFk5UikaNrl5bjot1IlmfKKw2DaAAGYeRbJG/trO4zwlbhVR3dQrK/cbTkqyspJx5MoNefpse4uPoGnpse4uPoGg8uY+WYL2DoXa61GCG8HVgMalbGzeP61sru11oU1MoIxlTg4+BrC9Nj3Fx9A09Nj3Fx9A0HlwPlyO0gMFu8ix76QX1FM5J0sRnxOd814XvJ1vLaCzl6jQZBK9U5ODqAL+JGrf51memx7i4+gaemx7i4+gaDw4tyxFcxRxTvKyxsHX8TBLKcozMBklf+uaLyvCLpbsFxOIxCzh8dRRviRfBiSBv8BXv6bHuLj6Bp6bHuLj6BoPK15biS6e7DSGaRdDkvlSoOVXTjAC+XnS55biMzXETPDNIoWR4mx1Avq61IKsR5HGR+devpse4uPoGnpse4uPoGg9eDcGhtlZYVwZHaSRidTO7eLMx8TSveyvOoCQjpg4w6FT4ZyAfKlBk0pSg+E1xTxi861xNNjHVkkkx7NbFsfzrtOcjS2fDBz+lcQUFwfZuUfe7k+yFf84roOufvs2D+lXR/3Kf566BoFeVtcpIuqNlZckZU5GVJDDI8wQR+Vavm7iLQWsjx56jARxYUsdch0qdIBJ051YHkpqB9kF2Lee84YXkZY269u0qGNmRwA/cbfxwfDxJPnQWrSqwtb2Y23G2682bQ3C256hygjg1rg+fe8zvX1pZouBxX8M8ouEginfXKZEl9Uuro5Iwd/VwaCzqVXD8bkk4laprmEFzZG4aKPPr6vEEDUBg4xnHhUr5WQlXkEkpjlY6I5iS0RQsjDUd8MVzg+BzQbylVxb3MpvuLxGeXRbwxPCOoe4Xi1kg+feHnms/gF5LJwNbh5XMzW7zGTVvrCtg7bY2G3hQTilVxzXxExX9mjS3H3eS3uJJkiLszdNAVI0d7IznbxrWrxe79AXF3JO2oM8lnKr/idPqBY+oRsTuRg7+3egtmlVzx4yCbhEYmm0XDFZgJmGsdMvuQQfH4/Csu4vJLXittZiR5Le+jn7ruS8LRKXLJL6xDDbSTt4g+VBO6VT1pzTcw8LlmErPPLfNZRSSHWI1L4VtHgSFDfMkZzjFSTnppOHWX323mlZ4GhMqySF1nV3WN1KnZDlwcqBjGPCgntKgnDuJSPxtoepJ0DZJciItsHeQDPhnGk4x4V6czTyxQcTkjlkVoIxJAdWdB6WrYHYjVk75oJvXxmwMnYDxNQLlq6adLDMlyJpbeO5kkZm0MUEHUXQe6wfqnw8PGsLtovHxYWwJEN1cok4G2tQydwkeR1H9BQTi15htJX6cVzA7+GhZkZv8ACDk1s6h3aZwqI8KuBoA+7xGSDSNJiaIZQoR6uNIG3ltUatLziVxacPns5iLlreWaSKT+ruOi8MYBH7LMJC2oeJ9mcgLWpUBteZ1v0tWgeSCUTmC5gLHVE/RnbTIm2oCSNTnbOnG24r88YWa3veGWsd1cGOUTJLqcFn6SLpJYrkHOTtQWBSqw7QeLTcPt0jhulMqySXrGaXQzxJKCIFySXJ6gXbxCHYZFZ3P/AB1jaWFxaSyIlxc2qnQd2jmBLKQPPAHhuDQWDSq/5Mu5Li8vkjlmayjCxBZmIlSYf1gQn8QJjPreeMbVGOC82XfoizfrO1xf3gtTO3e6QMjLqVCNOQB4fnQXPSq/5+uZOGRR3ltLKwSWNJ4XkMqyoxwcaidDjOQVx8QdsKCwKUpQYPHpdNtO39mKVv0RjXFVdmc4NiwuyPK3uP8AltXGdBe/2aZu5eptkNAw233Dg7/wirsrnf7OV8VvZ4vKSHV4+aMPLz9Y10RQabifCJJZ4ZRNoWBtax9IMCSGViWJz6rED2Z861fFeTWlvkvkuWjliUxxhYlK6TnuyZOX3YnyqW0oIbDyQ6xXsX3piL8uZj0VyDIuh9G+wK7b5xSPkdjax2U908lqgRTGIkRnVCCqPIMnTsPDB+NTKlBFrrlVzeJdx3HTaKIwRxiAFQhOcHLZJ2G+1Z1tbyW4nnuJWn7mQkcOnSqa2ISNWOp2LH4nYVu6+YoIVyrw7rXfELwqwhu1t0jDoUZlWFQ5KsARuSu48jWVwjlKSCD7oLnVaDUoQwAS6GJJQz68Ed4jOjOPPzqWYpQRriHK7S3sF31tJt1ZI4ukCulwBIGJOSSPAjGPjWpfs6/o1xZx3TpbXMhk6fTUmPLBysbE7KSB5e3wzU7pQRDiPJ0sz2jtdlWs94ysC7tuMsCT+zgYHxPntmw8snr/AHqeYy3CI0cLtGAkIb1ikQPrHzJOcbbVIqUEN4dyDElrNaTyNNFNI03qhHR2OosrqdiCAR7PjWs5h4Pfs0MV0ovbFGVnEOIpmKbx9ZGOmRAcEhSuogH902LSgjV9yyWu0vrWXoz9LoOHi6iNHqDhSmtSrAgbg1+uJ8stNbzwtPh7oaZ5ekDldGjTGmrCDHhnPn45zUjpQRa35YuEght0vCIoVijGLdQ5SPSNPU1bZCAEge2tjzTy5BfwdG5BxkOjKdLo650ujeTDJ/WtxSgid9ynNcRCC9vGlg7utEhWJ5QvgskoY5B2zpC5x5DatieCMs0DwuscVvG0KQiHI0N08jVrGMdJMYG2D41u6UEZ4hybDJfwX6fhzRZEmF2mUqQA+47wOnDb7DGPAhxzleS4u4LoXGg22oxJ0Qy98APqJbLZx5YxUmpQaVODvquGeUMbgBcGIYRQCFXY5YAM2x8yT51G17OWFrb2v3x+laypPETCpYMhYqC2cFMsdsZ+NT6lBFo+U3S7ku4LgxyTRpHOvSDRyMnhJo1AhvzON/bWDY9nEK2H3CWR5I0fqwyABJYnyTqVxkagSd8eBxvU3pQRq45Yedovv8/WSF1lSNYRErOudLS95teM5wMDPtpUlpQKUpQYXG7QzW88Q8ZIpYx/GpUf8a4qI9tdxVx3z9adLiV2nsnkP5MxYf5qDZdknFzbcVtjjIlcW7Dz/GIQEfJip+QNdZVw/DKVYMpwVIIPsIORXYPI/MicQs47hMZYaZFBzodfXX/X5EUG/pSlApSlApSlApSlApSlApSlApSlApSlApSlApSlApSlApSlApSlApSlApSlArn77RXL5S4hvEUaJl6UhHvEyVJ/vL/kPwroGtJzjy8t/aS2zkL1B3XK6tDA5VtORn9aDjep32Ncang4lDHbgMLllilU5xpzlm2/aVQxFanmLka+s5THLA7DUVSREZkfGDlSBnwI8fj7DV79kfIENlELks0k06AhniMRjRgpMfTLHfIOT8thigselKUClKUClKUClKUClKUClKUClKUClKUClKUClKUClKUClKUClKUClKUH/9k=">
            <a:hlinkClick r:id="rId2"/>
          </p:cNvPr>
          <p:cNvSpPr>
            <a:spLocks noChangeAspect="1" noChangeArrowheads="1"/>
          </p:cNvSpPr>
          <p:nvPr/>
        </p:nvSpPr>
        <p:spPr bwMode="auto">
          <a:xfrm>
            <a:off x="106363" y="-914400"/>
            <a:ext cx="3152775"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3076" name="Picture 4" descr="http://mattpatton.ca/wp-content/uploads/2014/01/Legal_Aid_Ontario_201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60648"/>
            <a:ext cx="315277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7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t>Cognitive Behavioural Therapy		Harm Reduction</a:t>
            </a:r>
            <a:endParaRPr lang="en-CA" dirty="0"/>
          </a:p>
        </p:txBody>
      </p:sp>
      <p:sp>
        <p:nvSpPr>
          <p:cNvPr id="3" name="Title 2"/>
          <p:cNvSpPr>
            <a:spLocks noGrp="1"/>
          </p:cNvSpPr>
          <p:nvPr>
            <p:ph type="title"/>
          </p:nvPr>
        </p:nvSpPr>
        <p:spPr/>
        <p:txBody>
          <a:bodyPr/>
          <a:lstStyle/>
          <a:p>
            <a:r>
              <a:rPr lang="en-US" dirty="0" smtClean="0">
                <a:solidFill>
                  <a:schemeClr val="bg1"/>
                </a:solidFill>
              </a:rPr>
              <a:t>What does help?</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Two types of services</a:t>
            </a:r>
            <a:endParaRPr lang="en-CA"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a:stretch/>
        </p:blipFill>
        <p:spPr bwMode="auto">
          <a:xfrm>
            <a:off x="5508104" y="2780928"/>
            <a:ext cx="2026804" cy="287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247838"/>
            <a:ext cx="33591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99592" y="5865258"/>
            <a:ext cx="4464496" cy="707886"/>
          </a:xfrm>
          <a:prstGeom prst="rect">
            <a:avLst/>
          </a:prstGeom>
          <a:noFill/>
        </p:spPr>
        <p:txBody>
          <a:bodyPr wrap="square" rtlCol="0">
            <a:spAutoFit/>
          </a:bodyPr>
          <a:lstStyle/>
          <a:p>
            <a:r>
              <a:rPr lang="en-US" sz="2000" b="1" dirty="0" smtClean="0">
                <a:solidFill>
                  <a:srgbClr val="002060"/>
                </a:solidFill>
              </a:rPr>
              <a:t>Which </a:t>
            </a:r>
            <a:r>
              <a:rPr lang="en-US" sz="2000" b="1" dirty="0">
                <a:solidFill>
                  <a:srgbClr val="002060"/>
                </a:solidFill>
              </a:rPr>
              <a:t>s</a:t>
            </a:r>
            <a:r>
              <a:rPr lang="en-US" sz="2000" b="1" dirty="0" smtClean="0">
                <a:solidFill>
                  <a:srgbClr val="002060"/>
                </a:solidFill>
              </a:rPr>
              <a:t>ervice will </a:t>
            </a:r>
            <a:r>
              <a:rPr lang="en-US" sz="2000" b="1" dirty="0" smtClean="0">
                <a:solidFill>
                  <a:srgbClr val="002060"/>
                </a:solidFill>
              </a:rPr>
              <a:t>remove </a:t>
            </a:r>
            <a:r>
              <a:rPr lang="en-US" sz="2000" b="1" dirty="0" smtClean="0">
                <a:solidFill>
                  <a:srgbClr val="002060"/>
                </a:solidFill>
              </a:rPr>
              <a:t>the clutter &amp; prevent it from returning?</a:t>
            </a:r>
            <a:endParaRPr lang="en-CA" sz="2000" b="1" dirty="0">
              <a:solidFill>
                <a:srgbClr val="002060"/>
              </a:solidFill>
            </a:endParaRPr>
          </a:p>
        </p:txBody>
      </p:sp>
    </p:spTree>
    <p:extLst>
      <p:ext uri="{BB962C8B-B14F-4D97-AF65-F5344CB8AC3E}">
        <p14:creationId xmlns:p14="http://schemas.microsoft.com/office/powerpoint/2010/main" val="66424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Advocate for your Client</a:t>
            </a:r>
            <a:endParaRPr lang="en-CA" dirty="0" smtClean="0">
              <a:solidFill>
                <a:schemeClr val="bg1"/>
              </a:solidFill>
              <a:effectLst/>
            </a:endParaRPr>
          </a:p>
        </p:txBody>
      </p:sp>
      <p:sp>
        <p:nvSpPr>
          <p:cNvPr id="59395" name="Rectangle 3"/>
          <p:cNvSpPr>
            <a:spLocks noGrp="1"/>
          </p:cNvSpPr>
          <p:nvPr>
            <p:ph sz="half" idx="1"/>
          </p:nvPr>
        </p:nvSpPr>
        <p:spPr>
          <a:xfrm>
            <a:off x="539552" y="2188505"/>
            <a:ext cx="7988643" cy="3456384"/>
          </a:xfrm>
          <a:solidFill>
            <a:schemeClr val="bg1"/>
          </a:solidFill>
        </p:spPr>
        <p:txBody>
          <a:bodyPr>
            <a:noAutofit/>
          </a:bodyPr>
          <a:lstStyle/>
          <a:p>
            <a:pPr marL="457200" indent="-457200">
              <a:buFont typeface="+mj-lt"/>
              <a:buAutoNum type="arabicPeriod"/>
            </a:pPr>
            <a:r>
              <a:rPr lang="en-US" sz="2400" dirty="0" smtClean="0"/>
              <a:t>Establish the existence, seriousness &amp; impact of </a:t>
            </a:r>
            <a:r>
              <a:rPr lang="en-US" sz="2400" dirty="0"/>
              <a:t>a </a:t>
            </a:r>
            <a:r>
              <a:rPr lang="en-US" sz="2400" dirty="0" smtClean="0"/>
              <a:t>disability:</a:t>
            </a:r>
            <a:endParaRPr lang="en-US" sz="2400" dirty="0"/>
          </a:p>
          <a:p>
            <a:pPr marL="1200150" lvl="1" indent="-457200">
              <a:buFont typeface="Arial" pitchFamily="34" charset="0"/>
              <a:buChar char="•"/>
            </a:pPr>
            <a:r>
              <a:rPr lang="en-US" sz="2000" dirty="0" smtClean="0">
                <a:solidFill>
                  <a:schemeClr val="accent2">
                    <a:lumMod val="60000"/>
                    <a:lumOff val="40000"/>
                  </a:schemeClr>
                </a:solidFill>
              </a:rPr>
              <a:t>obtain diagnosis</a:t>
            </a:r>
          </a:p>
          <a:p>
            <a:pPr marL="1200150" lvl="1" indent="-457200">
              <a:buFont typeface="Arial" pitchFamily="34" charset="0"/>
              <a:buChar char="•"/>
            </a:pPr>
            <a:r>
              <a:rPr lang="en-US" sz="2000" dirty="0" smtClean="0">
                <a:solidFill>
                  <a:schemeClr val="accent2">
                    <a:lumMod val="60000"/>
                    <a:lumOff val="40000"/>
                  </a:schemeClr>
                </a:solidFill>
              </a:rPr>
              <a:t>impact symptoms have on maintaining environment</a:t>
            </a:r>
          </a:p>
          <a:p>
            <a:pPr marL="457200" indent="-457200">
              <a:buFont typeface="+mj-lt"/>
              <a:buAutoNum type="arabicPeriod"/>
            </a:pPr>
            <a:endParaRPr lang="en-US" sz="2400" dirty="0"/>
          </a:p>
          <a:p>
            <a:pPr marL="457200" indent="-457200">
              <a:buFont typeface="+mj-lt"/>
              <a:buAutoNum type="arabicPeriod"/>
            </a:pPr>
            <a:r>
              <a:rPr lang="en-US" sz="2400" dirty="0" smtClean="0"/>
              <a:t>Support / arrange efforts for intervention:</a:t>
            </a:r>
          </a:p>
          <a:p>
            <a:pPr marL="1200150" lvl="1" indent="-457200">
              <a:buFont typeface="Arial" pitchFamily="34" charset="0"/>
              <a:buChar char="•"/>
            </a:pPr>
            <a:r>
              <a:rPr lang="en-US" sz="2000" dirty="0" smtClean="0">
                <a:solidFill>
                  <a:schemeClr val="accent2">
                    <a:lumMod val="60000"/>
                    <a:lumOff val="40000"/>
                  </a:schemeClr>
                </a:solidFill>
              </a:rPr>
              <a:t>Tenant to demonstrate they are an active part </a:t>
            </a:r>
            <a:r>
              <a:rPr lang="en-US" sz="2000" dirty="0">
                <a:solidFill>
                  <a:schemeClr val="accent2">
                    <a:lumMod val="60000"/>
                    <a:lumOff val="40000"/>
                  </a:schemeClr>
                </a:solidFill>
              </a:rPr>
              <a:t>of </a:t>
            </a:r>
            <a:r>
              <a:rPr lang="en-US" sz="2000" dirty="0" smtClean="0">
                <a:solidFill>
                  <a:schemeClr val="accent2">
                    <a:lumMod val="60000"/>
                    <a:lumOff val="40000"/>
                  </a:schemeClr>
                </a:solidFill>
              </a:rPr>
              <a:t>the accommodation </a:t>
            </a:r>
            <a:r>
              <a:rPr lang="en-US" sz="2000" dirty="0"/>
              <a:t>process </a:t>
            </a:r>
            <a:r>
              <a:rPr lang="en-US" dirty="0"/>
              <a:t/>
            </a:r>
            <a:br>
              <a:rPr lang="en-US" dirty="0"/>
            </a:br>
            <a:endParaRPr lang="en-US" dirty="0" smtClean="0"/>
          </a:p>
        </p:txBody>
      </p:sp>
      <p:sp>
        <p:nvSpPr>
          <p:cNvPr id="3" name="Subtitle 2"/>
          <p:cNvSpPr>
            <a:spLocks noGrp="1"/>
          </p:cNvSpPr>
          <p:nvPr>
            <p:ph type="subTitle" idx="11"/>
          </p:nvPr>
        </p:nvSpPr>
        <p:spPr/>
        <p:txBody>
          <a:bodyPr/>
          <a:lstStyle/>
          <a:p>
            <a:r>
              <a:rPr lang="en-US" dirty="0" smtClean="0"/>
              <a:t>Work with landlord for accommodation</a:t>
            </a:r>
            <a:endParaRPr lang="en-CA" dirty="0"/>
          </a:p>
        </p:txBody>
      </p:sp>
      <p:pic>
        <p:nvPicPr>
          <p:cNvPr id="59396" name="Picture 4" descr="http://onestep.ca/Resources/legislationbann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88640"/>
            <a:ext cx="2395736" cy="79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528" y="6165304"/>
            <a:ext cx="6120680" cy="400110"/>
          </a:xfrm>
          <a:prstGeom prst="rect">
            <a:avLst/>
          </a:prstGeom>
        </p:spPr>
        <p:txBody>
          <a:bodyPr wrap="square">
            <a:spAutoFit/>
          </a:bodyPr>
          <a:lstStyle/>
          <a:p>
            <a:pPr marL="342900" indent="-342900"/>
            <a:r>
              <a:rPr lang="en-US" sz="1000" dirty="0">
                <a:solidFill>
                  <a:schemeClr val="bg1">
                    <a:lumMod val="65000"/>
                  </a:schemeClr>
                </a:solidFill>
              </a:rPr>
              <a:t>Harry Fine, “Thoughts on Ontario Residential Landlord and Tenant Law, 2010; online: http://landlord-law-ontario.blogspot.ca/2010/11/hoard-and-bedbugs-and-fires-and-mental.html</a:t>
            </a:r>
          </a:p>
        </p:txBody>
      </p:sp>
      <p:sp>
        <p:nvSpPr>
          <p:cNvPr id="4" name="Flowchart: Connector 3"/>
          <p:cNvSpPr/>
          <p:nvPr/>
        </p:nvSpPr>
        <p:spPr>
          <a:xfrm>
            <a:off x="-1332656" y="4632267"/>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lowchart: Connector 7"/>
          <p:cNvSpPr/>
          <p:nvPr/>
        </p:nvSpPr>
        <p:spPr>
          <a:xfrm>
            <a:off x="-684584" y="5585279"/>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7396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Advocate for your Client</a:t>
            </a:r>
            <a:endParaRPr lang="en-CA" dirty="0" smtClean="0">
              <a:solidFill>
                <a:schemeClr val="bg1"/>
              </a:solidFill>
              <a:effectLst/>
            </a:endParaRPr>
          </a:p>
        </p:txBody>
      </p:sp>
      <p:sp>
        <p:nvSpPr>
          <p:cNvPr id="59395" name="Rectangle 3"/>
          <p:cNvSpPr>
            <a:spLocks noGrp="1"/>
          </p:cNvSpPr>
          <p:nvPr>
            <p:ph sz="half" idx="1"/>
          </p:nvPr>
        </p:nvSpPr>
        <p:spPr>
          <a:xfrm>
            <a:off x="539552" y="2420888"/>
            <a:ext cx="7988643" cy="2520280"/>
          </a:xfrm>
          <a:solidFill>
            <a:schemeClr val="bg1"/>
          </a:solidFill>
        </p:spPr>
        <p:txBody>
          <a:bodyPr>
            <a:noAutofit/>
          </a:bodyPr>
          <a:lstStyle/>
          <a:p>
            <a:pPr marL="457200" indent="-457200">
              <a:buFont typeface="+mj-lt"/>
              <a:buAutoNum type="arabicPeriod" startAt="3"/>
            </a:pPr>
            <a:r>
              <a:rPr lang="en-US" sz="2800" dirty="0" smtClean="0"/>
              <a:t>Educate </a:t>
            </a:r>
            <a:r>
              <a:rPr lang="en-US" sz="2800" dirty="0"/>
              <a:t>the landlord </a:t>
            </a:r>
            <a:r>
              <a:rPr lang="en-US" sz="2800" dirty="0" smtClean="0"/>
              <a:t>about </a:t>
            </a:r>
            <a:r>
              <a:rPr lang="en-US" sz="2800" dirty="0"/>
              <a:t>their need for </a:t>
            </a:r>
            <a:r>
              <a:rPr lang="en-US" sz="2800" dirty="0" smtClean="0"/>
              <a:t>accommodation</a:t>
            </a:r>
          </a:p>
          <a:p>
            <a:pPr marL="1200150" lvl="1" indent="-457200">
              <a:buFont typeface="Arial" pitchFamily="34" charset="0"/>
              <a:buChar char="•"/>
            </a:pPr>
            <a:r>
              <a:rPr lang="en-US" sz="2000" dirty="0" smtClean="0">
                <a:solidFill>
                  <a:schemeClr val="accent2">
                    <a:lumMod val="60000"/>
                    <a:lumOff val="40000"/>
                  </a:schemeClr>
                </a:solidFill>
              </a:rPr>
              <a:t>“Buried Alive: the Human Rights Implications of Compulsive Hoarding in the Landlord-Tenant Context”. </a:t>
            </a:r>
            <a:r>
              <a:rPr lang="en-US" sz="2000" dirty="0" err="1" smtClean="0">
                <a:solidFill>
                  <a:schemeClr val="accent2">
                    <a:lumMod val="60000"/>
                    <a:lumOff val="40000"/>
                  </a:schemeClr>
                </a:solidFill>
              </a:rPr>
              <a:t>Laren</a:t>
            </a:r>
            <a:r>
              <a:rPr lang="en-US" sz="2000" dirty="0" smtClean="0">
                <a:solidFill>
                  <a:schemeClr val="accent2">
                    <a:lumMod val="60000"/>
                    <a:lumOff val="40000"/>
                  </a:schemeClr>
                </a:solidFill>
              </a:rPr>
              <a:t> </a:t>
            </a:r>
            <a:r>
              <a:rPr lang="en-US" sz="2000" dirty="0" err="1" smtClean="0">
                <a:solidFill>
                  <a:schemeClr val="accent2">
                    <a:lumMod val="60000"/>
                    <a:lumOff val="40000"/>
                  </a:schemeClr>
                </a:solidFill>
              </a:rPr>
              <a:t>Blumas</a:t>
            </a:r>
            <a:r>
              <a:rPr lang="en-US" sz="2000" dirty="0" smtClean="0">
                <a:solidFill>
                  <a:schemeClr val="accent2">
                    <a:lumMod val="60000"/>
                    <a:lumOff val="40000"/>
                  </a:schemeClr>
                </a:solidFill>
              </a:rPr>
              <a:t>, JD </a:t>
            </a:r>
            <a:r>
              <a:rPr lang="en-US" sz="2000" dirty="0" err="1" smtClean="0">
                <a:solidFill>
                  <a:schemeClr val="accent2">
                    <a:lumMod val="60000"/>
                    <a:lumOff val="40000"/>
                  </a:schemeClr>
                </a:solidFill>
              </a:rPr>
              <a:t>Osgoode</a:t>
            </a:r>
            <a:r>
              <a:rPr lang="en-US" sz="2000" dirty="0" smtClean="0">
                <a:solidFill>
                  <a:schemeClr val="accent2">
                    <a:lumMod val="60000"/>
                    <a:lumOff val="40000"/>
                  </a:schemeClr>
                </a:solidFill>
              </a:rPr>
              <a:t> Law School. </a:t>
            </a:r>
          </a:p>
          <a:p>
            <a:pPr marL="1200150" lvl="1" indent="-457200">
              <a:buFont typeface="Arial" pitchFamily="34" charset="0"/>
              <a:buChar char="•"/>
            </a:pPr>
            <a:r>
              <a:rPr lang="en-US" sz="2000" dirty="0" smtClean="0">
                <a:solidFill>
                  <a:schemeClr val="accent2">
                    <a:lumMod val="60000"/>
                    <a:lumOff val="40000"/>
                  </a:schemeClr>
                </a:solidFill>
              </a:rPr>
              <a:t>OCfoundation.org Hoarding Fact Sheet:</a:t>
            </a:r>
          </a:p>
          <a:p>
            <a:pPr marL="1200150" lvl="1" indent="-457200">
              <a:buFont typeface="Arial" pitchFamily="34" charset="0"/>
              <a:buChar char="•"/>
            </a:pPr>
            <a:r>
              <a:rPr lang="en-US" sz="2000" dirty="0" smtClean="0">
                <a:solidFill>
                  <a:schemeClr val="accent2">
                    <a:lumMod val="60000"/>
                    <a:lumOff val="40000"/>
                  </a:schemeClr>
                </a:solidFill>
              </a:rPr>
              <a:t>DSM-5 Criteria</a:t>
            </a:r>
          </a:p>
          <a:p>
            <a:pPr marL="1200150" lvl="1" indent="-457200">
              <a:buFont typeface="Arial" pitchFamily="34" charset="0"/>
              <a:buChar char="•"/>
            </a:pPr>
            <a:endParaRPr lang="en-US" sz="2000" dirty="0">
              <a:solidFill>
                <a:schemeClr val="accent2">
                  <a:lumMod val="60000"/>
                  <a:lumOff val="40000"/>
                </a:schemeClr>
              </a:solidFill>
            </a:endParaRPr>
          </a:p>
          <a:p>
            <a:endParaRPr lang="en-US" dirty="0" smtClean="0"/>
          </a:p>
          <a:p>
            <a:r>
              <a:rPr lang="en-US" dirty="0"/>
              <a:t/>
            </a:r>
            <a:br>
              <a:rPr lang="en-US" dirty="0"/>
            </a:br>
            <a:endParaRPr lang="en-US" dirty="0" smtClean="0"/>
          </a:p>
        </p:txBody>
      </p:sp>
      <p:sp>
        <p:nvSpPr>
          <p:cNvPr id="3" name="Subtitle 2"/>
          <p:cNvSpPr>
            <a:spLocks noGrp="1"/>
          </p:cNvSpPr>
          <p:nvPr>
            <p:ph type="subTitle" idx="11"/>
          </p:nvPr>
        </p:nvSpPr>
        <p:spPr/>
        <p:txBody>
          <a:bodyPr/>
          <a:lstStyle/>
          <a:p>
            <a:r>
              <a:rPr lang="en-US" dirty="0" smtClean="0"/>
              <a:t>Work with landlord</a:t>
            </a:r>
            <a:endParaRPr lang="en-CA" dirty="0"/>
          </a:p>
        </p:txBody>
      </p:sp>
      <p:pic>
        <p:nvPicPr>
          <p:cNvPr id="59396" name="Picture 4" descr="http://onestep.ca/Resources/legislationbann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243" y="457200"/>
            <a:ext cx="2971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528" y="6165304"/>
            <a:ext cx="6120680" cy="400110"/>
          </a:xfrm>
          <a:prstGeom prst="rect">
            <a:avLst/>
          </a:prstGeom>
        </p:spPr>
        <p:txBody>
          <a:bodyPr wrap="square">
            <a:spAutoFit/>
          </a:bodyPr>
          <a:lstStyle/>
          <a:p>
            <a:pPr marL="342900" indent="-342900"/>
            <a:r>
              <a:rPr lang="en-US" sz="1000" dirty="0">
                <a:solidFill>
                  <a:schemeClr val="bg1">
                    <a:lumMod val="65000"/>
                  </a:schemeClr>
                </a:solidFill>
              </a:rPr>
              <a:t>Harry Fine, “Thoughts on Ontario Residential Landlord and Tenant Law, 2010; online: http://landlord-law-ontario.blogspot.ca/2010/11/hoard-and-bedbugs-and-fires-and-mental.html</a:t>
            </a:r>
          </a:p>
        </p:txBody>
      </p:sp>
      <p:sp>
        <p:nvSpPr>
          <p:cNvPr id="4" name="Flowchart: Connector 3"/>
          <p:cNvSpPr/>
          <p:nvPr/>
        </p:nvSpPr>
        <p:spPr>
          <a:xfrm>
            <a:off x="-2412776" y="2924944"/>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lowchart: Connector 7"/>
          <p:cNvSpPr/>
          <p:nvPr/>
        </p:nvSpPr>
        <p:spPr>
          <a:xfrm>
            <a:off x="-684584" y="5585279"/>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7684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p:cNvSpPr>
          <p:nvPr>
            <p:ph idx="1"/>
          </p:nvPr>
        </p:nvSpPr>
        <p:spPr/>
        <p:txBody>
          <a:bodyPr/>
          <a:lstStyle/>
          <a:p>
            <a:pPr eaLnBrk="1" hangingPunct="1">
              <a:buClr>
                <a:schemeClr val="tx1"/>
              </a:buClr>
              <a:buFont typeface="Wingdings" pitchFamily="2" charset="2"/>
              <a:buChar char="ü"/>
            </a:pPr>
            <a:r>
              <a:rPr lang="en-US" sz="2400" dirty="0" smtClean="0">
                <a:solidFill>
                  <a:schemeClr val="tx2">
                    <a:lumMod val="40000"/>
                    <a:lumOff val="60000"/>
                  </a:schemeClr>
                </a:solidFill>
                <a:latin typeface="Arial" pitchFamily="34" charset="0"/>
                <a:cs typeface="Arial" pitchFamily="34" charset="0"/>
              </a:rPr>
              <a:t>STEP 1: Be informed</a:t>
            </a:r>
          </a:p>
          <a:p>
            <a:pPr eaLnBrk="1" hangingPunct="1">
              <a:buClr>
                <a:schemeClr val="tx1"/>
              </a:buClr>
              <a:buFont typeface="Wingdings" pitchFamily="2" charset="2"/>
              <a:buChar char="ü"/>
            </a:pPr>
            <a:r>
              <a:rPr lang="en-US" sz="2400" dirty="0" smtClean="0">
                <a:solidFill>
                  <a:schemeClr val="tx2">
                    <a:lumMod val="40000"/>
                    <a:lumOff val="60000"/>
                  </a:schemeClr>
                </a:solidFill>
                <a:latin typeface="Arial" pitchFamily="34" charset="0"/>
                <a:cs typeface="Arial" pitchFamily="34" charset="0"/>
              </a:rPr>
              <a:t>STEP 2: Educate Client</a:t>
            </a:r>
          </a:p>
          <a:p>
            <a:pPr eaLnBrk="1" hangingPunct="1">
              <a:buClr>
                <a:schemeClr val="tx1"/>
              </a:buClr>
              <a:buFont typeface="Wingdings" pitchFamily="2" charset="2"/>
              <a:buChar char="ü"/>
            </a:pPr>
            <a:r>
              <a:rPr lang="en-US" sz="2400" dirty="0" smtClean="0">
                <a:solidFill>
                  <a:srgbClr val="002060"/>
                </a:solidFill>
                <a:latin typeface="Arial" pitchFamily="34" charset="0"/>
                <a:cs typeface="Arial" pitchFamily="34" charset="0"/>
              </a:rPr>
              <a:t>STEP 3: Prioritize goals</a:t>
            </a:r>
          </a:p>
          <a:p>
            <a:pPr lvl="1" eaLnBrk="1" hangingPunct="1">
              <a:buClr>
                <a:schemeClr val="tx1"/>
              </a:buClr>
              <a:buFont typeface="Wingdings" pitchFamily="2" charset="2"/>
              <a:buChar char="ü"/>
            </a:pPr>
            <a:r>
              <a:rPr lang="en-US" sz="2400" dirty="0" smtClean="0">
                <a:latin typeface="Arial" pitchFamily="34" charset="0"/>
                <a:cs typeface="Arial" pitchFamily="34" charset="0"/>
              </a:rPr>
              <a:t>Identify &amp; address specific reasons for eviction</a:t>
            </a:r>
          </a:p>
          <a:p>
            <a:pPr marL="1828800" lvl="4" indent="0" eaLnBrk="1" hangingPunct="1">
              <a:buClr>
                <a:schemeClr val="tx1"/>
              </a:buClr>
              <a:buNone/>
            </a:pPr>
            <a:endParaRPr lang="en-US" dirty="0" smtClean="0">
              <a:latin typeface="Lucida Sans Unicode" pitchFamily="34" charset="0"/>
            </a:endParaRPr>
          </a:p>
          <a:p>
            <a:pPr eaLnBrk="1" hangingPunct="1">
              <a:buClr>
                <a:schemeClr val="tx1"/>
              </a:buClr>
              <a:buFont typeface="Wingdings" pitchFamily="2" charset="2"/>
              <a:buNone/>
            </a:pPr>
            <a:endParaRPr lang="en-US" dirty="0" smtClean="0">
              <a:latin typeface="Lucida Sans Unicode" pitchFamily="34" charset="0"/>
            </a:endParaRPr>
          </a:p>
          <a:p>
            <a:pPr marL="914400" lvl="2" indent="0" eaLnBrk="1" hangingPunct="1">
              <a:buClr>
                <a:schemeClr val="tx1"/>
              </a:buClr>
              <a:buNone/>
            </a:pPr>
            <a:endParaRPr lang="en-US" dirty="0" smtClean="0">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None/>
            </a:pPr>
            <a:endParaRPr lang="en-US" dirty="0" smtClean="0">
              <a:latin typeface="Lucida Sans Unicode" pitchFamily="34" charset="0"/>
            </a:endParaRPr>
          </a:p>
          <a:p>
            <a:pPr lvl="2" eaLnBrk="1" hangingPunct="1">
              <a:buClr>
                <a:schemeClr val="tx1"/>
              </a:buClr>
              <a:buFont typeface="Wingdings" pitchFamily="2" charset="2"/>
              <a:buChar char="ü"/>
            </a:pPr>
            <a:endParaRPr lang="en-CA" dirty="0" smtClean="0">
              <a:latin typeface="Lucida Sans Unicode" pitchFamily="34" charset="0"/>
            </a:endParaRPr>
          </a:p>
        </p:txBody>
      </p:sp>
      <p:sp>
        <p:nvSpPr>
          <p:cNvPr id="358402" name="Rectangle 2"/>
          <p:cNvSpPr>
            <a:spLocks noGrp="1"/>
          </p:cNvSpPr>
          <p:nvPr>
            <p:ph type="title"/>
          </p:nvPr>
        </p:nvSpPr>
        <p:spPr bwMode="auto">
          <a:xfrm>
            <a:off x="457200" y="304800"/>
            <a:ext cx="82296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Eviction – How can I assist?</a:t>
            </a:r>
            <a:endParaRPr lang="en-CA" dirty="0" smtClean="0">
              <a:solidFill>
                <a:schemeClr val="bg1"/>
              </a:solidFill>
              <a:effectLst/>
            </a:endParaRPr>
          </a:p>
        </p:txBody>
      </p:sp>
      <p:sp>
        <p:nvSpPr>
          <p:cNvPr id="4" name="Text Box 8"/>
          <p:cNvSpPr txBox="1">
            <a:spLocks noChangeArrowheads="1"/>
          </p:cNvSpPr>
          <p:nvPr/>
        </p:nvSpPr>
        <p:spPr bwMode="auto">
          <a:xfrm>
            <a:off x="1259632" y="4158179"/>
            <a:ext cx="6696744"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eaLnBrk="1" hangingPunct="1">
              <a:spcBef>
                <a:spcPct val="50000"/>
              </a:spcBef>
              <a:buFont typeface="Arial" panose="020B0604020202020204" pitchFamily="34" charset="0"/>
              <a:buChar char="•"/>
            </a:pPr>
            <a:r>
              <a:rPr lang="en-US" sz="2000" dirty="0" err="1" smtClean="0">
                <a:solidFill>
                  <a:schemeClr val="tx2"/>
                </a:solidFill>
                <a:latin typeface="+mn-lt"/>
              </a:rPr>
              <a:t>Clearout</a:t>
            </a:r>
            <a:r>
              <a:rPr lang="en-US" sz="2000" dirty="0" smtClean="0">
                <a:solidFill>
                  <a:schemeClr val="tx2"/>
                </a:solidFill>
                <a:latin typeface="+mn-lt"/>
              </a:rPr>
              <a:t> kitchen </a:t>
            </a:r>
            <a:r>
              <a:rPr lang="en-US" sz="2000" dirty="0" smtClean="0">
                <a:solidFill>
                  <a:schemeClr val="tx2"/>
                </a:solidFill>
                <a:latin typeface="+mn-lt"/>
                <a:sym typeface="Wingdings" panose="05000000000000000000" pitchFamily="2" charset="2"/>
              </a:rPr>
              <a:t> keep all flammables 30cm from stove; do not store items in oven </a:t>
            </a:r>
          </a:p>
          <a:p>
            <a:pPr marL="342900" indent="-342900" eaLnBrk="1" hangingPunct="1">
              <a:spcBef>
                <a:spcPct val="50000"/>
              </a:spcBef>
              <a:buFont typeface="Arial" panose="020B0604020202020204" pitchFamily="34" charset="0"/>
              <a:buChar char="•"/>
            </a:pPr>
            <a:r>
              <a:rPr lang="en-US" sz="2000" dirty="0" smtClean="0">
                <a:solidFill>
                  <a:schemeClr val="tx2"/>
                </a:solidFill>
                <a:latin typeface="+mn-lt"/>
                <a:sym typeface="Wingdings" panose="05000000000000000000" pitchFamily="2" charset="2"/>
              </a:rPr>
              <a:t>Declutter living room  clear 1m pathway to back exit, remove items within 1m of radiators.</a:t>
            </a:r>
            <a:endParaRPr lang="en-US" sz="2000" dirty="0">
              <a:solidFill>
                <a:schemeClr val="tx2"/>
              </a:solidFill>
              <a:latin typeface="+mn-lt"/>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1" y="1915542"/>
            <a:ext cx="1686420" cy="127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8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p:cNvSpPr>
          <p:nvPr>
            <p:ph idx="1"/>
          </p:nvPr>
        </p:nvSpPr>
        <p:spPr>
          <a:xfrm>
            <a:off x="1447800" y="2438400"/>
            <a:ext cx="7228656" cy="2161762"/>
          </a:xfrm>
        </p:spPr>
        <p:txBody>
          <a:bodyPr>
            <a:normAutofit fontScale="92500" lnSpcReduction="20000"/>
          </a:bodyPr>
          <a:lstStyle/>
          <a:p>
            <a:pPr eaLnBrk="1" hangingPunct="1">
              <a:buClr>
                <a:schemeClr val="bg1">
                  <a:lumMod val="85000"/>
                </a:schemeClr>
              </a:buClr>
              <a:buFont typeface="Wingdings" pitchFamily="2" charset="2"/>
              <a:buChar char="ü"/>
            </a:pPr>
            <a:r>
              <a:rPr lang="en-US" sz="3600" dirty="0" smtClean="0">
                <a:solidFill>
                  <a:schemeClr val="bg1">
                    <a:lumMod val="85000"/>
                  </a:schemeClr>
                </a:solidFill>
              </a:rPr>
              <a:t>STEP 1: Be informed</a:t>
            </a:r>
          </a:p>
          <a:p>
            <a:pPr eaLnBrk="1" hangingPunct="1">
              <a:buClr>
                <a:schemeClr val="bg1">
                  <a:lumMod val="85000"/>
                </a:schemeClr>
              </a:buClr>
              <a:buFont typeface="Wingdings" pitchFamily="2" charset="2"/>
              <a:buChar char="ü"/>
            </a:pPr>
            <a:r>
              <a:rPr lang="en-US" sz="3600" dirty="0" smtClean="0">
                <a:solidFill>
                  <a:schemeClr val="bg1">
                    <a:lumMod val="85000"/>
                  </a:schemeClr>
                </a:solidFill>
              </a:rPr>
              <a:t>STEP 2: Educate client &amp; Advocate</a:t>
            </a:r>
          </a:p>
          <a:p>
            <a:pPr eaLnBrk="1" hangingPunct="1">
              <a:buClr>
                <a:schemeClr val="bg1">
                  <a:lumMod val="85000"/>
                </a:schemeClr>
              </a:buClr>
              <a:buFont typeface="Wingdings" pitchFamily="2" charset="2"/>
              <a:buChar char="ü"/>
            </a:pPr>
            <a:r>
              <a:rPr lang="en-US" sz="3600" dirty="0" smtClean="0">
                <a:solidFill>
                  <a:schemeClr val="bg1">
                    <a:lumMod val="85000"/>
                  </a:schemeClr>
                </a:solidFill>
              </a:rPr>
              <a:t>STEP 3: Prioritize goals </a:t>
            </a:r>
          </a:p>
          <a:p>
            <a:pPr eaLnBrk="1" hangingPunct="1">
              <a:buClr>
                <a:srgbClr val="002060"/>
              </a:buClr>
              <a:buFont typeface="Wingdings" pitchFamily="2" charset="2"/>
              <a:buChar char="ü"/>
            </a:pPr>
            <a:r>
              <a:rPr lang="en-US" sz="3600" dirty="0" smtClean="0">
                <a:solidFill>
                  <a:srgbClr val="002060"/>
                </a:solidFill>
              </a:rPr>
              <a:t>STEP 4: Provide hands-on support</a:t>
            </a:r>
          </a:p>
          <a:p>
            <a:pPr lvl="4" eaLnBrk="1" hangingPunct="1">
              <a:buClr>
                <a:schemeClr val="tx1"/>
              </a:buClr>
              <a:buFont typeface="Wingdings" pitchFamily="2" charset="2"/>
              <a:buChar char="§"/>
            </a:pPr>
            <a:endParaRPr lang="en-US" dirty="0" smtClean="0">
              <a:solidFill>
                <a:schemeClr val="accent1"/>
              </a:solidFill>
              <a:latin typeface="Lucida Sans Unicode" pitchFamily="34" charset="0"/>
            </a:endParaRPr>
          </a:p>
          <a:p>
            <a:pPr eaLnBrk="1" hangingPunct="1">
              <a:buClr>
                <a:schemeClr val="tx1"/>
              </a:buClr>
              <a:buFont typeface="Wingdings" pitchFamily="2" charset="2"/>
              <a:buNone/>
            </a:pPr>
            <a:endParaRPr lang="en-US" dirty="0" smtClean="0">
              <a:solidFill>
                <a:schemeClr val="accent1"/>
              </a:solidFill>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None/>
            </a:pPr>
            <a:endParaRPr lang="en-US" dirty="0" smtClean="0">
              <a:latin typeface="Lucida Sans Unicode" pitchFamily="34" charset="0"/>
            </a:endParaRPr>
          </a:p>
          <a:p>
            <a:pPr lvl="2" eaLnBrk="1" hangingPunct="1">
              <a:buClr>
                <a:schemeClr val="tx1"/>
              </a:buClr>
              <a:buFont typeface="Wingdings" pitchFamily="2" charset="2"/>
              <a:buChar char="ü"/>
            </a:pPr>
            <a:endParaRPr lang="en-CA" dirty="0" smtClean="0">
              <a:latin typeface="Lucida Sans Unicode" pitchFamily="34" charset="0"/>
            </a:endParaRPr>
          </a:p>
        </p:txBody>
      </p:sp>
      <p:sp>
        <p:nvSpPr>
          <p:cNvPr id="359426"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Eviction – How can I assist?</a:t>
            </a:r>
            <a:endParaRPr lang="en-CA" dirty="0" smtClean="0">
              <a:solidFill>
                <a:schemeClr val="bg1"/>
              </a:solidFill>
              <a:effectLst/>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09" b="38750"/>
          <a:stretch/>
        </p:blipFill>
        <p:spPr bwMode="auto">
          <a:xfrm>
            <a:off x="1907704" y="4571156"/>
            <a:ext cx="4313238" cy="18669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8297" y="5017690"/>
            <a:ext cx="1226012" cy="13628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94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400" dirty="0" smtClean="0"/>
              <a:t>Safety &amp; Eviction Risks</a:t>
            </a:r>
          </a:p>
          <a:p>
            <a:pPr marL="514350" indent="-514350" fontAlgn="auto">
              <a:spcAft>
                <a:spcPts val="0"/>
              </a:spcAft>
              <a:buFont typeface="+mj-lt"/>
              <a:buAutoNum type="arabicPeriod"/>
            </a:pPr>
            <a:r>
              <a:rPr lang="en-US" sz="2400" dirty="0" smtClean="0"/>
              <a:t>Good Insight &amp; Motivation</a:t>
            </a:r>
          </a:p>
          <a:p>
            <a:pPr marL="514350" indent="-514350" fontAlgn="auto">
              <a:spcAft>
                <a:spcPts val="0"/>
              </a:spcAft>
              <a:buFont typeface="+mj-lt"/>
              <a:buAutoNum type="arabicPeriod"/>
            </a:pPr>
            <a:r>
              <a:rPr lang="en-US" sz="2400" dirty="0" smtClean="0"/>
              <a:t>Cognitive Functioning</a:t>
            </a:r>
          </a:p>
          <a:p>
            <a:pPr marL="514350" indent="-514350" fontAlgn="auto">
              <a:spcAft>
                <a:spcPts val="0"/>
              </a:spcAft>
              <a:buFont typeface="+mj-lt"/>
              <a:buAutoNum type="arabicPeriod"/>
            </a:pPr>
            <a:r>
              <a:rPr lang="en-US" sz="2400" dirty="0" smtClean="0"/>
              <a:t>Client Goals </a:t>
            </a:r>
            <a:endParaRPr lang="en-CA" sz="2400" dirty="0"/>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flipH="1">
            <a:off x="1547664" y="4460540"/>
            <a:ext cx="936104"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a:off x="6084168" y="4892588"/>
            <a:ext cx="990039"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ight Arrow 22"/>
          <p:cNvSpPr/>
          <p:nvPr/>
        </p:nvSpPr>
        <p:spPr>
          <a:xfrm>
            <a:off x="4860032" y="5395487"/>
            <a:ext cx="660736" cy="1937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flipH="1">
            <a:off x="1662173" y="5323478"/>
            <a:ext cx="720079" cy="193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grpSp>
        <p:nvGrpSpPr>
          <p:cNvPr id="11" name="Group 10"/>
          <p:cNvGrpSpPr/>
          <p:nvPr/>
        </p:nvGrpSpPr>
        <p:grpSpPr>
          <a:xfrm>
            <a:off x="323528" y="2172077"/>
            <a:ext cx="8578350" cy="4617492"/>
            <a:chOff x="323528" y="2172077"/>
            <a:chExt cx="8578350" cy="4617492"/>
          </a:xfrm>
        </p:grpSpPr>
        <p:grpSp>
          <p:nvGrpSpPr>
            <p:cNvPr id="17" name="Group 16"/>
            <p:cNvGrpSpPr/>
            <p:nvPr/>
          </p:nvGrpSpPr>
          <p:grpSpPr>
            <a:xfrm>
              <a:off x="2627784" y="2172077"/>
              <a:ext cx="6274094" cy="3490032"/>
              <a:chOff x="2627784" y="2172077"/>
              <a:chExt cx="6274094" cy="3490032"/>
            </a:xfrm>
          </p:grpSpPr>
          <p:sp>
            <p:nvSpPr>
              <p:cNvPr id="3" name="Oval 2"/>
              <p:cNvSpPr/>
              <p:nvPr/>
            </p:nvSpPr>
            <p:spPr>
              <a:xfrm>
                <a:off x="2627784" y="4388532"/>
                <a:ext cx="4251324" cy="1273577"/>
              </a:xfrm>
              <a:prstGeom prst="ellipse">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flipV="1">
                <a:off x="6372200" y="2756852"/>
                <a:ext cx="1368332" cy="1824276"/>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79187" y="2172077"/>
                <a:ext cx="2322691" cy="584775"/>
              </a:xfrm>
              <a:prstGeom prst="rect">
                <a:avLst/>
              </a:prstGeom>
              <a:noFill/>
              <a:ln w="38100">
                <a:solidFill>
                  <a:schemeClr val="bg2">
                    <a:lumMod val="25000"/>
                  </a:schemeClr>
                </a:solidFill>
              </a:ln>
            </p:spPr>
            <p:txBody>
              <a:bodyPr wrap="square" rtlCol="0">
                <a:spAutoFit/>
              </a:bodyPr>
              <a:lstStyle/>
              <a:p>
                <a:r>
                  <a:rPr lang="en-US" sz="3200" b="1" dirty="0" smtClean="0">
                    <a:solidFill>
                      <a:schemeClr val="bg2">
                        <a:lumMod val="25000"/>
                      </a:schemeClr>
                    </a:solidFill>
                  </a:rPr>
                  <a:t>modifiers</a:t>
                </a:r>
                <a:endParaRPr lang="en-CA" sz="3200" b="1" dirty="0">
                  <a:solidFill>
                    <a:schemeClr val="bg2">
                      <a:lumMod val="25000"/>
                    </a:schemeClr>
                  </a:solidFill>
                </a:endParaRPr>
              </a:p>
            </p:txBody>
          </p:sp>
        </p:grpSp>
        <p:sp>
          <p:nvSpPr>
            <p:cNvPr id="10" name="TextBox 9"/>
            <p:cNvSpPr txBox="1"/>
            <p:nvPr/>
          </p:nvSpPr>
          <p:spPr>
            <a:xfrm>
              <a:off x="323528" y="5589240"/>
              <a:ext cx="6796746" cy="1200329"/>
            </a:xfrm>
            <a:prstGeom prst="rect">
              <a:avLst/>
            </a:prstGeom>
            <a:noFill/>
          </p:spPr>
          <p:txBody>
            <a:bodyPr wrap="square" rtlCol="0">
              <a:spAutoFit/>
            </a:bodyPr>
            <a:lstStyle/>
            <a:p>
              <a:r>
                <a:rPr lang="en-US" sz="2400" b="1" dirty="0" smtClean="0">
                  <a:solidFill>
                    <a:srgbClr val="663300"/>
                  </a:solidFill>
                </a:rPr>
                <a:t>Modifiers: </a:t>
              </a:r>
            </a:p>
            <a:p>
              <a:pPr marL="285750" indent="-285750">
                <a:buFont typeface="Arial" panose="020B0604020202020204" pitchFamily="34" charset="0"/>
                <a:buChar char="•"/>
              </a:pPr>
              <a:r>
                <a:rPr lang="en-US" sz="2400" dirty="0" smtClean="0">
                  <a:solidFill>
                    <a:srgbClr val="663300"/>
                  </a:solidFill>
                </a:rPr>
                <a:t>Anticipate occurrence</a:t>
              </a:r>
            </a:p>
            <a:p>
              <a:pPr marL="285750" indent="-285750">
                <a:buFont typeface="Arial" panose="020B0604020202020204" pitchFamily="34" charset="0"/>
                <a:buChar char="•"/>
              </a:pPr>
              <a:r>
                <a:rPr lang="en-US" sz="2400" dirty="0" smtClean="0">
                  <a:solidFill>
                    <a:srgbClr val="663300"/>
                  </a:solidFill>
                </a:rPr>
                <a:t>Assess by observation as you implement plan </a:t>
              </a:r>
              <a:endParaRPr lang="en-CA" sz="2400" dirty="0">
                <a:solidFill>
                  <a:srgbClr val="663300"/>
                </a:solidFill>
              </a:endParaRPr>
            </a:p>
          </p:txBody>
        </p:sp>
      </p:grpSp>
      <p:sp>
        <p:nvSpPr>
          <p:cNvPr id="29" name="Content Placeholder 2"/>
          <p:cNvSpPr txBox="1">
            <a:spLocks/>
          </p:cNvSpPr>
          <p:nvPr/>
        </p:nvSpPr>
        <p:spPr>
          <a:xfrm>
            <a:off x="2483768"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400" dirty="0" smtClean="0"/>
              <a:t>Safety &amp; Eviction Risks</a:t>
            </a:r>
          </a:p>
          <a:p>
            <a:pPr marL="514350" indent="-514350" fontAlgn="auto">
              <a:spcAft>
                <a:spcPts val="0"/>
              </a:spcAft>
              <a:buFont typeface="+mj-lt"/>
              <a:buAutoNum type="arabicPeriod"/>
            </a:pPr>
            <a:r>
              <a:rPr lang="en-US" sz="2400" dirty="0" smtClean="0">
                <a:solidFill>
                  <a:schemeClr val="tx1"/>
                </a:solidFill>
              </a:rPr>
              <a:t>Good Insight &amp; Motivation</a:t>
            </a:r>
          </a:p>
          <a:p>
            <a:pPr marL="514350" indent="-514350" fontAlgn="auto">
              <a:spcAft>
                <a:spcPts val="0"/>
              </a:spcAft>
              <a:buFont typeface="+mj-lt"/>
              <a:buAutoNum type="arabicPeriod"/>
            </a:pPr>
            <a:r>
              <a:rPr lang="en-US" sz="2400" dirty="0" smtClean="0"/>
              <a:t>Cognitive Functioning</a:t>
            </a:r>
          </a:p>
          <a:p>
            <a:pPr marL="514350" indent="-514350" fontAlgn="auto">
              <a:spcAft>
                <a:spcPts val="0"/>
              </a:spcAft>
              <a:buFont typeface="+mj-lt"/>
              <a:buAutoNum type="arabicPeriod"/>
            </a:pPr>
            <a:r>
              <a:rPr lang="en-US" sz="2400" dirty="0" smtClean="0"/>
              <a:t>Client Goals </a:t>
            </a:r>
            <a:endParaRPr lang="en-CA" sz="2400" dirty="0"/>
          </a:p>
        </p:txBody>
      </p:sp>
    </p:spTree>
    <p:extLst>
      <p:ext uri="{BB962C8B-B14F-4D97-AF65-F5344CB8AC3E}">
        <p14:creationId xmlns:p14="http://schemas.microsoft.com/office/powerpoint/2010/main" val="92136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923928" y="4019375"/>
            <a:ext cx="779994" cy="2577977"/>
            <a:chOff x="3923928" y="4019375"/>
            <a:chExt cx="779994" cy="2577977"/>
          </a:xfrm>
        </p:grpSpPr>
        <p:sp>
          <p:nvSpPr>
            <p:cNvPr id="10" name="Down Arrow 9"/>
            <p:cNvSpPr/>
            <p:nvPr/>
          </p:nvSpPr>
          <p:spPr>
            <a:xfrm>
              <a:off x="3931570" y="4019375"/>
              <a:ext cx="712437" cy="191814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009525"/>
              <a:ext cx="779994" cy="58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060848"/>
            <a:ext cx="2500301" cy="188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Refine Implementation Plan</a:t>
            </a:r>
            <a:r>
              <a:rPr lang="en-US" dirty="0"/>
              <a:t/>
            </a:r>
            <a:br>
              <a:rPr lang="en-US" dirty="0"/>
            </a:br>
            <a:endParaRPr lang="en-CA" dirty="0"/>
          </a:p>
        </p:txBody>
      </p:sp>
      <p:sp>
        <p:nvSpPr>
          <p:cNvPr id="3" name="Content Placeholder 2"/>
          <p:cNvSpPr>
            <a:spLocks noGrp="1"/>
          </p:cNvSpPr>
          <p:nvPr>
            <p:ph sz="half" idx="1"/>
          </p:nvPr>
        </p:nvSpPr>
        <p:spPr>
          <a:xfrm>
            <a:off x="1259632" y="1791547"/>
            <a:ext cx="6735613" cy="1205405"/>
          </a:xfrm>
        </p:spPr>
        <p:txBody>
          <a:bodyPr/>
          <a:lstStyle/>
          <a:p>
            <a:pPr algn="ctr"/>
            <a:r>
              <a:rPr lang="en-US" sz="2800" dirty="0" smtClean="0"/>
              <a:t>Prioritized Service Goals/Plan</a:t>
            </a:r>
            <a:br>
              <a:rPr lang="en-US" sz="2800" dirty="0" smtClean="0"/>
            </a:br>
            <a:r>
              <a:rPr lang="en-US" sz="2400" dirty="0" smtClean="0"/>
              <a:t>(Safety &amp; Eviction Prevention)</a:t>
            </a:r>
          </a:p>
          <a:p>
            <a:endParaRPr lang="en-US" dirty="0"/>
          </a:p>
          <a:p>
            <a:endParaRPr lang="en-US" dirty="0" smtClean="0"/>
          </a:p>
        </p:txBody>
      </p:sp>
      <p:sp>
        <p:nvSpPr>
          <p:cNvPr id="5" name="Subtitle 4"/>
          <p:cNvSpPr>
            <a:spLocks noGrp="1"/>
          </p:cNvSpPr>
          <p:nvPr>
            <p:ph type="subTitle" idx="11"/>
          </p:nvPr>
        </p:nvSpPr>
        <p:spPr/>
        <p:txBody>
          <a:bodyPr/>
          <a:lstStyle/>
          <a:p>
            <a:r>
              <a:rPr lang="en-US" dirty="0" smtClean="0"/>
              <a:t>Assess for modifiers</a:t>
            </a:r>
            <a:endParaRPr lang="en-CA" dirty="0"/>
          </a:p>
        </p:txBody>
      </p:sp>
      <p:sp>
        <p:nvSpPr>
          <p:cNvPr id="8" name="Rectangle 7"/>
          <p:cNvSpPr/>
          <p:nvPr/>
        </p:nvSpPr>
        <p:spPr>
          <a:xfrm>
            <a:off x="1098915" y="4165454"/>
            <a:ext cx="6615422" cy="1495794"/>
          </a:xfrm>
          <a:prstGeom prst="rect">
            <a:avLst/>
          </a:prstGeom>
        </p:spPr>
        <p:txBody>
          <a:bodyPr wrap="square">
            <a:spAutoFit/>
          </a:bodyPr>
          <a:lstStyle/>
          <a:p>
            <a:pPr lvl="0" algn="ctr" fontAlgn="auto">
              <a:lnSpc>
                <a:spcPct val="120000"/>
              </a:lnSpc>
              <a:spcBef>
                <a:spcPts val="0"/>
              </a:spcBef>
              <a:spcAft>
                <a:spcPts val="0"/>
              </a:spcAft>
            </a:pPr>
            <a:r>
              <a:rPr lang="en-US" sz="2800" dirty="0" smtClean="0">
                <a:solidFill>
                  <a:schemeClr val="tx1">
                    <a:lumMod val="65000"/>
                    <a:lumOff val="35000"/>
                  </a:schemeClr>
                </a:solidFill>
                <a:latin typeface="Arial"/>
              </a:rPr>
              <a:t>+ Limited </a:t>
            </a:r>
            <a:r>
              <a:rPr lang="en-US" sz="2800" dirty="0">
                <a:solidFill>
                  <a:schemeClr val="tx1">
                    <a:lumMod val="65000"/>
                    <a:lumOff val="35000"/>
                  </a:schemeClr>
                </a:solidFill>
                <a:latin typeface="Arial"/>
              </a:rPr>
              <a:t>Insight &amp; Motivation</a:t>
            </a:r>
          </a:p>
          <a:p>
            <a:pPr marL="342900" lvl="0" indent="-342900" fontAlgn="auto">
              <a:lnSpc>
                <a:spcPct val="120000"/>
              </a:lnSpc>
              <a:spcBef>
                <a:spcPts val="0"/>
              </a:spcBef>
              <a:spcAft>
                <a:spcPts val="0"/>
              </a:spcAft>
              <a:buFont typeface="Arial" panose="020B0604020202020204" pitchFamily="34" charset="0"/>
              <a:buChar char="•"/>
            </a:pPr>
            <a:r>
              <a:rPr lang="en-US" sz="2400" dirty="0">
                <a:solidFill>
                  <a:srgbClr val="676767"/>
                </a:solidFill>
                <a:latin typeface="Arial"/>
              </a:rPr>
              <a:t>Refine plan to include motivational strategies</a:t>
            </a:r>
          </a:p>
          <a:p>
            <a:pPr marL="342900" lvl="0" indent="-342900" fontAlgn="auto">
              <a:lnSpc>
                <a:spcPct val="120000"/>
              </a:lnSpc>
              <a:spcBef>
                <a:spcPts val="0"/>
              </a:spcBef>
              <a:spcAft>
                <a:spcPts val="0"/>
              </a:spcAft>
              <a:buFont typeface="Arial" panose="020B0604020202020204" pitchFamily="34" charset="0"/>
              <a:buChar char="•"/>
            </a:pPr>
            <a:r>
              <a:rPr lang="en-US" sz="2400" dirty="0">
                <a:solidFill>
                  <a:srgbClr val="676767"/>
                </a:solidFill>
                <a:latin typeface="Arial"/>
              </a:rPr>
              <a:t>Reduce pace &amp; expectations around goals</a:t>
            </a:r>
            <a:endParaRPr lang="en-CA" sz="2400" dirty="0">
              <a:solidFill>
                <a:srgbClr val="676767"/>
              </a:solidFill>
              <a:latin typeface="Arial"/>
            </a:endParaRPr>
          </a:p>
        </p:txBody>
      </p:sp>
    </p:spTree>
    <p:extLst>
      <p:ext uri="{BB962C8B-B14F-4D97-AF65-F5344CB8AC3E}">
        <p14:creationId xmlns:p14="http://schemas.microsoft.com/office/powerpoint/2010/main" val="217145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685800"/>
          </a:xfrm>
        </p:spPr>
        <p:txBody>
          <a:bodyPr/>
          <a:lstStyle/>
          <a:p>
            <a:r>
              <a:rPr lang="en-US" dirty="0" smtClean="0"/>
              <a:t>Insight – Often Described as Limited</a:t>
            </a:r>
            <a:endParaRPr lang="en-CA" dirty="0"/>
          </a:p>
        </p:txBody>
      </p:sp>
      <p:sp>
        <p:nvSpPr>
          <p:cNvPr id="5" name="Subtitle 4"/>
          <p:cNvSpPr>
            <a:spLocks noGrp="1"/>
          </p:cNvSpPr>
          <p:nvPr>
            <p:ph type="subTitle" idx="11"/>
          </p:nvPr>
        </p:nvSpPr>
        <p:spPr>
          <a:xfrm>
            <a:off x="251520" y="764704"/>
            <a:ext cx="8229600" cy="457200"/>
          </a:xfrm>
        </p:spPr>
        <p:txBody>
          <a:bodyPr>
            <a:normAutofit fontScale="85000" lnSpcReduction="10000"/>
          </a:bodyPr>
          <a:lstStyle/>
          <a:p>
            <a:r>
              <a:rPr lang="en-US" dirty="0" smtClean="0"/>
              <a:t>Recognition that hoarding beliefs/behaviours are problematic</a:t>
            </a:r>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606777517"/>
              </p:ext>
            </p:extLst>
          </p:nvPr>
        </p:nvGraphicFramePr>
        <p:xfrm>
          <a:off x="4644008" y="2204864"/>
          <a:ext cx="4176464" cy="338437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2483768" y="6513811"/>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
        <p:nvSpPr>
          <p:cNvPr id="8" name="TextBox 7"/>
          <p:cNvSpPr txBox="1"/>
          <p:nvPr/>
        </p:nvSpPr>
        <p:spPr>
          <a:xfrm>
            <a:off x="4644008" y="1835532"/>
            <a:ext cx="3600400" cy="369332"/>
          </a:xfrm>
          <a:prstGeom prst="rect">
            <a:avLst/>
          </a:prstGeom>
          <a:noFill/>
        </p:spPr>
        <p:txBody>
          <a:bodyPr wrap="square" rtlCol="0">
            <a:spAutoFit/>
          </a:bodyPr>
          <a:lstStyle/>
          <a:p>
            <a:r>
              <a:rPr lang="en-US" dirty="0" smtClean="0"/>
              <a:t>Insight in Community Sample:</a:t>
            </a:r>
            <a:endParaRPr lang="en-CA" dirty="0"/>
          </a:p>
        </p:txBody>
      </p:sp>
      <p:sp>
        <p:nvSpPr>
          <p:cNvPr id="9" name="Content Placeholder 2"/>
          <p:cNvSpPr>
            <a:spLocks noGrp="1"/>
          </p:cNvSpPr>
          <p:nvPr>
            <p:ph sz="half" idx="1"/>
          </p:nvPr>
        </p:nvSpPr>
        <p:spPr>
          <a:xfrm>
            <a:off x="179512" y="2071671"/>
            <a:ext cx="4248472" cy="4165641"/>
          </a:xfrm>
        </p:spPr>
        <p:txBody>
          <a:bodyPr>
            <a:normAutofit fontScale="77500" lnSpcReduction="20000"/>
          </a:bodyPr>
          <a:lstStyle/>
          <a:p>
            <a:r>
              <a:rPr lang="en-US" sz="3800" b="1" dirty="0" smtClean="0"/>
              <a:t>Treatment for HD:</a:t>
            </a:r>
            <a:r>
              <a:rPr lang="en-US" sz="1300" b="1" dirty="0" smtClean="0"/>
              <a:t/>
            </a:r>
            <a:br>
              <a:rPr lang="en-US" sz="1300" b="1" dirty="0" smtClean="0"/>
            </a:br>
            <a:endParaRPr lang="en-US" sz="1300" b="1" dirty="0" smtClean="0"/>
          </a:p>
          <a:p>
            <a:pPr marL="571500" indent="-571500">
              <a:buFont typeface="Wingdings" panose="05000000000000000000" pitchFamily="2" charset="2"/>
              <a:buChar char="Ø"/>
            </a:pPr>
            <a:r>
              <a:rPr lang="en-US" sz="3300" dirty="0" smtClean="0"/>
              <a:t>Less likely to seek </a:t>
            </a:r>
          </a:p>
          <a:p>
            <a:pPr marL="571500" indent="-571500">
              <a:buFont typeface="Wingdings" panose="05000000000000000000" pitchFamily="2" charset="2"/>
              <a:buChar char="Ø"/>
            </a:pPr>
            <a:r>
              <a:rPr lang="en-US" sz="3300" dirty="0" smtClean="0"/>
              <a:t>High drop-out</a:t>
            </a:r>
          </a:p>
          <a:p>
            <a:pPr marL="571500" indent="-571500">
              <a:buFont typeface="Wingdings" panose="05000000000000000000" pitchFamily="2" charset="2"/>
              <a:buChar char="Ø"/>
            </a:pPr>
            <a:r>
              <a:rPr lang="en-US" sz="3300" dirty="0" smtClean="0"/>
              <a:t>Passive resistance </a:t>
            </a:r>
            <a:br>
              <a:rPr lang="en-US" sz="3300" dirty="0" smtClean="0"/>
            </a:br>
            <a:r>
              <a:rPr lang="en-US" sz="2400" dirty="0" smtClean="0"/>
              <a:t>(e.g. no homework)</a:t>
            </a:r>
          </a:p>
          <a:p>
            <a:pPr marL="571500" indent="-571500">
              <a:buFont typeface="Wingdings" panose="05000000000000000000" pitchFamily="2" charset="2"/>
              <a:buChar char="Ø"/>
            </a:pPr>
            <a:r>
              <a:rPr lang="en-US" sz="3300" dirty="0" smtClean="0"/>
              <a:t>Motivation fluctuates </a:t>
            </a:r>
            <a:br>
              <a:rPr lang="en-US" sz="3300" dirty="0" smtClean="0"/>
            </a:br>
            <a:r>
              <a:rPr lang="en-US" sz="2300" dirty="0" smtClean="0"/>
              <a:t>(</a:t>
            </a:r>
            <a:r>
              <a:rPr lang="en-US" sz="2300" dirty="0" smtClean="0">
                <a:sym typeface="Wingdings" panose="05000000000000000000" pitchFamily="2" charset="2"/>
              </a:rPr>
              <a:t> </a:t>
            </a:r>
            <a:r>
              <a:rPr lang="en-US" sz="2300" dirty="0" smtClean="0"/>
              <a:t>belief that </a:t>
            </a:r>
            <a:r>
              <a:rPr lang="en-US" sz="2300" dirty="0" err="1" smtClean="0"/>
              <a:t>Tx</a:t>
            </a:r>
            <a:r>
              <a:rPr lang="en-US" sz="2300" dirty="0" smtClean="0"/>
              <a:t> does not work)</a:t>
            </a:r>
            <a:endParaRPr lang="en-US" sz="2400" dirty="0" smtClean="0"/>
          </a:p>
          <a:p>
            <a:endParaRPr lang="en-US" sz="2800" dirty="0" smtClean="0"/>
          </a:p>
          <a:p>
            <a:r>
              <a:rPr lang="en-US" sz="3400" dirty="0" smtClean="0"/>
              <a:t>Why? </a:t>
            </a:r>
            <a:r>
              <a:rPr lang="en-US" sz="4100" b="1" dirty="0" smtClean="0">
                <a:solidFill>
                  <a:srgbClr val="002060"/>
                </a:solidFill>
              </a:rPr>
              <a:t>Ego-</a:t>
            </a:r>
            <a:r>
              <a:rPr lang="en-US" sz="4100" b="1" dirty="0" err="1" smtClean="0">
                <a:solidFill>
                  <a:srgbClr val="002060"/>
                </a:solidFill>
              </a:rPr>
              <a:t>syntonicity</a:t>
            </a:r>
            <a:r>
              <a:rPr lang="en-US" sz="4100" b="1" dirty="0" smtClean="0">
                <a:solidFill>
                  <a:srgbClr val="002060"/>
                </a:solidFill>
              </a:rPr>
              <a:t> </a:t>
            </a:r>
            <a:br>
              <a:rPr lang="en-US" sz="4100" b="1" dirty="0" smtClean="0">
                <a:solidFill>
                  <a:srgbClr val="002060"/>
                </a:solidFill>
              </a:rPr>
            </a:br>
            <a:r>
              <a:rPr lang="en-US" sz="4100" b="1" dirty="0" smtClean="0">
                <a:solidFill>
                  <a:srgbClr val="002060"/>
                </a:solidFill>
              </a:rPr>
              <a:t>         + Low Insight</a:t>
            </a:r>
            <a:endParaRPr lang="en-US" sz="4100" b="1" dirty="0">
              <a:solidFill>
                <a:srgbClr val="002060"/>
              </a:solidFill>
            </a:endParaRPr>
          </a:p>
          <a:p>
            <a:endParaRPr lang="en-US" dirty="0"/>
          </a:p>
          <a:p>
            <a:endParaRPr lang="en-CA" sz="1100" dirty="0"/>
          </a:p>
        </p:txBody>
      </p:sp>
    </p:spTree>
    <p:extLst>
      <p:ext uri="{BB962C8B-B14F-4D97-AF65-F5344CB8AC3E}">
        <p14:creationId xmlns:p14="http://schemas.microsoft.com/office/powerpoint/2010/main" val="27857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xEl>
                                              <p:pRg st="6" end="6"/>
                                            </p:txEl>
                                          </p:spTgt>
                                        </p:tgtEl>
                                      </p:cBhvr>
                                    </p:animEffect>
                                    <p:animScale>
                                      <p:cBhvr>
                                        <p:cTn id="7" dur="250" autoRev="1" fill="hold"/>
                                        <p:tgtEl>
                                          <p:spTgt spid="9">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Insight &amp; Motivation</a:t>
            </a:r>
            <a:endParaRPr lang="en-CA" dirty="0"/>
          </a:p>
        </p:txBody>
      </p:sp>
      <p:sp>
        <p:nvSpPr>
          <p:cNvPr id="3" name="Content Placeholder 2"/>
          <p:cNvSpPr>
            <a:spLocks noGrp="1"/>
          </p:cNvSpPr>
          <p:nvPr>
            <p:ph sz="half" idx="1"/>
          </p:nvPr>
        </p:nvSpPr>
        <p:spPr>
          <a:xfrm>
            <a:off x="914400" y="2181636"/>
            <a:ext cx="7402016" cy="4165641"/>
          </a:xfrm>
        </p:spPr>
        <p:txBody>
          <a:bodyPr/>
          <a:lstStyle/>
          <a:p>
            <a:r>
              <a:rPr lang="en-US" sz="3600" dirty="0" smtClean="0"/>
              <a:t>Limited Insight:</a:t>
            </a:r>
          </a:p>
          <a:p>
            <a:pPr marL="514350" indent="-514350">
              <a:buFont typeface="+mj-lt"/>
              <a:buAutoNum type="arabicPeriod"/>
            </a:pPr>
            <a:r>
              <a:rPr lang="en-US" sz="2800" dirty="0" err="1" smtClean="0"/>
              <a:t>Anasognosia</a:t>
            </a:r>
            <a:endParaRPr lang="en-US" sz="2800" dirty="0" smtClean="0"/>
          </a:p>
          <a:p>
            <a:pPr marL="514350" indent="-514350">
              <a:buFont typeface="+mj-lt"/>
              <a:buAutoNum type="arabicPeriod"/>
            </a:pPr>
            <a:r>
              <a:rPr lang="en-US" sz="2800" dirty="0" smtClean="0"/>
              <a:t>Over-valued beliefs</a:t>
            </a:r>
          </a:p>
          <a:p>
            <a:pPr marL="514350" indent="-514350">
              <a:buFont typeface="+mj-lt"/>
              <a:buAutoNum type="arabicPeriod"/>
            </a:pPr>
            <a:r>
              <a:rPr lang="en-US" sz="2800" dirty="0" smtClean="0"/>
              <a:t>Defensiveness </a:t>
            </a:r>
            <a:r>
              <a:rPr lang="en-US" sz="2400" dirty="0" smtClean="0"/>
              <a:t>(reactance)</a:t>
            </a:r>
          </a:p>
          <a:p>
            <a:endParaRPr lang="en-US" sz="1000" dirty="0" smtClean="0"/>
          </a:p>
          <a:p>
            <a:r>
              <a:rPr lang="en-US" sz="3600" dirty="0" smtClean="0"/>
              <a:t>Motivation:</a:t>
            </a:r>
          </a:p>
          <a:p>
            <a:r>
              <a:rPr lang="en-US" sz="2800" dirty="0" smtClean="0"/>
              <a:t>Readiness Ruler – specific goals</a:t>
            </a:r>
          </a:p>
          <a:p>
            <a:pPr marL="457200" indent="-457200">
              <a:buFont typeface="+mj-lt"/>
              <a:buAutoNum type="arabicPeriod"/>
            </a:pPr>
            <a:endParaRPr lang="en-CA" dirty="0"/>
          </a:p>
        </p:txBody>
      </p:sp>
      <p:sp>
        <p:nvSpPr>
          <p:cNvPr id="5" name="Subtitle 4"/>
          <p:cNvSpPr>
            <a:spLocks noGrp="1"/>
          </p:cNvSpPr>
          <p:nvPr>
            <p:ph type="subTitle" idx="11"/>
          </p:nvPr>
        </p:nvSpPr>
        <p:spPr/>
        <p:txBody>
          <a:bodyPr/>
          <a:lstStyle/>
          <a:p>
            <a:r>
              <a:rPr lang="en-US" dirty="0" smtClean="0"/>
              <a:t>Observe behaviour throughout plan implementation</a:t>
            </a:r>
            <a:endParaRPr lang="en-CA" dirty="0"/>
          </a:p>
        </p:txBody>
      </p:sp>
    </p:spTree>
    <p:extLst>
      <p:ext uri="{BB962C8B-B14F-4D97-AF65-F5344CB8AC3E}">
        <p14:creationId xmlns:p14="http://schemas.microsoft.com/office/powerpoint/2010/main" val="56844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CA" dirty="0"/>
          </a:p>
        </p:txBody>
      </p:sp>
      <p:sp>
        <p:nvSpPr>
          <p:cNvPr id="5" name="Subtitle 4"/>
          <p:cNvSpPr>
            <a:spLocks noGrp="1"/>
          </p:cNvSpPr>
          <p:nvPr>
            <p:ph type="subTitle" idx="11"/>
          </p:nvPr>
        </p:nvSpPr>
        <p:spPr/>
        <p:txBody>
          <a:bodyPr/>
          <a:lstStyle/>
          <a:p>
            <a:r>
              <a:rPr lang="en-US" dirty="0" smtClean="0"/>
              <a:t>Readiness ruler</a:t>
            </a:r>
            <a:endParaRPr lang="en-CA" dirty="0"/>
          </a:p>
        </p:txBody>
      </p:sp>
      <p:grpSp>
        <p:nvGrpSpPr>
          <p:cNvPr id="11" name="Group 10"/>
          <p:cNvGrpSpPr/>
          <p:nvPr/>
        </p:nvGrpSpPr>
        <p:grpSpPr>
          <a:xfrm>
            <a:off x="-8677472" y="1557368"/>
            <a:ext cx="7056000" cy="5184000"/>
            <a:chOff x="936000" y="1557368"/>
            <a:chExt cx="7056000" cy="5184000"/>
          </a:xfrm>
        </p:grpSpPr>
        <p:grpSp>
          <p:nvGrpSpPr>
            <p:cNvPr id="7" name="Group 6"/>
            <p:cNvGrpSpPr/>
            <p:nvPr/>
          </p:nvGrpSpPr>
          <p:grpSpPr>
            <a:xfrm>
              <a:off x="936000" y="1557368"/>
              <a:ext cx="7056000" cy="5184000"/>
              <a:chOff x="2184138" y="1872072"/>
              <a:chExt cx="7056000" cy="518400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34" t="6559" r="9140" b="5642"/>
              <a:stretch/>
            </p:blipFill>
            <p:spPr bwMode="auto">
              <a:xfrm>
                <a:off x="2184138" y="1872072"/>
                <a:ext cx="7056000" cy="51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915816" y="2463279"/>
                <a:ext cx="5616624" cy="461665"/>
              </a:xfrm>
              <a:prstGeom prst="rect">
                <a:avLst/>
              </a:prstGeom>
              <a:solidFill>
                <a:schemeClr val="bg1"/>
              </a:solidFill>
              <a:effectLst>
                <a:softEdge rad="63500"/>
              </a:effectLst>
            </p:spPr>
            <p:txBody>
              <a:bodyPr wrap="square" rtlCol="0">
                <a:spAutoFit/>
              </a:bodyPr>
              <a:lstStyle/>
              <a:p>
                <a:r>
                  <a:rPr lang="en-US" sz="2400" dirty="0" smtClean="0">
                    <a:latin typeface="Arabic Typesetting" panose="03020402040406030203" pitchFamily="66" charset="-78"/>
                    <a:cs typeface="Arabic Typesetting" panose="03020402040406030203" pitchFamily="66" charset="-78"/>
                  </a:rPr>
                  <a:t>How important is it to keep </a:t>
                </a:r>
                <a:r>
                  <a:rPr lang="en-US" sz="2400" dirty="0">
                    <a:latin typeface="Arabic Typesetting" panose="03020402040406030203" pitchFamily="66" charset="-78"/>
                    <a:cs typeface="Arabic Typesetting" panose="03020402040406030203" pitchFamily="66" charset="-78"/>
                  </a:rPr>
                  <a:t>all flammables 30cm from </a:t>
                </a:r>
                <a:r>
                  <a:rPr lang="en-US" sz="2400" dirty="0" smtClean="0">
                    <a:latin typeface="Arabic Typesetting" panose="03020402040406030203" pitchFamily="66" charset="-78"/>
                    <a:cs typeface="Arabic Typesetting" panose="03020402040406030203" pitchFamily="66" charset="-78"/>
                  </a:rPr>
                  <a:t>stove? </a:t>
                </a:r>
                <a:endParaRPr lang="en-CA" sz="2400" dirty="0">
                  <a:latin typeface="Arabic Typesetting" panose="03020402040406030203" pitchFamily="66" charset="-78"/>
                  <a:cs typeface="Arabic Typesetting" panose="03020402040406030203" pitchFamily="66" charset="-78"/>
                </a:endParaRPr>
              </a:p>
            </p:txBody>
          </p:sp>
          <p:sp>
            <p:nvSpPr>
              <p:cNvPr id="10" name="TextBox 9"/>
              <p:cNvSpPr txBox="1"/>
              <p:nvPr/>
            </p:nvSpPr>
            <p:spPr>
              <a:xfrm>
                <a:off x="2267744" y="3399383"/>
                <a:ext cx="6876256" cy="461665"/>
              </a:xfrm>
              <a:prstGeom prst="rect">
                <a:avLst/>
              </a:prstGeom>
              <a:solidFill>
                <a:schemeClr val="bg1"/>
              </a:solidFill>
              <a:effectLst>
                <a:softEdge rad="63500"/>
              </a:effectLst>
            </p:spPr>
            <p:txBody>
              <a:bodyPr wrap="square" rtlCol="0">
                <a:spAutoFit/>
              </a:bodyPr>
              <a:lstStyle/>
              <a:p>
                <a:r>
                  <a:rPr lang="en-US" sz="2400" dirty="0" smtClean="0">
                    <a:latin typeface="Arabic Typesetting" panose="03020402040406030203" pitchFamily="66" charset="-78"/>
                    <a:cs typeface="Arabic Typesetting" panose="03020402040406030203" pitchFamily="66" charset="-78"/>
                  </a:rPr>
                  <a:t>How confident are you that you can remove all items within 1m of radiators? </a:t>
                </a:r>
                <a:endParaRPr lang="en-CA" sz="2400" dirty="0">
                  <a:latin typeface="Arabic Typesetting" panose="03020402040406030203" pitchFamily="66" charset="-78"/>
                  <a:cs typeface="Arabic Typesetting" panose="03020402040406030203" pitchFamily="66" charset="-78"/>
                </a:endParaRPr>
              </a:p>
            </p:txBody>
          </p:sp>
        </p:grpSp>
        <p:sp>
          <p:nvSpPr>
            <p:cNvPr id="6" name="TextBox 5"/>
            <p:cNvSpPr txBox="1"/>
            <p:nvPr/>
          </p:nvSpPr>
          <p:spPr>
            <a:xfrm>
              <a:off x="936000" y="5268952"/>
              <a:ext cx="740162" cy="923330"/>
            </a:xfrm>
            <a:prstGeom prst="rect">
              <a:avLst/>
            </a:prstGeom>
            <a:solidFill>
              <a:schemeClr val="bg1"/>
            </a:solidFill>
          </p:spPr>
          <p:txBody>
            <a:bodyPr wrap="square" rtlCol="0">
              <a:spAutoFit/>
            </a:bodyPr>
            <a:lstStyle/>
            <a:p>
              <a:endParaRPr lang="en-US" dirty="0" smtClean="0"/>
            </a:p>
            <a:p>
              <a:endParaRPr lang="en-US" dirty="0"/>
            </a:p>
            <a:p>
              <a:endParaRPr lang="en-CA" dirty="0"/>
            </a:p>
          </p:txBody>
        </p:sp>
      </p:gr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409402"/>
            <a:ext cx="7108825" cy="5187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95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ChangeAspect="1"/>
          </p:cNvPicPr>
          <p:nvPr/>
        </p:nvPicPr>
        <p:blipFill rotWithShape="1">
          <a:blip r:embed="rId2"/>
          <a:srcRect r="11311"/>
          <a:stretch/>
        </p:blipFill>
        <p:spPr>
          <a:xfrm>
            <a:off x="251520" y="4149080"/>
            <a:ext cx="1533681" cy="23057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p:nvPr>
        </p:nvSpPr>
        <p:spPr/>
        <p:txBody>
          <a:bodyPr/>
          <a:lstStyle/>
          <a:p>
            <a:r>
              <a:rPr lang="en-US" dirty="0" smtClean="0"/>
              <a:t>Assessing Limited Insight</a:t>
            </a:r>
            <a:endParaRPr lang="en-US" dirty="0"/>
          </a:p>
        </p:txBody>
      </p:sp>
      <p:sp>
        <p:nvSpPr>
          <p:cNvPr id="3" name="Content Placeholder 2"/>
          <p:cNvSpPr>
            <a:spLocks noGrp="1"/>
          </p:cNvSpPr>
          <p:nvPr>
            <p:ph sz="half" idx="1"/>
          </p:nvPr>
        </p:nvSpPr>
        <p:spPr>
          <a:xfrm>
            <a:off x="755576" y="1994251"/>
            <a:ext cx="8208912" cy="4165641"/>
          </a:xfrm>
        </p:spPr>
        <p:txBody>
          <a:bodyPr>
            <a:normAutofit fontScale="92500" lnSpcReduction="20000"/>
          </a:bodyPr>
          <a:lstStyle/>
          <a:p>
            <a:r>
              <a:rPr lang="en-US" sz="3200" dirty="0" err="1" smtClean="0"/>
              <a:t>Anasognosia</a:t>
            </a:r>
            <a:r>
              <a:rPr lang="en-US" sz="3200" dirty="0" smtClean="0"/>
              <a:t>:</a:t>
            </a:r>
          </a:p>
          <a:p>
            <a:pPr marL="457200" indent="-457200">
              <a:buAutoNum type="arabicPeriod"/>
            </a:pPr>
            <a:r>
              <a:rPr lang="en-US" dirty="0" smtClean="0"/>
              <a:t>Not knowing there is a problem </a:t>
            </a:r>
          </a:p>
          <a:p>
            <a:pPr marL="1600200" lvl="2" indent="-457200">
              <a:buFont typeface="Arial" panose="020B0604020202020204" pitchFamily="34" charset="0"/>
              <a:buChar char="•"/>
            </a:pPr>
            <a:r>
              <a:rPr lang="en-US" dirty="0" smtClean="0">
                <a:solidFill>
                  <a:schemeClr val="tx2"/>
                </a:solidFill>
              </a:rPr>
              <a:t>Lacking awareness of problem severity</a:t>
            </a:r>
          </a:p>
          <a:p>
            <a:pPr marL="1600200" lvl="2" indent="-457200">
              <a:buFont typeface="Arial" panose="020B0604020202020204" pitchFamily="34" charset="0"/>
              <a:buChar char="•"/>
            </a:pPr>
            <a:r>
              <a:rPr lang="en-US" dirty="0" smtClean="0">
                <a:solidFill>
                  <a:schemeClr val="tx2"/>
                </a:solidFill>
              </a:rPr>
              <a:t>Indifference </a:t>
            </a:r>
            <a:r>
              <a:rPr lang="en-US" dirty="0">
                <a:solidFill>
                  <a:schemeClr val="tx2"/>
                </a:solidFill>
              </a:rPr>
              <a:t>to consequences of </a:t>
            </a:r>
            <a:r>
              <a:rPr lang="en-US" dirty="0" smtClean="0">
                <a:solidFill>
                  <a:schemeClr val="tx2"/>
                </a:solidFill>
              </a:rPr>
              <a:t>hoarding</a:t>
            </a:r>
          </a:p>
          <a:p>
            <a:pPr marL="1600200" lvl="2" indent="-457200">
              <a:buFont typeface="Arial" panose="020B0604020202020204" pitchFamily="34" charset="0"/>
              <a:buChar char="•"/>
            </a:pPr>
            <a:r>
              <a:rPr lang="en-US" dirty="0" smtClean="0">
                <a:solidFill>
                  <a:schemeClr val="tx2"/>
                </a:solidFill>
              </a:rPr>
              <a:t>More likely to interact with community providers than outpatient clinics</a:t>
            </a:r>
          </a:p>
          <a:p>
            <a:pPr marL="1200150" lvl="1" indent="-457200">
              <a:buFont typeface="Arial" panose="020B0604020202020204" pitchFamily="34" charset="0"/>
              <a:buChar char="•"/>
            </a:pPr>
            <a:endParaRPr lang="en-US" sz="1100" dirty="0">
              <a:solidFill>
                <a:schemeClr val="tx2"/>
              </a:solidFill>
            </a:endParaRPr>
          </a:p>
          <a:p>
            <a:pPr lvl="1" indent="0"/>
            <a:r>
              <a:rPr lang="en-US" dirty="0" smtClean="0">
                <a:solidFill>
                  <a:schemeClr val="tx2"/>
                </a:solidFill>
              </a:rPr>
              <a:t>	    </a:t>
            </a:r>
            <a:r>
              <a:rPr lang="en-US" sz="2000" dirty="0" smtClean="0">
                <a:solidFill>
                  <a:srgbClr val="002060"/>
                </a:solidFill>
              </a:rPr>
              <a:t>Blue</a:t>
            </a:r>
            <a:r>
              <a:rPr lang="en-US" sz="2000" dirty="0" smtClean="0">
                <a:solidFill>
                  <a:schemeClr val="tx2"/>
                </a:solidFill>
              </a:rPr>
              <a:t> </a:t>
            </a:r>
            <a:r>
              <a:rPr lang="en-US" sz="2000" dirty="0" smtClean="0">
                <a:solidFill>
                  <a:schemeClr val="tx1"/>
                </a:solidFill>
              </a:rPr>
              <a:t>black</a:t>
            </a:r>
            <a:r>
              <a:rPr lang="en-US" sz="2000" dirty="0" smtClean="0">
                <a:solidFill>
                  <a:schemeClr val="tx2"/>
                </a:solidFill>
              </a:rPr>
              <a:t> is </a:t>
            </a:r>
            <a:r>
              <a:rPr lang="en-US" sz="2000" dirty="0" smtClean="0">
                <a:effectLst>
                  <a:outerShdw blurRad="38100" dist="38100" dir="2700000" algn="tl">
                    <a:srgbClr val="000000">
                      <a:alpha val="43137"/>
                    </a:srgbClr>
                  </a:outerShdw>
                </a:effectLst>
              </a:rPr>
              <a:t>white</a:t>
            </a:r>
            <a:r>
              <a:rPr lang="en-US" sz="2000" dirty="0">
                <a:solidFill>
                  <a:schemeClr val="tx2"/>
                </a:solidFill>
              </a:rPr>
              <a:t> </a:t>
            </a:r>
            <a:r>
              <a:rPr lang="en-US" sz="2000" dirty="0" smtClean="0">
                <a:solidFill>
                  <a:schemeClr val="accent6">
                    <a:lumMod val="50000"/>
                  </a:schemeClr>
                </a:solidFill>
              </a:rPr>
              <a:t>gold </a:t>
            </a:r>
            <a:r>
              <a:rPr lang="en-US" sz="2000" dirty="0" smtClean="0">
                <a:solidFill>
                  <a:schemeClr val="tx2"/>
                </a:solidFill>
              </a:rPr>
              <a:t>??</a:t>
            </a:r>
            <a:br>
              <a:rPr lang="en-US" sz="2000" dirty="0" smtClean="0">
                <a:solidFill>
                  <a:schemeClr val="tx2"/>
                </a:solidFill>
              </a:rPr>
            </a:br>
            <a:r>
              <a:rPr lang="en-US" dirty="0" smtClean="0">
                <a:solidFill>
                  <a:schemeClr val="tx2"/>
                </a:solidFill>
              </a:rPr>
              <a:t/>
            </a:r>
            <a:br>
              <a:rPr lang="en-US" dirty="0" smtClean="0">
                <a:solidFill>
                  <a:schemeClr val="tx2"/>
                </a:solidFill>
              </a:rPr>
            </a:br>
            <a:r>
              <a:rPr lang="en-US" dirty="0" smtClean="0">
                <a:solidFill>
                  <a:schemeClr val="tx2"/>
                </a:solidFill>
              </a:rPr>
              <a:t>		</a:t>
            </a:r>
            <a:r>
              <a:rPr lang="en-US" sz="3200" b="1" dirty="0" smtClean="0">
                <a:solidFill>
                  <a:srgbClr val="002060"/>
                </a:solidFill>
              </a:rPr>
              <a:t>AVOID TEMPTATION TO DEBATE</a:t>
            </a:r>
            <a:r>
              <a:rPr lang="en-US" b="1" dirty="0" smtClean="0">
                <a:solidFill>
                  <a:srgbClr val="002060"/>
                </a:solidFill>
              </a:rPr>
              <a:t/>
            </a:r>
            <a:br>
              <a:rPr lang="en-US" b="1" dirty="0" smtClean="0">
                <a:solidFill>
                  <a:srgbClr val="002060"/>
                </a:solidFill>
              </a:rPr>
            </a:br>
            <a:r>
              <a:rPr lang="en-US" dirty="0" smtClean="0">
                <a:solidFill>
                  <a:schemeClr val="tx2">
                    <a:lumMod val="75000"/>
                  </a:schemeClr>
                </a:solidFill>
              </a:rPr>
              <a:t>      </a:t>
            </a:r>
            <a:br>
              <a:rPr lang="en-US" dirty="0" smtClean="0">
                <a:solidFill>
                  <a:schemeClr val="tx2">
                    <a:lumMod val="75000"/>
                  </a:schemeClr>
                </a:solidFill>
              </a:rPr>
            </a:br>
            <a:r>
              <a:rPr lang="en-US" dirty="0" smtClean="0">
                <a:solidFill>
                  <a:schemeClr val="tx2">
                    <a:lumMod val="75000"/>
                  </a:schemeClr>
                </a:solidFill>
              </a:rPr>
              <a:t>       </a:t>
            </a:r>
            <a:r>
              <a:rPr lang="en-US" dirty="0" smtClean="0">
                <a:solidFill>
                  <a:srgbClr val="006600"/>
                </a:solidFill>
              </a:rPr>
              <a:t>Build discrepancy to support client to draw their own      </a:t>
            </a:r>
            <a:br>
              <a:rPr lang="en-US" dirty="0" smtClean="0">
                <a:solidFill>
                  <a:srgbClr val="006600"/>
                </a:solidFill>
              </a:rPr>
            </a:br>
            <a:r>
              <a:rPr lang="en-US" dirty="0" smtClean="0">
                <a:solidFill>
                  <a:srgbClr val="006600"/>
                </a:solidFill>
              </a:rPr>
              <a:t>        conclusions </a:t>
            </a:r>
            <a:r>
              <a:rPr lang="en-US" sz="2200" dirty="0" smtClean="0">
                <a:solidFill>
                  <a:schemeClr val="tx2">
                    <a:lumMod val="75000"/>
                  </a:schemeClr>
                </a:solidFill>
              </a:rPr>
              <a:t>(where life is vs. where would like to be)</a:t>
            </a:r>
          </a:p>
        </p:txBody>
      </p:sp>
      <p:sp>
        <p:nvSpPr>
          <p:cNvPr id="5" name="Subtitle 4"/>
          <p:cNvSpPr>
            <a:spLocks noGrp="1"/>
          </p:cNvSpPr>
          <p:nvPr>
            <p:ph type="subTitle" idx="11"/>
          </p:nvPr>
        </p:nvSpPr>
        <p:spPr/>
        <p:txBody>
          <a:bodyPr/>
          <a:lstStyle/>
          <a:p>
            <a:r>
              <a:rPr lang="en-US" b="1" dirty="0" err="1" smtClean="0"/>
              <a:t>Anasognosia</a:t>
            </a:r>
            <a:r>
              <a:rPr lang="en-US" dirty="0"/>
              <a:t> </a:t>
            </a:r>
            <a:r>
              <a:rPr lang="en-US" dirty="0" smtClean="0"/>
              <a:t>|  over-valued ideation  |  defensiveness</a:t>
            </a:r>
            <a:endParaRPr lang="en-US" dirty="0"/>
          </a:p>
        </p:txBody>
      </p:sp>
      <p:sp>
        <p:nvSpPr>
          <p:cNvPr id="6" name="TextBox 5"/>
          <p:cNvSpPr txBox="1"/>
          <p:nvPr/>
        </p:nvSpPr>
        <p:spPr>
          <a:xfrm>
            <a:off x="4151810" y="7029400"/>
            <a:ext cx="3600400" cy="369332"/>
          </a:xfrm>
          <a:prstGeom prst="rect">
            <a:avLst/>
          </a:prstGeom>
          <a:noFill/>
        </p:spPr>
        <p:txBody>
          <a:bodyPr wrap="square" rtlCol="0">
            <a:spAutoFit/>
          </a:bodyPr>
          <a:lstStyle/>
          <a:p>
            <a:r>
              <a:rPr lang="en-US" dirty="0" smtClean="0"/>
              <a:t>Therapeutic relationship</a:t>
            </a:r>
            <a:endParaRPr lang="en-US" dirty="0"/>
          </a:p>
        </p:txBody>
      </p:sp>
      <p:sp>
        <p:nvSpPr>
          <p:cNvPr id="11" name="Rectangle 10"/>
          <p:cNvSpPr/>
          <p:nvPr/>
        </p:nvSpPr>
        <p:spPr>
          <a:xfrm>
            <a:off x="2195736" y="6524568"/>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Tree>
    <p:extLst>
      <p:ext uri="{BB962C8B-B14F-4D97-AF65-F5344CB8AC3E}">
        <p14:creationId xmlns:p14="http://schemas.microsoft.com/office/powerpoint/2010/main" val="7818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Autofit/>
          </a:bodyPr>
          <a:lstStyle/>
          <a:p>
            <a:pPr eaLnBrk="1" hangingPunct="1">
              <a:defRPr/>
            </a:pPr>
            <a:r>
              <a:rPr lang="en-US" dirty="0" smtClean="0">
                <a:solidFill>
                  <a:schemeClr val="bg1"/>
                </a:solidFill>
                <a:effectLst/>
              </a:rPr>
              <a:t>Cognitive Behavioural Therapy for HD</a:t>
            </a:r>
            <a:endParaRPr lang="en-CA" dirty="0" smtClean="0">
              <a:solidFill>
                <a:schemeClr val="bg1"/>
              </a:solidFill>
              <a:effectLst/>
            </a:endParaRPr>
          </a:p>
        </p:txBody>
      </p:sp>
      <p:sp>
        <p:nvSpPr>
          <p:cNvPr id="8" name="Subtitle 7"/>
          <p:cNvSpPr>
            <a:spLocks noGrp="1"/>
          </p:cNvSpPr>
          <p:nvPr>
            <p:ph type="subTitle" idx="11"/>
          </p:nvPr>
        </p:nvSpPr>
        <p:spPr/>
        <p:txBody>
          <a:bodyPr/>
          <a:lstStyle/>
          <a:p>
            <a:r>
              <a:rPr lang="en-CA" dirty="0" smtClean="0"/>
              <a:t>Teaching skills, emotional regulation</a:t>
            </a:r>
            <a:endParaRPr lang="en-CA" dirty="0"/>
          </a:p>
        </p:txBody>
      </p:sp>
      <p:pic>
        <p:nvPicPr>
          <p:cNvPr id="3075" name="Picture 3"/>
          <p:cNvPicPr>
            <a:picLocks noGrp="1" noChangeAspect="1" noChangeArrowheads="1"/>
          </p:cNvPicPr>
          <p:nvPr>
            <p:ph type="pic" idx="10"/>
          </p:nvPr>
        </p:nvPicPr>
        <p:blipFill>
          <a:blip r:embed="rId3" cstate="print">
            <a:extLst>
              <a:ext uri="{28A0092B-C50C-407E-A947-70E740481C1C}">
                <a14:useLocalDpi xmlns:a14="http://schemas.microsoft.com/office/drawing/2010/main" val="0"/>
              </a:ext>
            </a:extLst>
          </a:blip>
          <a:srcRect l="740" r="740"/>
          <a:stretch>
            <a:fillRect/>
          </a:stretch>
        </p:blipFill>
        <p:spPr bwMode="auto">
          <a:xfrm>
            <a:off x="7740353" y="2323614"/>
            <a:ext cx="1223320" cy="1056357"/>
          </a:xfrm>
          <a:prstGeom prst="rect">
            <a:avLst/>
          </a:prstGeom>
          <a:noFill/>
          <a:ln>
            <a:noFill/>
          </a:ln>
          <a:effectLst/>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27" y="2526499"/>
            <a:ext cx="1717177" cy="72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4"/>
          <p:cNvSpPr txBox="1">
            <a:spLocks/>
          </p:cNvSpPr>
          <p:nvPr/>
        </p:nvSpPr>
        <p:spPr>
          <a:xfrm>
            <a:off x="5796136" y="2204864"/>
            <a:ext cx="2505472" cy="290354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endParaRPr lang="en-CA" dirty="0"/>
          </a:p>
        </p:txBody>
      </p:sp>
      <p:sp>
        <p:nvSpPr>
          <p:cNvPr id="16" name="Content Placeholder 4"/>
          <p:cNvSpPr txBox="1">
            <a:spLocks/>
          </p:cNvSpPr>
          <p:nvPr/>
        </p:nvSpPr>
        <p:spPr>
          <a:xfrm>
            <a:off x="4778617" y="2339397"/>
            <a:ext cx="3096344" cy="1085927"/>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indent="-457200" fontAlgn="auto">
              <a:spcAft>
                <a:spcPts val="0"/>
              </a:spcAft>
              <a:buFont typeface="+mj-lt"/>
              <a:buAutoNum type="arabicPeriod" startAt="2"/>
            </a:pPr>
            <a:r>
              <a:rPr lang="en-US" sz="2800" dirty="0" smtClean="0">
                <a:solidFill>
                  <a:srgbClr val="002060"/>
                </a:solidFill>
              </a:rPr>
              <a:t>Organization Skills</a:t>
            </a:r>
            <a:endParaRPr lang="en-CA" sz="2800" dirty="0">
              <a:solidFill>
                <a:srgbClr val="002060"/>
              </a:solidFill>
            </a:endParaRPr>
          </a:p>
        </p:txBody>
      </p:sp>
      <p:sp>
        <p:nvSpPr>
          <p:cNvPr id="10" name="Content Placeholder 4"/>
          <p:cNvSpPr txBox="1">
            <a:spLocks/>
          </p:cNvSpPr>
          <p:nvPr/>
        </p:nvSpPr>
        <p:spPr>
          <a:xfrm>
            <a:off x="1980908" y="4009162"/>
            <a:ext cx="2097639" cy="129614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2800" dirty="0">
                <a:solidFill>
                  <a:srgbClr val="002060"/>
                </a:solidFill>
              </a:rPr>
              <a:t>3</a:t>
            </a:r>
            <a:r>
              <a:rPr lang="en-US" sz="2800" dirty="0" smtClean="0">
                <a:solidFill>
                  <a:srgbClr val="002060"/>
                </a:solidFill>
              </a:rPr>
              <a:t>. Sorting/</a:t>
            </a:r>
            <a:br>
              <a:rPr lang="en-US" sz="2800" dirty="0" smtClean="0">
                <a:solidFill>
                  <a:srgbClr val="002060"/>
                </a:solidFill>
              </a:rPr>
            </a:br>
            <a:r>
              <a:rPr lang="en-US" sz="2800" dirty="0" smtClean="0">
                <a:solidFill>
                  <a:srgbClr val="002060"/>
                </a:solidFill>
              </a:rPr>
              <a:t>    discard </a:t>
            </a:r>
            <a:br>
              <a:rPr lang="en-US" sz="2800" dirty="0" smtClean="0">
                <a:solidFill>
                  <a:srgbClr val="002060"/>
                </a:solidFill>
              </a:rPr>
            </a:br>
            <a:r>
              <a:rPr lang="en-US" sz="2800" dirty="0" smtClean="0">
                <a:solidFill>
                  <a:srgbClr val="002060"/>
                </a:solidFill>
              </a:rPr>
              <a:t>    training </a:t>
            </a:r>
            <a:endParaRPr lang="en-CA" sz="2800" dirty="0">
              <a:solidFill>
                <a:srgbClr val="002060"/>
              </a:solidFill>
            </a:endParaRPr>
          </a:p>
        </p:txBody>
      </p:sp>
      <p:pic>
        <p:nvPicPr>
          <p:cNvPr id="13314" name="Picture 2" descr="Image result for success">
            <a:hlinkClick r:id="rId5"/>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l="-2339" r="-2" b="5997"/>
          <a:stretch/>
        </p:blipFill>
        <p:spPr bwMode="auto">
          <a:xfrm>
            <a:off x="2649866" y="5632376"/>
            <a:ext cx="3014929" cy="1503957"/>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4"/>
          <p:cNvSpPr txBox="1">
            <a:spLocks/>
          </p:cNvSpPr>
          <p:nvPr/>
        </p:nvSpPr>
        <p:spPr>
          <a:xfrm>
            <a:off x="3154921" y="5698207"/>
            <a:ext cx="1363449" cy="782737"/>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sz="2800" dirty="0" smtClean="0">
                <a:solidFill>
                  <a:srgbClr val="002060"/>
                </a:solidFill>
              </a:rPr>
              <a:t>Motivation </a:t>
            </a:r>
            <a:br>
              <a:rPr lang="en-CA" sz="2800" dirty="0" smtClean="0">
                <a:solidFill>
                  <a:srgbClr val="002060"/>
                </a:solidFill>
              </a:rPr>
            </a:br>
            <a:r>
              <a:rPr lang="en-CA" sz="2800" dirty="0" smtClean="0">
                <a:solidFill>
                  <a:srgbClr val="002060"/>
                </a:solidFill>
              </a:rPr>
              <a:t>Strategies</a:t>
            </a:r>
            <a:endParaRPr lang="en-CA" sz="2800" dirty="0">
              <a:solidFill>
                <a:srgbClr val="002060"/>
              </a:solidFill>
            </a:endParaRPr>
          </a:p>
        </p:txBody>
      </p:sp>
      <p:sp>
        <p:nvSpPr>
          <p:cNvPr id="14" name="Content Placeholder 4"/>
          <p:cNvSpPr txBox="1">
            <a:spLocks/>
          </p:cNvSpPr>
          <p:nvPr/>
        </p:nvSpPr>
        <p:spPr>
          <a:xfrm>
            <a:off x="4078547" y="2356672"/>
            <a:ext cx="792088" cy="1152128"/>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sz="9600" dirty="0">
                <a:solidFill>
                  <a:srgbClr val="002060"/>
                </a:solidFill>
              </a:rPr>
              <a:t>+</a:t>
            </a:r>
          </a:p>
        </p:txBody>
      </p:sp>
      <p:sp>
        <p:nvSpPr>
          <p:cNvPr id="17" name="Content Placeholder 4"/>
          <p:cNvSpPr txBox="1">
            <a:spLocks/>
          </p:cNvSpPr>
          <p:nvPr/>
        </p:nvSpPr>
        <p:spPr>
          <a:xfrm>
            <a:off x="1907704" y="2303074"/>
            <a:ext cx="3200968" cy="129614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2800" dirty="0" smtClean="0">
                <a:solidFill>
                  <a:srgbClr val="002060"/>
                </a:solidFill>
              </a:rPr>
              <a:t>1. Adjust</a:t>
            </a:r>
            <a:br>
              <a:rPr lang="en-US" sz="2800" dirty="0" smtClean="0">
                <a:solidFill>
                  <a:srgbClr val="002060"/>
                </a:solidFill>
              </a:rPr>
            </a:br>
            <a:r>
              <a:rPr lang="en-US" sz="2800" dirty="0" smtClean="0">
                <a:solidFill>
                  <a:srgbClr val="002060"/>
                </a:solidFill>
              </a:rPr>
              <a:t>    thinking </a:t>
            </a:r>
            <a:br>
              <a:rPr lang="en-US" sz="2800" dirty="0" smtClean="0">
                <a:solidFill>
                  <a:srgbClr val="002060"/>
                </a:solidFill>
              </a:rPr>
            </a:br>
            <a:r>
              <a:rPr lang="en-US" sz="2800" dirty="0" smtClean="0">
                <a:solidFill>
                  <a:srgbClr val="002060"/>
                </a:solidFill>
              </a:rPr>
              <a:t>    patterns</a:t>
            </a:r>
            <a:endParaRPr lang="en-CA" sz="2800" dirty="0">
              <a:solidFill>
                <a:srgbClr val="002060"/>
              </a:solidFill>
            </a:endParaRPr>
          </a:p>
        </p:txBody>
      </p:sp>
      <p:sp>
        <p:nvSpPr>
          <p:cNvPr id="18" name="Content Placeholder 4"/>
          <p:cNvSpPr txBox="1">
            <a:spLocks/>
          </p:cNvSpPr>
          <p:nvPr/>
        </p:nvSpPr>
        <p:spPr>
          <a:xfrm>
            <a:off x="4067944" y="4012554"/>
            <a:ext cx="792088" cy="1152128"/>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sz="9600" dirty="0">
                <a:solidFill>
                  <a:srgbClr val="002060"/>
                </a:solidFill>
              </a:rPr>
              <a:t>+</a:t>
            </a:r>
          </a:p>
        </p:txBody>
      </p:sp>
      <p:sp>
        <p:nvSpPr>
          <p:cNvPr id="19" name="Content Placeholder 4"/>
          <p:cNvSpPr txBox="1">
            <a:spLocks/>
          </p:cNvSpPr>
          <p:nvPr/>
        </p:nvSpPr>
        <p:spPr>
          <a:xfrm>
            <a:off x="2680160" y="5556204"/>
            <a:ext cx="542065" cy="1066742"/>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sz="9600" dirty="0">
                <a:solidFill>
                  <a:srgbClr val="002060"/>
                </a:solidFill>
              </a:rPr>
              <a:t>+</a:t>
            </a:r>
          </a:p>
        </p:txBody>
      </p:sp>
      <p:sp>
        <p:nvSpPr>
          <p:cNvPr id="20" name="Content Placeholder 4"/>
          <p:cNvSpPr txBox="1">
            <a:spLocks/>
          </p:cNvSpPr>
          <p:nvPr/>
        </p:nvSpPr>
        <p:spPr>
          <a:xfrm>
            <a:off x="4883869" y="4064481"/>
            <a:ext cx="3096344" cy="129614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2800" dirty="0" smtClean="0">
                <a:solidFill>
                  <a:srgbClr val="002060"/>
                </a:solidFill>
              </a:rPr>
              <a:t>4. Exposure to      </a:t>
            </a:r>
            <a:br>
              <a:rPr lang="en-US" sz="2800" dirty="0" smtClean="0">
                <a:solidFill>
                  <a:srgbClr val="002060"/>
                </a:solidFill>
              </a:rPr>
            </a:br>
            <a:r>
              <a:rPr lang="en-US" sz="2800" dirty="0" smtClean="0">
                <a:solidFill>
                  <a:srgbClr val="002060"/>
                </a:solidFill>
              </a:rPr>
              <a:t>    non-acquiring</a:t>
            </a:r>
            <a:endParaRPr lang="en-CA" sz="2800" dirty="0">
              <a:solidFill>
                <a:srgbClr val="002060"/>
              </a:solidFill>
            </a:endParaRPr>
          </a:p>
        </p:txBody>
      </p:sp>
      <p:pic>
        <p:nvPicPr>
          <p:cNvPr id="13318" name="Picture 6" descr="Image result for sorting piles stuff">
            <a:hlinkClick r:id="rId8"/>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25000"/>
                    </a14:imgEffect>
                    <a14:imgEffect>
                      <a14:colorTemperature colorTemp="112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6045"/>
          <a:stretch/>
        </p:blipFill>
        <p:spPr bwMode="auto">
          <a:xfrm>
            <a:off x="539552" y="4064481"/>
            <a:ext cx="1313297" cy="1185506"/>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pic>
        <p:nvPicPr>
          <p:cNvPr id="13324" name="Picture 12" descr="https://thumb7.shutterstock.com/display_pic_with_logo/131473/133681769/stock-photo-a-woman-is-overwhelmed-with-the-wide-range-in-the-supermarket-when-shopping-133681769.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429" r="9229" b="6852"/>
          <a:stretch/>
        </p:blipFill>
        <p:spPr bwMode="auto">
          <a:xfrm>
            <a:off x="7740353" y="4114350"/>
            <a:ext cx="1209766" cy="1135637"/>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94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address  </a:t>
            </a:r>
            <a:r>
              <a:rPr lang="en-US" dirty="0" err="1" smtClean="0"/>
              <a:t>Anasognosia</a:t>
            </a:r>
            <a:endParaRPr lang="en-US" dirty="0"/>
          </a:p>
        </p:txBody>
      </p:sp>
      <p:sp>
        <p:nvSpPr>
          <p:cNvPr id="3" name="Content Placeholder 2"/>
          <p:cNvSpPr>
            <a:spLocks noGrp="1"/>
          </p:cNvSpPr>
          <p:nvPr>
            <p:ph sz="half" idx="1"/>
          </p:nvPr>
        </p:nvSpPr>
        <p:spPr>
          <a:xfrm>
            <a:off x="755576" y="1994251"/>
            <a:ext cx="8208912" cy="4165641"/>
          </a:xfrm>
        </p:spPr>
        <p:txBody>
          <a:bodyPr>
            <a:normAutofit fontScale="92500" lnSpcReduction="10000"/>
          </a:bodyPr>
          <a:lstStyle/>
          <a:p>
            <a:r>
              <a:rPr lang="en-US" sz="3200" dirty="0" err="1" smtClean="0"/>
              <a:t>Anasognosia</a:t>
            </a:r>
            <a:r>
              <a:rPr lang="en-US" sz="3200" dirty="0" smtClean="0"/>
              <a:t>:</a:t>
            </a:r>
          </a:p>
          <a:p>
            <a:pPr marL="1600200" lvl="2" indent="-457200">
              <a:buFont typeface="Arial" panose="020B0604020202020204" pitchFamily="34" charset="0"/>
              <a:buChar char="•"/>
            </a:pPr>
            <a:endParaRPr lang="en-US" dirty="0" smtClean="0">
              <a:solidFill>
                <a:schemeClr val="tx2"/>
              </a:solidFill>
            </a:endParaRPr>
          </a:p>
          <a:p>
            <a:pPr marL="1600200" lvl="2" indent="-457200">
              <a:buFont typeface="Arial" panose="020B0604020202020204" pitchFamily="34" charset="0"/>
              <a:buChar char="•"/>
            </a:pPr>
            <a:endParaRPr lang="en-US" dirty="0">
              <a:solidFill>
                <a:schemeClr val="tx2"/>
              </a:solidFill>
            </a:endParaRPr>
          </a:p>
          <a:p>
            <a:pPr marL="1600200" lvl="2" indent="-457200">
              <a:buFont typeface="Arial" panose="020B0604020202020204" pitchFamily="34" charset="0"/>
              <a:buChar char="•"/>
            </a:pPr>
            <a:endParaRPr lang="en-US" dirty="0" smtClean="0">
              <a:solidFill>
                <a:schemeClr val="tx2"/>
              </a:solidFill>
            </a:endParaRPr>
          </a:p>
          <a:p>
            <a:pPr lvl="1" indent="0"/>
            <a:endParaRPr lang="en-US" sz="2000" dirty="0">
              <a:solidFill>
                <a:schemeClr val="tx2"/>
              </a:solidFill>
            </a:endParaRPr>
          </a:p>
          <a:p>
            <a:pPr lvl="1" indent="0"/>
            <a:endParaRPr lang="en-US" sz="2000" dirty="0" smtClean="0">
              <a:solidFill>
                <a:schemeClr val="tx2"/>
              </a:solidFill>
            </a:endParaRPr>
          </a:p>
          <a:p>
            <a:pPr lvl="1" indent="0"/>
            <a:r>
              <a:rPr lang="en-US" sz="2000" dirty="0" smtClean="0">
                <a:solidFill>
                  <a:schemeClr val="tx2"/>
                </a:solidFill>
              </a:rPr>
              <a:t/>
            </a:r>
            <a:br>
              <a:rPr lang="en-US" sz="2000" dirty="0" smtClean="0">
                <a:solidFill>
                  <a:schemeClr val="tx2"/>
                </a:solidFill>
              </a:rPr>
            </a:br>
            <a:r>
              <a:rPr lang="en-US" dirty="0" smtClean="0">
                <a:solidFill>
                  <a:schemeClr val="tx2"/>
                </a:solidFill>
              </a:rPr>
              <a:t/>
            </a:r>
            <a:br>
              <a:rPr lang="en-US" dirty="0" smtClean="0">
                <a:solidFill>
                  <a:schemeClr val="tx2"/>
                </a:solidFill>
              </a:rPr>
            </a:br>
            <a:r>
              <a:rPr lang="en-US" dirty="0" smtClean="0">
                <a:solidFill>
                  <a:schemeClr val="tx2"/>
                </a:solidFill>
              </a:rPr>
              <a:t>		</a:t>
            </a:r>
            <a:r>
              <a:rPr lang="en-US" dirty="0" smtClean="0">
                <a:solidFill>
                  <a:srgbClr val="002060"/>
                </a:solidFill>
              </a:rPr>
              <a:t/>
            </a:r>
            <a:br>
              <a:rPr lang="en-US" dirty="0" smtClean="0">
                <a:solidFill>
                  <a:srgbClr val="002060"/>
                </a:solidFill>
              </a:rPr>
            </a:br>
            <a:r>
              <a:rPr lang="en-US" dirty="0" smtClean="0">
                <a:solidFill>
                  <a:schemeClr val="tx2">
                    <a:lumMod val="75000"/>
                  </a:schemeClr>
                </a:solidFill>
              </a:rPr>
              <a:t>      </a:t>
            </a:r>
            <a:br>
              <a:rPr lang="en-US" dirty="0" smtClean="0">
                <a:solidFill>
                  <a:schemeClr val="tx2">
                    <a:lumMod val="75000"/>
                  </a:schemeClr>
                </a:solidFill>
              </a:rPr>
            </a:br>
            <a:r>
              <a:rPr lang="en-US" dirty="0" smtClean="0">
                <a:solidFill>
                  <a:schemeClr val="tx2">
                    <a:lumMod val="75000"/>
                  </a:schemeClr>
                </a:solidFill>
              </a:rPr>
              <a:t>       </a:t>
            </a:r>
            <a:r>
              <a:rPr lang="en-US" dirty="0" smtClean="0">
                <a:solidFill>
                  <a:srgbClr val="006600"/>
                </a:solidFill>
              </a:rPr>
              <a:t>Build discrepancy to support client to draw their own      </a:t>
            </a:r>
            <a:br>
              <a:rPr lang="en-US" dirty="0" smtClean="0">
                <a:solidFill>
                  <a:srgbClr val="006600"/>
                </a:solidFill>
              </a:rPr>
            </a:br>
            <a:r>
              <a:rPr lang="en-US" dirty="0" smtClean="0">
                <a:solidFill>
                  <a:srgbClr val="006600"/>
                </a:solidFill>
              </a:rPr>
              <a:t>        conclusions </a:t>
            </a:r>
            <a:r>
              <a:rPr lang="en-US" sz="2200" dirty="0" smtClean="0">
                <a:solidFill>
                  <a:schemeClr val="tx2">
                    <a:lumMod val="75000"/>
                  </a:schemeClr>
                </a:solidFill>
              </a:rPr>
              <a:t>(where life is vs. where would like to be)</a:t>
            </a:r>
          </a:p>
        </p:txBody>
      </p:sp>
      <p:sp>
        <p:nvSpPr>
          <p:cNvPr id="5" name="Subtitle 4"/>
          <p:cNvSpPr>
            <a:spLocks noGrp="1"/>
          </p:cNvSpPr>
          <p:nvPr>
            <p:ph type="subTitle" idx="11"/>
          </p:nvPr>
        </p:nvSpPr>
        <p:spPr/>
        <p:txBody>
          <a:bodyPr/>
          <a:lstStyle/>
          <a:p>
            <a:r>
              <a:rPr lang="en-US" dirty="0" smtClean="0"/>
              <a:t>Build discrepancy</a:t>
            </a:r>
          </a:p>
          <a:p>
            <a:endParaRPr lang="en-US" dirty="0"/>
          </a:p>
        </p:txBody>
      </p:sp>
      <p:sp>
        <p:nvSpPr>
          <p:cNvPr id="10" name="Rounded Rectangular Callout 9"/>
          <p:cNvSpPr/>
          <p:nvPr/>
        </p:nvSpPr>
        <p:spPr>
          <a:xfrm>
            <a:off x="500075" y="1618805"/>
            <a:ext cx="7963321" cy="3384377"/>
          </a:xfrm>
          <a:prstGeom prst="wedgeRoundRectCallout">
            <a:avLst>
              <a:gd name="adj1" fmla="val 6707"/>
              <a:gd name="adj2" fmla="val 57491"/>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Client: </a:t>
            </a:r>
            <a:r>
              <a:rPr lang="en-US" dirty="0"/>
              <a:t>My landlord treats me like a child. He just comes by and judges me, threatens me!</a:t>
            </a:r>
          </a:p>
          <a:p>
            <a:r>
              <a:rPr lang="en-US" sz="1400" dirty="0">
                <a:solidFill>
                  <a:srgbClr val="002060"/>
                </a:solidFill>
              </a:rPr>
              <a:t>Therapist: </a:t>
            </a:r>
            <a:r>
              <a:rPr lang="en-US" dirty="0">
                <a:solidFill>
                  <a:srgbClr val="002060"/>
                </a:solidFill>
              </a:rPr>
              <a:t>Meetings with him have been pretty upsetting, eh?</a:t>
            </a:r>
          </a:p>
          <a:p>
            <a:r>
              <a:rPr lang="en-US" sz="1400" dirty="0"/>
              <a:t>Client: </a:t>
            </a:r>
            <a:r>
              <a:rPr lang="en-US" dirty="0"/>
              <a:t>Yeah, they are. </a:t>
            </a:r>
          </a:p>
          <a:p>
            <a:r>
              <a:rPr lang="en-US" sz="1400" dirty="0">
                <a:solidFill>
                  <a:srgbClr val="002060"/>
                </a:solidFill>
              </a:rPr>
              <a:t>Therapist: </a:t>
            </a:r>
            <a:r>
              <a:rPr lang="en-US" dirty="0">
                <a:solidFill>
                  <a:srgbClr val="002060"/>
                </a:solidFill>
              </a:rPr>
              <a:t>What do you think would make him treat you differently?</a:t>
            </a:r>
          </a:p>
          <a:p>
            <a:r>
              <a:rPr lang="en-US" sz="1400" dirty="0"/>
              <a:t>Client: </a:t>
            </a:r>
            <a:r>
              <a:rPr lang="en-US" dirty="0"/>
              <a:t>If he drops the eviction and just leaves me alone!</a:t>
            </a:r>
          </a:p>
          <a:p>
            <a:r>
              <a:rPr lang="en-US" sz="1400" dirty="0">
                <a:solidFill>
                  <a:srgbClr val="002060"/>
                </a:solidFill>
              </a:rPr>
              <a:t>Therapist: </a:t>
            </a:r>
            <a:r>
              <a:rPr lang="en-US" dirty="0">
                <a:solidFill>
                  <a:srgbClr val="002060"/>
                </a:solidFill>
              </a:rPr>
              <a:t>And if he drops it, things will go back to normal?</a:t>
            </a:r>
          </a:p>
          <a:p>
            <a:r>
              <a:rPr lang="en-US" sz="1400" dirty="0"/>
              <a:t>Client: </a:t>
            </a:r>
            <a:r>
              <a:rPr lang="en-US" dirty="0"/>
              <a:t>Yes, and I can get on my with life. I’ve had to put things aside to deal with all this. It’s a distraction, and unneeded one!</a:t>
            </a:r>
          </a:p>
          <a:p>
            <a:r>
              <a:rPr lang="en-US" sz="1400" dirty="0">
                <a:solidFill>
                  <a:srgbClr val="002060"/>
                </a:solidFill>
              </a:rPr>
              <a:t>Therapist: </a:t>
            </a:r>
            <a:r>
              <a:rPr lang="en-US" dirty="0">
                <a:solidFill>
                  <a:srgbClr val="002060"/>
                </a:solidFill>
              </a:rPr>
              <a:t>From the sounds of it, he’s not likely to drop it, eh?</a:t>
            </a:r>
          </a:p>
          <a:p>
            <a:r>
              <a:rPr lang="en-US" sz="1400" dirty="0"/>
              <a:t>Client: </a:t>
            </a:r>
            <a:r>
              <a:rPr lang="en-US" dirty="0"/>
              <a:t>No. </a:t>
            </a:r>
          </a:p>
          <a:p>
            <a:pPr algn="ctr"/>
            <a:endParaRPr lang="en-US" dirty="0"/>
          </a:p>
        </p:txBody>
      </p:sp>
      <p:sp>
        <p:nvSpPr>
          <p:cNvPr id="11" name="Rectangle 10"/>
          <p:cNvSpPr/>
          <p:nvPr/>
        </p:nvSpPr>
        <p:spPr>
          <a:xfrm>
            <a:off x="2195736" y="6524568"/>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Tree>
    <p:extLst>
      <p:ext uri="{BB962C8B-B14F-4D97-AF65-F5344CB8AC3E}">
        <p14:creationId xmlns:p14="http://schemas.microsoft.com/office/powerpoint/2010/main" val="329408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Rick …</a:t>
            </a:r>
            <a:endParaRPr lang="en-CA" dirty="0"/>
          </a:p>
        </p:txBody>
      </p:sp>
      <p:sp>
        <p:nvSpPr>
          <p:cNvPr id="5" name="Subtitle 4"/>
          <p:cNvSpPr>
            <a:spLocks noGrp="1"/>
          </p:cNvSpPr>
          <p:nvPr>
            <p:ph type="subTitle" idx="11"/>
          </p:nvPr>
        </p:nvSpPr>
        <p:spPr/>
        <p:txBody>
          <a:bodyPr/>
          <a:lstStyle/>
          <a:p>
            <a:r>
              <a:rPr lang="en-US" dirty="0" smtClean="0"/>
              <a:t>Housing Instability</a:t>
            </a:r>
            <a:endParaRPr lang="en-CA" dirty="0"/>
          </a:p>
        </p:txBody>
      </p:sp>
      <p:sp>
        <p:nvSpPr>
          <p:cNvPr id="6" name="Rectangle 5"/>
          <p:cNvSpPr/>
          <p:nvPr/>
        </p:nvSpPr>
        <p:spPr>
          <a:xfrm>
            <a:off x="1493218" y="6294824"/>
            <a:ext cx="5378698" cy="369332"/>
          </a:xfrm>
          <a:prstGeom prst="rect">
            <a:avLst/>
          </a:prstGeom>
        </p:spPr>
        <p:txBody>
          <a:bodyPr wrap="square">
            <a:spAutoFit/>
          </a:bodyPr>
          <a:lstStyle/>
          <a:p>
            <a:r>
              <a:rPr lang="en-CA" dirty="0">
                <a:solidFill>
                  <a:schemeClr val="bg1">
                    <a:lumMod val="50000"/>
                  </a:schemeClr>
                </a:solidFill>
              </a:rPr>
              <a:t>https://www.youtube.com/watch?v=olKtz189oCk</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083839"/>
            <a:ext cx="4968552" cy="2848157"/>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411760" y="4744065"/>
            <a:ext cx="5184575" cy="987979"/>
            <a:chOff x="1231158" y="2076192"/>
            <a:chExt cx="6926979" cy="870380"/>
          </a:xfrm>
        </p:grpSpPr>
        <p:pic>
          <p:nvPicPr>
            <p:cNvPr id="8" name="Picture 2" descr="https://haroldfeddersen.files.wordpress.com/2010/10/img_0820.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259632" y="2298500"/>
              <a:ext cx="6737941" cy="648072"/>
              <a:chOff x="-3585385" y="5001208"/>
              <a:chExt cx="8144978" cy="1296144"/>
            </a:xfrm>
            <a:solidFill>
              <a:srgbClr val="E2E9EF">
                <a:alpha val="69020"/>
              </a:srgbClr>
            </a:solidFill>
          </p:grpSpPr>
          <p:sp>
            <p:nvSpPr>
              <p:cNvPr id="13" name="Right Triangle 12"/>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14"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55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10" name="Group 9"/>
            <p:cNvGrpSpPr/>
            <p:nvPr/>
          </p:nvGrpSpPr>
          <p:grpSpPr>
            <a:xfrm>
              <a:off x="1325654" y="2298500"/>
              <a:ext cx="6832483" cy="648072"/>
              <a:chOff x="551664" y="5151433"/>
              <a:chExt cx="8259263" cy="1296144"/>
            </a:xfrm>
            <a:solidFill>
              <a:srgbClr val="99FF66">
                <a:alpha val="69804"/>
              </a:srgbClr>
            </a:solidFill>
          </p:grpSpPr>
          <p:sp>
            <p:nvSpPr>
              <p:cNvPr id="11" name="Right Triangle 10"/>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12"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32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spTree>
    <p:extLst>
      <p:ext uri="{BB962C8B-B14F-4D97-AF65-F5344CB8AC3E}">
        <p14:creationId xmlns:p14="http://schemas.microsoft.com/office/powerpoint/2010/main" val="243776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Limited Insight</a:t>
            </a:r>
            <a:endParaRPr lang="en-US" dirty="0"/>
          </a:p>
        </p:txBody>
      </p:sp>
      <p:sp>
        <p:nvSpPr>
          <p:cNvPr id="3" name="Content Placeholder 2"/>
          <p:cNvSpPr>
            <a:spLocks noGrp="1"/>
          </p:cNvSpPr>
          <p:nvPr>
            <p:ph sz="half" idx="1"/>
          </p:nvPr>
        </p:nvSpPr>
        <p:spPr>
          <a:xfrm>
            <a:off x="360083" y="2020329"/>
            <a:ext cx="8208912" cy="4165641"/>
          </a:xfrm>
        </p:spPr>
        <p:txBody>
          <a:bodyPr>
            <a:normAutofit lnSpcReduction="10000"/>
          </a:bodyPr>
          <a:lstStyle/>
          <a:p>
            <a:r>
              <a:rPr lang="en-US" sz="3200" dirty="0" smtClean="0"/>
              <a:t>Over-Valued Beliefs</a:t>
            </a:r>
          </a:p>
          <a:p>
            <a:r>
              <a:rPr lang="en-US" dirty="0" smtClean="0"/>
              <a:t>2. Thoughts about possessions so tightly held can appear delusional</a:t>
            </a:r>
          </a:p>
          <a:p>
            <a:pPr marL="1600200" lvl="2" indent="-457200">
              <a:buFont typeface="Arial" panose="020B0604020202020204" pitchFamily="34" charset="0"/>
              <a:buChar char="•"/>
            </a:pPr>
            <a:r>
              <a:rPr lang="en-US" dirty="0" smtClean="0">
                <a:solidFill>
                  <a:schemeClr val="tx2"/>
                </a:solidFill>
              </a:rPr>
              <a:t>Range from mild to extreme</a:t>
            </a:r>
          </a:p>
          <a:p>
            <a:pPr marL="1600200" lvl="2" indent="-457200">
              <a:buFont typeface="Arial" panose="020B0604020202020204" pitchFamily="34" charset="0"/>
              <a:buChar char="•"/>
            </a:pPr>
            <a:r>
              <a:rPr lang="en-US" dirty="0" smtClean="0">
                <a:solidFill>
                  <a:schemeClr val="tx2"/>
                </a:solidFill>
              </a:rPr>
              <a:t>Sentimental/Instrumental/Intrinsic</a:t>
            </a:r>
          </a:p>
          <a:p>
            <a:pPr marL="1600200" lvl="2" indent="-457200">
              <a:buFont typeface="Arial" panose="020B0604020202020204" pitchFamily="34" charset="0"/>
              <a:buChar char="•"/>
            </a:pPr>
            <a:endParaRPr lang="en-US" dirty="0" smtClean="0">
              <a:solidFill>
                <a:schemeClr val="tx2"/>
              </a:solidFill>
            </a:endParaRPr>
          </a:p>
          <a:p>
            <a:pPr marL="1200150" lvl="1" indent="-457200">
              <a:buFont typeface="Arial" panose="020B0604020202020204" pitchFamily="34" charset="0"/>
              <a:buChar char="•"/>
            </a:pPr>
            <a:endParaRPr lang="en-US" sz="1100" dirty="0">
              <a:solidFill>
                <a:schemeClr val="tx2"/>
              </a:solidFill>
            </a:endParaRPr>
          </a:p>
          <a:p>
            <a:pPr lvl="1" indent="0"/>
            <a:r>
              <a:rPr lang="en-US" dirty="0" smtClean="0">
                <a:solidFill>
                  <a:schemeClr val="tx2"/>
                </a:solidFill>
              </a:rPr>
              <a:t>	</a:t>
            </a:r>
            <a:br>
              <a:rPr lang="en-US" dirty="0" smtClean="0">
                <a:solidFill>
                  <a:schemeClr val="tx2"/>
                </a:solidFill>
              </a:rPr>
            </a:br>
            <a:r>
              <a:rPr lang="en-US" dirty="0" smtClean="0">
                <a:solidFill>
                  <a:schemeClr val="tx2"/>
                </a:solidFill>
              </a:rPr>
              <a:t>	</a:t>
            </a:r>
            <a:br>
              <a:rPr lang="en-US" dirty="0" smtClean="0">
                <a:solidFill>
                  <a:schemeClr val="tx2"/>
                </a:solidFill>
              </a:rPr>
            </a:br>
            <a:r>
              <a:rPr lang="en-US" dirty="0" smtClean="0">
                <a:solidFill>
                  <a:schemeClr val="tx2"/>
                </a:solidFill>
              </a:rPr>
              <a:t/>
            </a:r>
            <a:br>
              <a:rPr lang="en-US" dirty="0" smtClean="0">
                <a:solidFill>
                  <a:schemeClr val="tx2"/>
                </a:solidFill>
              </a:rPr>
            </a:br>
            <a:r>
              <a:rPr lang="en-US" dirty="0" smtClean="0">
                <a:solidFill>
                  <a:schemeClr val="tx2"/>
                </a:solidFill>
              </a:rPr>
              <a:t/>
            </a:r>
            <a:br>
              <a:rPr lang="en-US" dirty="0" smtClean="0">
                <a:solidFill>
                  <a:schemeClr val="tx2"/>
                </a:solidFill>
              </a:rPr>
            </a:br>
            <a:endParaRPr lang="en-US" sz="2200" dirty="0" smtClean="0">
              <a:solidFill>
                <a:schemeClr val="tx2"/>
              </a:solidFill>
            </a:endParaRPr>
          </a:p>
        </p:txBody>
      </p:sp>
      <p:sp>
        <p:nvSpPr>
          <p:cNvPr id="5" name="Subtitle 4"/>
          <p:cNvSpPr>
            <a:spLocks noGrp="1"/>
          </p:cNvSpPr>
          <p:nvPr>
            <p:ph type="subTitle" idx="11"/>
          </p:nvPr>
        </p:nvSpPr>
        <p:spPr/>
        <p:txBody>
          <a:bodyPr/>
          <a:lstStyle/>
          <a:p>
            <a:r>
              <a:rPr lang="en-US" dirty="0" err="1" smtClean="0"/>
              <a:t>Anasognosia</a:t>
            </a:r>
            <a:r>
              <a:rPr lang="en-US" dirty="0"/>
              <a:t> </a:t>
            </a:r>
            <a:r>
              <a:rPr lang="en-US" dirty="0" smtClean="0"/>
              <a:t>|  </a:t>
            </a:r>
            <a:r>
              <a:rPr lang="en-US" b="1" dirty="0" smtClean="0"/>
              <a:t>over-valued ideation  </a:t>
            </a:r>
            <a:r>
              <a:rPr lang="en-US" dirty="0" smtClean="0"/>
              <a:t>|  defensiveness</a:t>
            </a:r>
            <a:endParaRPr lang="en-US" dirty="0"/>
          </a:p>
        </p:txBody>
      </p:sp>
      <p:sp>
        <p:nvSpPr>
          <p:cNvPr id="4" name="AutoShape 4" descr="Image result for stack of newspaper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08132" y="3933056"/>
            <a:ext cx="9145016" cy="2314480"/>
          </a:xfrm>
          <a:prstGeom prst="rect">
            <a:avLst/>
          </a:prstGeom>
        </p:spPr>
        <p:txBody>
          <a:bodyPr wrap="square">
            <a:spAutoFit/>
          </a:bodyPr>
          <a:lstStyle/>
          <a:p>
            <a:pPr marL="742950" lvl="1" algn="ctr" fontAlgn="auto">
              <a:spcBef>
                <a:spcPct val="20000"/>
              </a:spcBef>
              <a:spcAft>
                <a:spcPts val="0"/>
              </a:spcAft>
            </a:pPr>
            <a:r>
              <a:rPr lang="en-US" sz="1600" dirty="0">
                <a:solidFill>
                  <a:srgbClr val="676767"/>
                </a:solidFill>
                <a:latin typeface="Arial"/>
              </a:rPr>
              <a:t>Example: Aunt’s 300+ </a:t>
            </a:r>
            <a:r>
              <a:rPr lang="en-US" sz="1600" dirty="0" smtClean="0">
                <a:solidFill>
                  <a:srgbClr val="676767"/>
                </a:solidFill>
                <a:latin typeface="Arial"/>
              </a:rPr>
              <a:t>Cookbooks = </a:t>
            </a:r>
            <a:r>
              <a:rPr lang="en-US" sz="1600" dirty="0">
                <a:solidFill>
                  <a:srgbClr val="676767"/>
                </a:solidFill>
                <a:latin typeface="Arial"/>
              </a:rPr>
              <a:t>identity as a good cook/mother, dream of having grandchildren over for holiday dinners, connection to deceased </a:t>
            </a:r>
            <a:r>
              <a:rPr lang="en-US" sz="1600" dirty="0" smtClean="0">
                <a:solidFill>
                  <a:srgbClr val="676767"/>
                </a:solidFill>
                <a:latin typeface="Arial"/>
              </a:rPr>
              <a:t>aunt.</a:t>
            </a:r>
            <a:br>
              <a:rPr lang="en-US" sz="1600" dirty="0" smtClean="0">
                <a:solidFill>
                  <a:srgbClr val="676767"/>
                </a:solidFill>
                <a:latin typeface="Arial"/>
              </a:rPr>
            </a:br>
            <a:r>
              <a:rPr lang="en-US" sz="1600" dirty="0">
                <a:solidFill>
                  <a:srgbClr val="676767">
                    <a:lumMod val="75000"/>
                  </a:srgbClr>
                </a:solidFill>
                <a:latin typeface="Arial"/>
              </a:rPr>
              <a:t/>
            </a:r>
            <a:br>
              <a:rPr lang="en-US" sz="1600" dirty="0">
                <a:solidFill>
                  <a:srgbClr val="676767">
                    <a:lumMod val="75000"/>
                  </a:srgbClr>
                </a:solidFill>
                <a:latin typeface="Arial"/>
              </a:rPr>
            </a:br>
            <a:r>
              <a:rPr lang="en-US" sz="2400" b="1" dirty="0">
                <a:solidFill>
                  <a:srgbClr val="002060"/>
                </a:solidFill>
                <a:latin typeface="Arial"/>
              </a:rPr>
              <a:t>AVOID (1) </a:t>
            </a:r>
            <a:r>
              <a:rPr lang="en-US" sz="2400" b="1" dirty="0" smtClean="0">
                <a:solidFill>
                  <a:srgbClr val="002060"/>
                </a:solidFill>
                <a:latin typeface="Arial"/>
              </a:rPr>
              <a:t>PRESENTING </a:t>
            </a:r>
            <a:r>
              <a:rPr lang="en-US" sz="2400" b="1" dirty="0">
                <a:solidFill>
                  <a:srgbClr val="002060"/>
                </a:solidFill>
                <a:latin typeface="Arial"/>
              </a:rPr>
              <a:t>RATIONAL ARGUMENTS OR  </a:t>
            </a:r>
            <a:br>
              <a:rPr lang="en-US" sz="2400" b="1" dirty="0">
                <a:solidFill>
                  <a:srgbClr val="002060"/>
                </a:solidFill>
                <a:latin typeface="Arial"/>
              </a:rPr>
            </a:br>
            <a:r>
              <a:rPr lang="en-US" sz="2400" b="1" dirty="0">
                <a:solidFill>
                  <a:srgbClr val="002060"/>
                </a:solidFill>
                <a:latin typeface="Arial"/>
              </a:rPr>
              <a:t>(2)TELLING CLIENT TO DISCARD TO DECLUTTER.</a:t>
            </a:r>
          </a:p>
          <a:p>
            <a:pPr marL="742950" lvl="1" algn="ctr" fontAlgn="auto">
              <a:spcBef>
                <a:spcPct val="20000"/>
              </a:spcBef>
              <a:spcAft>
                <a:spcPts val="0"/>
              </a:spcAft>
            </a:pPr>
            <a:r>
              <a:rPr lang="en-US" sz="2200" dirty="0">
                <a:solidFill>
                  <a:srgbClr val="006600"/>
                </a:solidFill>
                <a:latin typeface="Arial"/>
              </a:rPr>
              <a:t>Support client to test beliefs with </a:t>
            </a:r>
            <a:r>
              <a:rPr lang="en-US" sz="2200" dirty="0" smtClean="0">
                <a:solidFill>
                  <a:srgbClr val="006600"/>
                </a:solidFill>
                <a:latin typeface="Arial"/>
              </a:rPr>
              <a:t/>
            </a:r>
            <a:br>
              <a:rPr lang="en-US" sz="2200" dirty="0" smtClean="0">
                <a:solidFill>
                  <a:srgbClr val="006600"/>
                </a:solidFill>
                <a:latin typeface="Arial"/>
              </a:rPr>
            </a:br>
            <a:r>
              <a:rPr lang="en-US" sz="2200" dirty="0" smtClean="0">
                <a:solidFill>
                  <a:srgbClr val="006600"/>
                </a:solidFill>
                <a:latin typeface="Arial"/>
              </a:rPr>
              <a:t>Behavioural </a:t>
            </a:r>
            <a:r>
              <a:rPr lang="en-US" sz="2200" dirty="0">
                <a:solidFill>
                  <a:srgbClr val="006600"/>
                </a:solidFill>
                <a:latin typeface="Arial"/>
              </a:rPr>
              <a:t>Experiments</a:t>
            </a:r>
          </a:p>
        </p:txBody>
      </p:sp>
      <p:sp>
        <p:nvSpPr>
          <p:cNvPr id="11" name="Rectangle 10"/>
          <p:cNvSpPr/>
          <p:nvPr/>
        </p:nvSpPr>
        <p:spPr>
          <a:xfrm>
            <a:off x="63500" y="6525793"/>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Tree>
    <p:extLst>
      <p:ext uri="{BB962C8B-B14F-4D97-AF65-F5344CB8AC3E}">
        <p14:creationId xmlns:p14="http://schemas.microsoft.com/office/powerpoint/2010/main" val="411620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Over-valued Beliefs</a:t>
            </a:r>
            <a:endParaRPr lang="en-US" dirty="0"/>
          </a:p>
        </p:txBody>
      </p:sp>
      <p:sp>
        <p:nvSpPr>
          <p:cNvPr id="3" name="Content Placeholder 2"/>
          <p:cNvSpPr>
            <a:spLocks noGrp="1"/>
          </p:cNvSpPr>
          <p:nvPr>
            <p:ph sz="half" idx="1"/>
          </p:nvPr>
        </p:nvSpPr>
        <p:spPr>
          <a:xfrm>
            <a:off x="360083" y="2020329"/>
            <a:ext cx="8208912" cy="4165641"/>
          </a:xfrm>
        </p:spPr>
        <p:txBody>
          <a:bodyPr>
            <a:normAutofit/>
          </a:bodyPr>
          <a:lstStyle/>
          <a:p>
            <a:r>
              <a:rPr lang="en-US" sz="3200" dirty="0" smtClean="0"/>
              <a:t>Over-Valued Beliefs</a:t>
            </a:r>
          </a:p>
        </p:txBody>
      </p:sp>
      <p:sp>
        <p:nvSpPr>
          <p:cNvPr id="5" name="Subtitle 4"/>
          <p:cNvSpPr>
            <a:spLocks noGrp="1"/>
          </p:cNvSpPr>
          <p:nvPr>
            <p:ph type="subTitle" idx="11"/>
          </p:nvPr>
        </p:nvSpPr>
        <p:spPr/>
        <p:txBody>
          <a:bodyPr/>
          <a:lstStyle/>
          <a:p>
            <a:r>
              <a:rPr lang="en-US" dirty="0" smtClean="0"/>
              <a:t>Behavioural experiments</a:t>
            </a:r>
            <a:endParaRPr lang="en-US" dirty="0"/>
          </a:p>
        </p:txBody>
      </p:sp>
      <p:sp>
        <p:nvSpPr>
          <p:cNvPr id="4" name="AutoShape 4" descr="Image result for stack of newspaper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00258" y="5426287"/>
            <a:ext cx="9145016" cy="769441"/>
          </a:xfrm>
          <a:prstGeom prst="rect">
            <a:avLst/>
          </a:prstGeom>
        </p:spPr>
        <p:txBody>
          <a:bodyPr wrap="square">
            <a:spAutoFit/>
          </a:bodyPr>
          <a:lstStyle/>
          <a:p>
            <a:pPr marL="742950" lvl="1" algn="ctr" fontAlgn="auto">
              <a:spcBef>
                <a:spcPct val="20000"/>
              </a:spcBef>
              <a:spcAft>
                <a:spcPts val="0"/>
              </a:spcAft>
            </a:pPr>
            <a:r>
              <a:rPr lang="en-US" sz="2200" dirty="0" smtClean="0">
                <a:solidFill>
                  <a:srgbClr val="006600"/>
                </a:solidFill>
                <a:latin typeface="Arial"/>
              </a:rPr>
              <a:t>Support </a:t>
            </a:r>
            <a:r>
              <a:rPr lang="en-US" sz="2200" dirty="0">
                <a:solidFill>
                  <a:srgbClr val="006600"/>
                </a:solidFill>
                <a:latin typeface="Arial"/>
              </a:rPr>
              <a:t>client to test beliefs with </a:t>
            </a:r>
            <a:r>
              <a:rPr lang="en-US" sz="2200" dirty="0" smtClean="0">
                <a:solidFill>
                  <a:srgbClr val="006600"/>
                </a:solidFill>
                <a:latin typeface="Arial"/>
              </a:rPr>
              <a:t/>
            </a:r>
            <a:br>
              <a:rPr lang="en-US" sz="2200" dirty="0" smtClean="0">
                <a:solidFill>
                  <a:srgbClr val="006600"/>
                </a:solidFill>
                <a:latin typeface="Arial"/>
              </a:rPr>
            </a:br>
            <a:r>
              <a:rPr lang="en-US" sz="2200" dirty="0" smtClean="0">
                <a:solidFill>
                  <a:srgbClr val="006600"/>
                </a:solidFill>
                <a:latin typeface="Arial"/>
              </a:rPr>
              <a:t>Behavioural </a:t>
            </a:r>
            <a:r>
              <a:rPr lang="en-US" sz="2200" dirty="0">
                <a:solidFill>
                  <a:srgbClr val="006600"/>
                </a:solidFill>
                <a:latin typeface="Arial"/>
              </a:rPr>
              <a:t>Experiments</a:t>
            </a:r>
          </a:p>
        </p:txBody>
      </p:sp>
      <p:sp>
        <p:nvSpPr>
          <p:cNvPr id="11" name="Rectangle 10"/>
          <p:cNvSpPr/>
          <p:nvPr/>
        </p:nvSpPr>
        <p:spPr>
          <a:xfrm>
            <a:off x="63500" y="6525793"/>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
        <p:nvSpPr>
          <p:cNvPr id="9" name="Rounded Rectangular Callout 8"/>
          <p:cNvSpPr/>
          <p:nvPr/>
        </p:nvSpPr>
        <p:spPr>
          <a:xfrm>
            <a:off x="4788024" y="2141148"/>
            <a:ext cx="3888432" cy="2510278"/>
          </a:xfrm>
          <a:prstGeom prst="wedgeRoundRectCallout">
            <a:avLst>
              <a:gd name="adj1" fmla="val -62525"/>
              <a:gd name="adj2" fmla="val 78328"/>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4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2731" y="2428510"/>
            <a:ext cx="3359017" cy="193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4598640" y="4040986"/>
            <a:ext cx="4267200" cy="589907"/>
            <a:chOff x="1231158" y="2076192"/>
            <a:chExt cx="6926979" cy="870380"/>
          </a:xfrm>
        </p:grpSpPr>
        <p:pic>
          <p:nvPicPr>
            <p:cNvPr id="12" name="Picture 2" descr="https://haroldfeddersen.files.wordpress.com/2010/10/img_0820.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259632" y="2298500"/>
              <a:ext cx="6737941" cy="648072"/>
              <a:chOff x="-3585385" y="5001208"/>
              <a:chExt cx="8144978" cy="1296144"/>
            </a:xfrm>
            <a:solidFill>
              <a:srgbClr val="E2E9EF">
                <a:alpha val="69020"/>
              </a:srgbClr>
            </a:solidFill>
          </p:grpSpPr>
          <p:sp>
            <p:nvSpPr>
              <p:cNvPr id="17" name="Right Triangle 16"/>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18"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25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14" name="Group 13"/>
            <p:cNvGrpSpPr/>
            <p:nvPr/>
          </p:nvGrpSpPr>
          <p:grpSpPr>
            <a:xfrm>
              <a:off x="1325654" y="2298500"/>
              <a:ext cx="6832483" cy="648072"/>
              <a:chOff x="551664" y="5151433"/>
              <a:chExt cx="8259263" cy="1296144"/>
            </a:xfrm>
            <a:solidFill>
              <a:srgbClr val="99FF66">
                <a:alpha val="69804"/>
              </a:srgbClr>
            </a:solidFill>
          </p:grpSpPr>
          <p:sp>
            <p:nvSpPr>
              <p:cNvPr id="15" name="Right Triangle 14"/>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16"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25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spTree>
    <p:extLst>
      <p:ext uri="{BB962C8B-B14F-4D97-AF65-F5344CB8AC3E}">
        <p14:creationId xmlns:p14="http://schemas.microsoft.com/office/powerpoint/2010/main" val="182815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Limited Insight</a:t>
            </a:r>
            <a:endParaRPr lang="en-US" dirty="0"/>
          </a:p>
        </p:txBody>
      </p:sp>
      <p:sp>
        <p:nvSpPr>
          <p:cNvPr id="3" name="Content Placeholder 2"/>
          <p:cNvSpPr>
            <a:spLocks noGrp="1"/>
          </p:cNvSpPr>
          <p:nvPr>
            <p:ph sz="half" idx="1"/>
          </p:nvPr>
        </p:nvSpPr>
        <p:spPr>
          <a:xfrm>
            <a:off x="359532" y="1916832"/>
            <a:ext cx="8208912" cy="4165641"/>
          </a:xfrm>
        </p:spPr>
        <p:txBody>
          <a:bodyPr>
            <a:normAutofit fontScale="92500" lnSpcReduction="10000"/>
          </a:bodyPr>
          <a:lstStyle/>
          <a:p>
            <a:r>
              <a:rPr lang="en-US" sz="3200" dirty="0" smtClean="0"/>
              <a:t>“Defensiveness”</a:t>
            </a:r>
          </a:p>
          <a:p>
            <a:r>
              <a:rPr lang="en-US" dirty="0"/>
              <a:t>3</a:t>
            </a:r>
            <a:r>
              <a:rPr lang="en-US" dirty="0" smtClean="0"/>
              <a:t>. Perception that personal will is being imposed upon</a:t>
            </a:r>
          </a:p>
          <a:p>
            <a:pPr marL="1600200" lvl="2" indent="-457200">
              <a:buFont typeface="Arial" panose="020B0604020202020204" pitchFamily="34" charset="0"/>
              <a:buChar char="•"/>
            </a:pPr>
            <a:r>
              <a:rPr lang="en-US" dirty="0" smtClean="0">
                <a:solidFill>
                  <a:schemeClr val="tx2"/>
                </a:solidFill>
              </a:rPr>
              <a:t>Presents as argumentativeness, frustration </a:t>
            </a:r>
            <a:r>
              <a:rPr lang="en-US" sz="1400" dirty="0" smtClean="0">
                <a:solidFill>
                  <a:schemeClr val="tx2"/>
                </a:solidFill>
              </a:rPr>
              <a:t>(client/therapist)</a:t>
            </a:r>
          </a:p>
          <a:p>
            <a:pPr marL="1600200" lvl="2" indent="-457200">
              <a:buFont typeface="Arial" panose="020B0604020202020204" pitchFamily="34" charset="0"/>
              <a:buChar char="•"/>
            </a:pPr>
            <a:r>
              <a:rPr lang="en-US" dirty="0" smtClean="0">
                <a:solidFill>
                  <a:schemeClr val="tx2"/>
                </a:solidFill>
              </a:rPr>
              <a:t>Therapeutic reactance: motivation to restore personal freedom perceived to have been threatened/lost</a:t>
            </a:r>
          </a:p>
          <a:p>
            <a:pPr marL="1600200" lvl="2" indent="-457200">
              <a:buFont typeface="Arial" panose="020B0604020202020204" pitchFamily="34" charset="0"/>
              <a:buChar char="•"/>
            </a:pPr>
            <a:r>
              <a:rPr lang="en-US" dirty="0" smtClean="0">
                <a:solidFill>
                  <a:schemeClr val="tx2"/>
                </a:solidFill>
              </a:rPr>
              <a:t>Maintaining control over possessions</a:t>
            </a:r>
          </a:p>
          <a:p>
            <a:pPr marL="1600200" lvl="2" indent="-457200">
              <a:buFont typeface="Arial" panose="020B0604020202020204" pitchFamily="34" charset="0"/>
              <a:buChar char="•"/>
            </a:pPr>
            <a:endParaRPr lang="en-US" dirty="0" smtClean="0">
              <a:solidFill>
                <a:schemeClr val="tx2"/>
              </a:solidFill>
            </a:endParaRPr>
          </a:p>
          <a:p>
            <a:pPr marL="1200150" lvl="1" indent="-457200">
              <a:buFont typeface="Arial" panose="020B0604020202020204" pitchFamily="34" charset="0"/>
              <a:buChar char="•"/>
            </a:pPr>
            <a:endParaRPr lang="en-US" sz="1100" dirty="0">
              <a:solidFill>
                <a:schemeClr val="tx2"/>
              </a:solidFill>
            </a:endParaRPr>
          </a:p>
          <a:p>
            <a:pPr lvl="1" indent="0"/>
            <a:r>
              <a:rPr lang="en-US" dirty="0" smtClean="0">
                <a:solidFill>
                  <a:schemeClr val="tx2"/>
                </a:solidFill>
              </a:rPr>
              <a:t>	</a:t>
            </a:r>
            <a:br>
              <a:rPr lang="en-US" dirty="0" smtClean="0">
                <a:solidFill>
                  <a:schemeClr val="tx2"/>
                </a:solidFill>
              </a:rPr>
            </a:br>
            <a:r>
              <a:rPr lang="en-US" dirty="0" smtClean="0">
                <a:solidFill>
                  <a:schemeClr val="tx2"/>
                </a:solidFill>
              </a:rPr>
              <a:t>	</a:t>
            </a:r>
            <a:br>
              <a:rPr lang="en-US" dirty="0" smtClean="0">
                <a:solidFill>
                  <a:schemeClr val="tx2"/>
                </a:solidFill>
              </a:rPr>
            </a:br>
            <a:r>
              <a:rPr lang="en-US" dirty="0" smtClean="0">
                <a:solidFill>
                  <a:schemeClr val="tx2"/>
                </a:solidFill>
              </a:rPr>
              <a:t/>
            </a:r>
            <a:br>
              <a:rPr lang="en-US" dirty="0" smtClean="0">
                <a:solidFill>
                  <a:schemeClr val="tx2"/>
                </a:solidFill>
              </a:rPr>
            </a:br>
            <a:r>
              <a:rPr lang="en-US" dirty="0" smtClean="0">
                <a:solidFill>
                  <a:schemeClr val="tx2"/>
                </a:solidFill>
              </a:rPr>
              <a:t/>
            </a:r>
            <a:br>
              <a:rPr lang="en-US" dirty="0" smtClean="0">
                <a:solidFill>
                  <a:schemeClr val="tx2"/>
                </a:solidFill>
              </a:rPr>
            </a:br>
            <a:endParaRPr lang="en-US" sz="2200" dirty="0" smtClean="0">
              <a:solidFill>
                <a:schemeClr val="tx2"/>
              </a:solidFill>
            </a:endParaRPr>
          </a:p>
        </p:txBody>
      </p:sp>
      <p:sp>
        <p:nvSpPr>
          <p:cNvPr id="5" name="Subtitle 4"/>
          <p:cNvSpPr>
            <a:spLocks noGrp="1"/>
          </p:cNvSpPr>
          <p:nvPr>
            <p:ph type="subTitle" idx="11"/>
          </p:nvPr>
        </p:nvSpPr>
        <p:spPr/>
        <p:txBody>
          <a:bodyPr/>
          <a:lstStyle/>
          <a:p>
            <a:r>
              <a:rPr lang="en-US" dirty="0" err="1" smtClean="0"/>
              <a:t>Anasognosia</a:t>
            </a:r>
            <a:r>
              <a:rPr lang="en-US" dirty="0"/>
              <a:t> </a:t>
            </a:r>
            <a:r>
              <a:rPr lang="en-US" dirty="0" smtClean="0"/>
              <a:t>|  over-valued ideation  |  </a:t>
            </a:r>
            <a:r>
              <a:rPr lang="en-US" b="1" dirty="0" smtClean="0"/>
              <a:t>defensiveness</a:t>
            </a:r>
            <a:endParaRPr lang="en-US" b="1" dirty="0"/>
          </a:p>
        </p:txBody>
      </p:sp>
      <p:sp>
        <p:nvSpPr>
          <p:cNvPr id="4" name="AutoShape 4" descr="Image result for stack of newspaper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68300" y="5239653"/>
            <a:ext cx="9258741" cy="707886"/>
          </a:xfrm>
          <a:prstGeom prst="rect">
            <a:avLst/>
          </a:prstGeom>
        </p:spPr>
        <p:txBody>
          <a:bodyPr wrap="square">
            <a:spAutoFit/>
          </a:bodyPr>
          <a:lstStyle/>
          <a:p>
            <a:pPr marL="742950" lvl="1" fontAlgn="auto">
              <a:spcBef>
                <a:spcPct val="20000"/>
              </a:spcBef>
              <a:spcAft>
                <a:spcPts val="0"/>
              </a:spcAft>
            </a:pPr>
            <a:r>
              <a:rPr lang="en-US" sz="1600" dirty="0">
                <a:solidFill>
                  <a:srgbClr val="676767">
                    <a:lumMod val="75000"/>
                  </a:srgbClr>
                </a:solidFill>
                <a:latin typeface="Arial"/>
              </a:rPr>
              <a:t/>
            </a:r>
            <a:br>
              <a:rPr lang="en-US" sz="1600" dirty="0">
                <a:solidFill>
                  <a:srgbClr val="676767">
                    <a:lumMod val="75000"/>
                  </a:srgbClr>
                </a:solidFill>
                <a:latin typeface="Arial"/>
              </a:rPr>
            </a:br>
            <a:r>
              <a:rPr lang="en-US" sz="2400" dirty="0" smtClean="0">
                <a:solidFill>
                  <a:srgbClr val="006600"/>
                </a:solidFill>
                <a:latin typeface="Arial"/>
              </a:rPr>
              <a:t>Demonstrate to client they are in control.</a:t>
            </a:r>
            <a:endParaRPr lang="en-US" sz="2400" dirty="0">
              <a:solidFill>
                <a:srgbClr val="002060"/>
              </a:solidFill>
              <a:latin typeface="Arial"/>
            </a:endParaRPr>
          </a:p>
        </p:txBody>
      </p:sp>
      <p:sp>
        <p:nvSpPr>
          <p:cNvPr id="6" name="Rectangle 5"/>
          <p:cNvSpPr/>
          <p:nvPr/>
        </p:nvSpPr>
        <p:spPr>
          <a:xfrm>
            <a:off x="539552" y="4398203"/>
            <a:ext cx="7848872" cy="830997"/>
          </a:xfrm>
          <a:prstGeom prst="rect">
            <a:avLst/>
          </a:prstGeom>
        </p:spPr>
        <p:txBody>
          <a:bodyPr wrap="square">
            <a:spAutoFit/>
          </a:bodyPr>
          <a:lstStyle/>
          <a:p>
            <a:pPr algn="ctr"/>
            <a:r>
              <a:rPr lang="en-US" sz="2400" b="1" dirty="0">
                <a:solidFill>
                  <a:srgbClr val="002060"/>
                </a:solidFill>
                <a:latin typeface="Arial"/>
              </a:rPr>
              <a:t>AVOID </a:t>
            </a:r>
            <a:r>
              <a:rPr lang="en-US" sz="2400" b="1" dirty="0" smtClean="0">
                <a:solidFill>
                  <a:srgbClr val="002060"/>
                </a:solidFill>
                <a:latin typeface="Arial"/>
              </a:rPr>
              <a:t>PRESENTING REASONS TO DECLUTTER; </a:t>
            </a:r>
            <a:br>
              <a:rPr lang="en-US" sz="2400" b="1" dirty="0" smtClean="0">
                <a:solidFill>
                  <a:srgbClr val="002060"/>
                </a:solidFill>
                <a:latin typeface="Arial"/>
              </a:rPr>
            </a:br>
            <a:r>
              <a:rPr lang="en-US" sz="2400" b="1" dirty="0" smtClean="0">
                <a:solidFill>
                  <a:srgbClr val="002060"/>
                </a:solidFill>
                <a:latin typeface="Arial"/>
              </a:rPr>
              <a:t>OR ISSUING DIRECTIVES</a:t>
            </a:r>
            <a:endParaRPr lang="en-US" sz="2400" b="1" dirty="0"/>
          </a:p>
        </p:txBody>
      </p:sp>
      <p:sp>
        <p:nvSpPr>
          <p:cNvPr id="11" name="Rectangle 10"/>
          <p:cNvSpPr/>
          <p:nvPr/>
        </p:nvSpPr>
        <p:spPr>
          <a:xfrm>
            <a:off x="310414" y="6378060"/>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Tree>
    <p:extLst>
      <p:ext uri="{BB962C8B-B14F-4D97-AF65-F5344CB8AC3E}">
        <p14:creationId xmlns:p14="http://schemas.microsoft.com/office/powerpoint/2010/main" val="242724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Defensiveness</a:t>
            </a:r>
            <a:endParaRPr lang="en-US" dirty="0"/>
          </a:p>
        </p:txBody>
      </p:sp>
      <p:sp>
        <p:nvSpPr>
          <p:cNvPr id="3" name="Content Placeholder 2"/>
          <p:cNvSpPr>
            <a:spLocks noGrp="1"/>
          </p:cNvSpPr>
          <p:nvPr>
            <p:ph sz="half" idx="1"/>
          </p:nvPr>
        </p:nvSpPr>
        <p:spPr>
          <a:xfrm>
            <a:off x="359532" y="1916832"/>
            <a:ext cx="8208912" cy="4165641"/>
          </a:xfrm>
        </p:spPr>
        <p:txBody>
          <a:bodyPr>
            <a:normAutofit/>
          </a:bodyPr>
          <a:lstStyle/>
          <a:p>
            <a:r>
              <a:rPr lang="en-US" sz="3200" dirty="0" smtClean="0"/>
              <a:t>“Defensiveness”</a:t>
            </a:r>
          </a:p>
          <a:p>
            <a:r>
              <a:rPr lang="en-US" dirty="0" smtClean="0">
                <a:solidFill>
                  <a:schemeClr val="tx2"/>
                </a:solidFill>
              </a:rPr>
              <a:t/>
            </a:r>
            <a:br>
              <a:rPr lang="en-US" dirty="0" smtClean="0">
                <a:solidFill>
                  <a:schemeClr val="tx2"/>
                </a:solidFill>
              </a:rPr>
            </a:br>
            <a:r>
              <a:rPr lang="en-US" dirty="0" smtClean="0">
                <a:solidFill>
                  <a:schemeClr val="tx2"/>
                </a:solidFill>
              </a:rPr>
              <a:t/>
            </a:r>
            <a:br>
              <a:rPr lang="en-US" dirty="0" smtClean="0">
                <a:solidFill>
                  <a:schemeClr val="tx2"/>
                </a:solidFill>
              </a:rPr>
            </a:br>
            <a:endParaRPr lang="en-US" sz="2200" dirty="0" smtClean="0">
              <a:solidFill>
                <a:schemeClr val="tx2"/>
              </a:solidFill>
            </a:endParaRPr>
          </a:p>
        </p:txBody>
      </p:sp>
      <p:sp>
        <p:nvSpPr>
          <p:cNvPr id="5" name="Subtitle 4"/>
          <p:cNvSpPr>
            <a:spLocks noGrp="1"/>
          </p:cNvSpPr>
          <p:nvPr>
            <p:ph type="subTitle" idx="11"/>
          </p:nvPr>
        </p:nvSpPr>
        <p:spPr/>
        <p:txBody>
          <a:bodyPr/>
          <a:lstStyle/>
          <a:p>
            <a:r>
              <a:rPr lang="en-US" dirty="0" smtClean="0"/>
              <a:t>Client retains therapeutic control</a:t>
            </a:r>
            <a:endParaRPr lang="en-US" dirty="0"/>
          </a:p>
        </p:txBody>
      </p:sp>
      <p:sp>
        <p:nvSpPr>
          <p:cNvPr id="4" name="AutoShape 4" descr="Image result for stack of newspaper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68300" y="5239653"/>
            <a:ext cx="9258741" cy="707886"/>
          </a:xfrm>
          <a:prstGeom prst="rect">
            <a:avLst/>
          </a:prstGeom>
        </p:spPr>
        <p:txBody>
          <a:bodyPr wrap="square">
            <a:spAutoFit/>
          </a:bodyPr>
          <a:lstStyle/>
          <a:p>
            <a:pPr marL="742950" lvl="1" fontAlgn="auto">
              <a:spcBef>
                <a:spcPct val="20000"/>
              </a:spcBef>
              <a:spcAft>
                <a:spcPts val="0"/>
              </a:spcAft>
            </a:pPr>
            <a:r>
              <a:rPr lang="en-US" sz="1600" dirty="0">
                <a:solidFill>
                  <a:srgbClr val="676767">
                    <a:lumMod val="75000"/>
                  </a:srgbClr>
                </a:solidFill>
                <a:latin typeface="Arial"/>
              </a:rPr>
              <a:t/>
            </a:r>
            <a:br>
              <a:rPr lang="en-US" sz="1600" dirty="0">
                <a:solidFill>
                  <a:srgbClr val="676767">
                    <a:lumMod val="75000"/>
                  </a:srgbClr>
                </a:solidFill>
                <a:latin typeface="Arial"/>
              </a:rPr>
            </a:br>
            <a:r>
              <a:rPr lang="en-US" sz="2400" dirty="0" smtClean="0">
                <a:solidFill>
                  <a:srgbClr val="006600"/>
                </a:solidFill>
                <a:latin typeface="Arial"/>
              </a:rPr>
              <a:t>Demonstrate to client they are in control.</a:t>
            </a:r>
            <a:endParaRPr lang="en-US" sz="2400" dirty="0">
              <a:solidFill>
                <a:srgbClr val="002060"/>
              </a:solidFill>
              <a:latin typeface="Arial"/>
            </a:endParaRPr>
          </a:p>
        </p:txBody>
      </p:sp>
      <p:sp>
        <p:nvSpPr>
          <p:cNvPr id="11" name="Rectangle 10"/>
          <p:cNvSpPr/>
          <p:nvPr/>
        </p:nvSpPr>
        <p:spPr>
          <a:xfrm>
            <a:off x="310414" y="6378060"/>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
        <p:nvSpPr>
          <p:cNvPr id="10" name="Rounded Rectangular Callout 9"/>
          <p:cNvSpPr/>
          <p:nvPr/>
        </p:nvSpPr>
        <p:spPr>
          <a:xfrm>
            <a:off x="2195736" y="2708920"/>
            <a:ext cx="4608512" cy="2376264"/>
          </a:xfrm>
          <a:prstGeom prst="wedgeRoundRectCallout">
            <a:avLst>
              <a:gd name="adj1" fmla="val -476"/>
              <a:gd name="adj2" fmla="val 65166"/>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sorting decisions are theirs, ask permission to touch things, set goal to create living space (vs. declutter), provide choices (do this or that now?), </a:t>
            </a:r>
            <a:endParaRPr lang="en-US" dirty="0" smtClean="0"/>
          </a:p>
          <a:p>
            <a:pPr algn="ctr"/>
            <a:r>
              <a:rPr lang="en-US" b="1" dirty="0" smtClean="0"/>
              <a:t>let </a:t>
            </a:r>
            <a:r>
              <a:rPr lang="en-US" b="1" dirty="0"/>
              <a:t>go of personal agenda for </a:t>
            </a:r>
            <a:r>
              <a:rPr lang="en-US" b="1" dirty="0" smtClean="0"/>
              <a:t>change</a:t>
            </a:r>
            <a:endParaRPr lang="en-US" b="1" dirty="0"/>
          </a:p>
        </p:txBody>
      </p:sp>
    </p:spTree>
    <p:extLst>
      <p:ext uri="{BB962C8B-B14F-4D97-AF65-F5344CB8AC3E}">
        <p14:creationId xmlns:p14="http://schemas.microsoft.com/office/powerpoint/2010/main" val="255146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400" dirty="0" smtClean="0">
                <a:solidFill>
                  <a:schemeClr val="tx1">
                    <a:lumMod val="50000"/>
                    <a:lumOff val="50000"/>
                  </a:schemeClr>
                </a:solidFill>
              </a:rPr>
              <a:t>Safety &amp; Eviction Risks</a:t>
            </a:r>
          </a:p>
          <a:p>
            <a:pPr marL="514350" indent="-514350" fontAlgn="auto">
              <a:spcAft>
                <a:spcPts val="0"/>
              </a:spcAft>
              <a:buFont typeface="+mj-lt"/>
              <a:buAutoNum type="arabicPeriod"/>
            </a:pPr>
            <a:r>
              <a:rPr lang="en-US" sz="2400" dirty="0" smtClean="0"/>
              <a:t>Good Insight &amp; Motivation</a:t>
            </a:r>
          </a:p>
          <a:p>
            <a:pPr marL="514350" indent="-514350" fontAlgn="auto">
              <a:spcAft>
                <a:spcPts val="0"/>
              </a:spcAft>
              <a:buFont typeface="+mj-lt"/>
              <a:buAutoNum type="arabicPeriod"/>
            </a:pPr>
            <a:r>
              <a:rPr lang="en-US" sz="2400" b="1" dirty="0" smtClean="0">
                <a:solidFill>
                  <a:schemeClr val="tx1"/>
                </a:solidFill>
              </a:rPr>
              <a:t>Cognitive Functioning</a:t>
            </a:r>
          </a:p>
          <a:p>
            <a:pPr marL="514350" indent="-514350" fontAlgn="auto">
              <a:spcAft>
                <a:spcPts val="0"/>
              </a:spcAft>
              <a:buFont typeface="+mj-lt"/>
              <a:buAutoNum type="arabicPeriod"/>
            </a:pPr>
            <a:r>
              <a:rPr lang="en-US" sz="2400" dirty="0" smtClean="0"/>
              <a:t>Client Goals </a:t>
            </a:r>
            <a:endParaRPr lang="en-CA" sz="2400" dirty="0"/>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flipH="1">
            <a:off x="1547664" y="4460540"/>
            <a:ext cx="936104"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a:off x="6462281" y="4892588"/>
            <a:ext cx="990039"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ight Arrow 22"/>
          <p:cNvSpPr/>
          <p:nvPr/>
        </p:nvSpPr>
        <p:spPr>
          <a:xfrm>
            <a:off x="4860032" y="5395487"/>
            <a:ext cx="660736" cy="1937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flipH="1">
            <a:off x="1662173" y="5323478"/>
            <a:ext cx="720079" cy="193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grpSp>
        <p:nvGrpSpPr>
          <p:cNvPr id="17" name="Group 16"/>
          <p:cNvGrpSpPr/>
          <p:nvPr/>
        </p:nvGrpSpPr>
        <p:grpSpPr>
          <a:xfrm>
            <a:off x="2627784" y="2172077"/>
            <a:ext cx="6274094" cy="3490032"/>
            <a:chOff x="2627784" y="2172077"/>
            <a:chExt cx="6274094" cy="3490032"/>
          </a:xfrm>
        </p:grpSpPr>
        <p:sp>
          <p:nvSpPr>
            <p:cNvPr id="3" name="Oval 2"/>
            <p:cNvSpPr/>
            <p:nvPr/>
          </p:nvSpPr>
          <p:spPr>
            <a:xfrm>
              <a:off x="2627784" y="4388532"/>
              <a:ext cx="4251324" cy="1273577"/>
            </a:xfrm>
            <a:prstGeom prst="ellipse">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flipV="1">
              <a:off x="6372200" y="2756852"/>
              <a:ext cx="1368332" cy="1824276"/>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79187" y="2172077"/>
              <a:ext cx="2322691" cy="584775"/>
            </a:xfrm>
            <a:prstGeom prst="rect">
              <a:avLst/>
            </a:prstGeom>
            <a:noFill/>
            <a:ln w="38100">
              <a:solidFill>
                <a:schemeClr val="bg2">
                  <a:lumMod val="25000"/>
                </a:schemeClr>
              </a:solidFill>
            </a:ln>
          </p:spPr>
          <p:txBody>
            <a:bodyPr wrap="square" rtlCol="0">
              <a:spAutoFit/>
            </a:bodyPr>
            <a:lstStyle/>
            <a:p>
              <a:r>
                <a:rPr lang="en-US" sz="3200" b="1" dirty="0" smtClean="0">
                  <a:solidFill>
                    <a:schemeClr val="bg2">
                      <a:lumMod val="25000"/>
                    </a:schemeClr>
                  </a:solidFill>
                </a:rPr>
                <a:t>REFINERS</a:t>
              </a:r>
              <a:endParaRPr lang="en-CA" sz="3200" b="1" dirty="0">
                <a:solidFill>
                  <a:schemeClr val="bg2">
                    <a:lumMod val="25000"/>
                  </a:schemeClr>
                </a:solidFill>
              </a:endParaRPr>
            </a:p>
          </p:txBody>
        </p:sp>
      </p:grpSp>
      <p:sp>
        <p:nvSpPr>
          <p:cNvPr id="29" name="TextBox 28"/>
          <p:cNvSpPr txBox="1"/>
          <p:nvPr/>
        </p:nvSpPr>
        <p:spPr>
          <a:xfrm>
            <a:off x="323528" y="5589240"/>
            <a:ext cx="6796746" cy="1200329"/>
          </a:xfrm>
          <a:prstGeom prst="rect">
            <a:avLst/>
          </a:prstGeom>
          <a:noFill/>
        </p:spPr>
        <p:txBody>
          <a:bodyPr wrap="square" rtlCol="0">
            <a:spAutoFit/>
          </a:bodyPr>
          <a:lstStyle/>
          <a:p>
            <a:r>
              <a:rPr lang="en-US" sz="2400" b="1" dirty="0" smtClean="0">
                <a:solidFill>
                  <a:srgbClr val="663300"/>
                </a:solidFill>
              </a:rPr>
              <a:t>Modifiers: </a:t>
            </a:r>
          </a:p>
          <a:p>
            <a:pPr marL="285750" indent="-285750">
              <a:buFont typeface="Arial" panose="020B0604020202020204" pitchFamily="34" charset="0"/>
              <a:buChar char="•"/>
            </a:pPr>
            <a:r>
              <a:rPr lang="en-US" sz="2400" dirty="0" smtClean="0">
                <a:solidFill>
                  <a:srgbClr val="663300"/>
                </a:solidFill>
              </a:rPr>
              <a:t>Anticipate occurrence</a:t>
            </a:r>
          </a:p>
          <a:p>
            <a:pPr marL="285750" indent="-285750">
              <a:buFont typeface="Arial" panose="020B0604020202020204" pitchFamily="34" charset="0"/>
              <a:buChar char="•"/>
            </a:pPr>
            <a:r>
              <a:rPr lang="en-US" sz="2400" dirty="0" smtClean="0">
                <a:solidFill>
                  <a:srgbClr val="663300"/>
                </a:solidFill>
              </a:rPr>
              <a:t>Assess by observation as you implement plan </a:t>
            </a:r>
            <a:endParaRPr lang="en-CA" sz="2400" dirty="0">
              <a:solidFill>
                <a:srgbClr val="663300"/>
              </a:solidFill>
            </a:endParaRPr>
          </a:p>
        </p:txBody>
      </p:sp>
    </p:spTree>
    <p:extLst>
      <p:ext uri="{BB962C8B-B14F-4D97-AF65-F5344CB8AC3E}">
        <p14:creationId xmlns:p14="http://schemas.microsoft.com/office/powerpoint/2010/main" val="5837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899592" y="2060848"/>
            <a:ext cx="7344816" cy="3996457"/>
          </a:xfrm>
        </p:spPr>
        <p:txBody>
          <a:bodyPr>
            <a:normAutofit lnSpcReduction="10000"/>
          </a:bodyPr>
          <a:lstStyle/>
          <a:p>
            <a:pPr marL="533400" indent="-533400" eaLnBrk="1" hangingPunct="1">
              <a:buFontTx/>
              <a:buAutoNum type="arabicPeriod"/>
            </a:pPr>
            <a:r>
              <a:rPr lang="en-US" sz="2400" dirty="0" smtClean="0"/>
              <a:t>Attention </a:t>
            </a:r>
          </a:p>
          <a:p>
            <a:pPr marL="533400" indent="-533400" eaLnBrk="1" hangingPunct="1">
              <a:buFontTx/>
              <a:buAutoNum type="arabicPeriod"/>
            </a:pPr>
            <a:endParaRPr lang="en-US" sz="2400" dirty="0"/>
          </a:p>
          <a:p>
            <a:pPr marL="533400" indent="-533400" eaLnBrk="1" hangingPunct="1">
              <a:buFontTx/>
              <a:buAutoNum type="arabicPeriod"/>
            </a:pPr>
            <a:r>
              <a:rPr lang="en-US" sz="2400" dirty="0" smtClean="0"/>
              <a:t>Memory </a:t>
            </a:r>
            <a:r>
              <a:rPr lang="en-US" sz="1600" dirty="0" smtClean="0"/>
              <a:t>(visual)</a:t>
            </a:r>
            <a:r>
              <a:rPr lang="en-US" sz="2400" dirty="0" smtClean="0"/>
              <a:t>	</a:t>
            </a:r>
          </a:p>
          <a:p>
            <a:pPr marL="533400" indent="-533400" eaLnBrk="1" hangingPunct="1">
              <a:buFontTx/>
              <a:buAutoNum type="arabicPeriod"/>
            </a:pPr>
            <a:endParaRPr lang="en-US" sz="2400" dirty="0" smtClean="0"/>
          </a:p>
          <a:p>
            <a:pPr marL="533400" indent="-533400" eaLnBrk="1" hangingPunct="1">
              <a:buFontTx/>
              <a:buAutoNum type="arabicPeriod"/>
            </a:pPr>
            <a:r>
              <a:rPr lang="en-US" sz="2400" dirty="0" smtClean="0"/>
              <a:t>Categorization</a:t>
            </a:r>
          </a:p>
          <a:p>
            <a:pPr marL="533400" indent="-533400" eaLnBrk="1" hangingPunct="1">
              <a:buFontTx/>
              <a:buAutoNum type="arabicPeriod"/>
            </a:pPr>
            <a:endParaRPr lang="en-US" sz="2400" dirty="0" smtClean="0"/>
          </a:p>
          <a:p>
            <a:pPr marL="533400" indent="-533400" eaLnBrk="1" hangingPunct="1">
              <a:buFontTx/>
              <a:buAutoNum type="arabicPeriod"/>
            </a:pPr>
            <a:r>
              <a:rPr lang="en-US" sz="2400" dirty="0" smtClean="0"/>
              <a:t>Decision-making:</a:t>
            </a:r>
            <a:endParaRPr lang="en-US" sz="1400" dirty="0" smtClean="0"/>
          </a:p>
          <a:p>
            <a:pPr marL="533400" indent="-533400" eaLnBrk="1" hangingPunct="1">
              <a:buFontTx/>
              <a:buNone/>
            </a:pPr>
            <a:endParaRPr lang="en-US" sz="2300" dirty="0" smtClean="0">
              <a:solidFill>
                <a:schemeClr val="accent6">
                  <a:lumMod val="25000"/>
                </a:schemeClr>
              </a:solidFill>
              <a:latin typeface="Lucida Sans Unicode" pitchFamily="34" charset="0"/>
            </a:endParaRPr>
          </a:p>
          <a:p>
            <a:pPr marL="533400" indent="-533400" eaLnBrk="1" hangingPunct="1">
              <a:buFontTx/>
              <a:buNone/>
            </a:pPr>
            <a:r>
              <a:rPr lang="en-US" sz="2300" dirty="0" smtClean="0">
                <a:solidFill>
                  <a:schemeClr val="accent6">
                    <a:lumMod val="25000"/>
                  </a:schemeClr>
                </a:solidFill>
                <a:latin typeface="Lucida Sans Unicode" pitchFamily="34" charset="0"/>
              </a:rPr>
              <a:t>Neurocognitive impairments key factor in the onset and maintenance of hoarding. </a:t>
            </a:r>
            <a:endParaRPr lang="en-CA" sz="2300" dirty="0" smtClean="0">
              <a:solidFill>
                <a:schemeClr val="accent6">
                  <a:lumMod val="25000"/>
                </a:schemeClr>
              </a:solidFill>
              <a:latin typeface="Lucida Sans Unicode" pitchFamily="34" charset="0"/>
            </a:endParaRPr>
          </a:p>
        </p:txBody>
      </p:sp>
      <p:sp>
        <p:nvSpPr>
          <p:cNvPr id="74754"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Cognitive Functioning</a:t>
            </a:r>
            <a:endParaRPr lang="en-CA" dirty="0" smtClean="0">
              <a:solidFill>
                <a:schemeClr val="bg1"/>
              </a:solidFill>
              <a:effectLst/>
            </a:endParaRPr>
          </a:p>
        </p:txBody>
      </p:sp>
      <p:pic>
        <p:nvPicPr>
          <p:cNvPr id="18436" name="Picture 7" descr="http://cdn.sheknows.com/articles/2010/07/organizing-tip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060848"/>
            <a:ext cx="2521265" cy="28083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7"/>
          <p:cNvSpPr>
            <a:spLocks noChangeArrowheads="1"/>
          </p:cNvSpPr>
          <p:nvPr/>
        </p:nvSpPr>
        <p:spPr bwMode="auto">
          <a:xfrm>
            <a:off x="3276600" y="5597525"/>
            <a:ext cx="52641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600">
                <a:solidFill>
                  <a:schemeClr val="bg1"/>
                </a:solidFill>
                <a:latin typeface="Lucida Sans Unicode" pitchFamily="34" charset="0"/>
              </a:rPr>
              <a:t>Photo: </a:t>
            </a:r>
            <a:r>
              <a:rPr lang="en-CA" sz="600">
                <a:solidFill>
                  <a:schemeClr val="bg1"/>
                </a:solidFill>
                <a:latin typeface="Lucida Sans Unicode" pitchFamily="34" charset="0"/>
              </a:rPr>
              <a:t>www.sheknows.com/home-and-gardening/articles/801870/important-questions-to-ask-when-hiring-a-professional-organizer</a:t>
            </a:r>
          </a:p>
        </p:txBody>
      </p:sp>
      <p:sp>
        <p:nvSpPr>
          <p:cNvPr id="2" name="Rectangle 1"/>
          <p:cNvSpPr/>
          <p:nvPr/>
        </p:nvSpPr>
        <p:spPr>
          <a:xfrm>
            <a:off x="1366530" y="6191245"/>
            <a:ext cx="5005669" cy="261610"/>
          </a:xfrm>
          <a:prstGeom prst="rect">
            <a:avLst/>
          </a:prstGeom>
        </p:spPr>
        <p:txBody>
          <a:bodyPr wrap="square">
            <a:spAutoFit/>
          </a:bodyPr>
          <a:lstStyle/>
          <a:p>
            <a:pPr marL="0" indent="0">
              <a:buNone/>
            </a:pPr>
            <a:r>
              <a:rPr lang="en-US" sz="1100" dirty="0" smtClean="0">
                <a:solidFill>
                  <a:schemeClr val="bg1">
                    <a:lumMod val="50000"/>
                  </a:schemeClr>
                </a:solidFill>
              </a:rPr>
              <a:t>[Woody et al, 2014. </a:t>
            </a:r>
            <a:r>
              <a:rPr lang="en-US" sz="1100" dirty="0" err="1" smtClean="0">
                <a:solidFill>
                  <a:schemeClr val="bg1">
                    <a:lumMod val="50000"/>
                  </a:schemeClr>
                </a:solidFill>
              </a:rPr>
              <a:t>ClinPsychol</a:t>
            </a:r>
            <a:r>
              <a:rPr lang="en-US" sz="1100" dirty="0" smtClean="0">
                <a:solidFill>
                  <a:schemeClr val="bg1">
                    <a:lumMod val="50000"/>
                  </a:schemeClr>
                </a:solidFill>
              </a:rPr>
              <a:t> Review, 34: 324-336; Gilliam &amp; </a:t>
            </a:r>
            <a:r>
              <a:rPr lang="en-US" sz="1100" dirty="0" err="1" smtClean="0">
                <a:solidFill>
                  <a:schemeClr val="bg1">
                    <a:lumMod val="50000"/>
                  </a:schemeClr>
                </a:solidFill>
              </a:rPr>
              <a:t>Tolin</a:t>
            </a:r>
            <a:r>
              <a:rPr lang="en-US" sz="1100" dirty="0" smtClean="0">
                <a:solidFill>
                  <a:schemeClr val="bg1">
                    <a:lumMod val="50000"/>
                  </a:schemeClr>
                </a:solidFill>
              </a:rPr>
              <a:t>, 2010]</a:t>
            </a:r>
            <a:endParaRPr lang="en-CA" sz="1100" dirty="0">
              <a:solidFill>
                <a:schemeClr val="bg1">
                  <a:lumMod val="50000"/>
                </a:schemeClr>
              </a:solidFill>
            </a:endParaRPr>
          </a:p>
        </p:txBody>
      </p:sp>
      <p:sp>
        <p:nvSpPr>
          <p:cNvPr id="7" name="Subtitle 4"/>
          <p:cNvSpPr>
            <a:spLocks noGrp="1"/>
          </p:cNvSpPr>
          <p:nvPr>
            <p:ph type="subTitle" idx="11"/>
          </p:nvPr>
        </p:nvSpPr>
        <p:spPr>
          <a:xfrm>
            <a:off x="457200" y="914400"/>
            <a:ext cx="8229600" cy="457200"/>
          </a:xfrm>
        </p:spPr>
        <p:txBody>
          <a:bodyPr/>
          <a:lstStyle/>
          <a:p>
            <a:r>
              <a:rPr lang="en-US" dirty="0" smtClean="0"/>
              <a:t>Assess by Observation </a:t>
            </a:r>
            <a:endParaRPr lang="en-US" dirty="0"/>
          </a:p>
        </p:txBody>
      </p:sp>
    </p:spTree>
    <p:extLst>
      <p:ext uri="{BB962C8B-B14F-4D97-AF65-F5344CB8AC3E}">
        <p14:creationId xmlns:p14="http://schemas.microsoft.com/office/powerpoint/2010/main" val="281367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923928" y="4019375"/>
            <a:ext cx="779994" cy="2577977"/>
            <a:chOff x="3923928" y="4019375"/>
            <a:chExt cx="779994" cy="2577977"/>
          </a:xfrm>
        </p:grpSpPr>
        <p:sp>
          <p:nvSpPr>
            <p:cNvPr id="10" name="Down Arrow 9"/>
            <p:cNvSpPr/>
            <p:nvPr/>
          </p:nvSpPr>
          <p:spPr>
            <a:xfrm>
              <a:off x="3931570" y="4019375"/>
              <a:ext cx="712437" cy="191814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009525"/>
              <a:ext cx="779994" cy="58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060848"/>
            <a:ext cx="2500301" cy="188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Refine Implementation Plan</a:t>
            </a:r>
            <a:r>
              <a:rPr lang="en-US" dirty="0"/>
              <a:t/>
            </a:r>
            <a:br>
              <a:rPr lang="en-US" dirty="0"/>
            </a:br>
            <a:endParaRPr lang="en-CA" dirty="0"/>
          </a:p>
        </p:txBody>
      </p:sp>
      <p:sp>
        <p:nvSpPr>
          <p:cNvPr id="3" name="Content Placeholder 2"/>
          <p:cNvSpPr>
            <a:spLocks noGrp="1"/>
          </p:cNvSpPr>
          <p:nvPr>
            <p:ph sz="half" idx="1"/>
          </p:nvPr>
        </p:nvSpPr>
        <p:spPr>
          <a:xfrm>
            <a:off x="1259632" y="1791547"/>
            <a:ext cx="6735613" cy="1205405"/>
          </a:xfrm>
        </p:spPr>
        <p:txBody>
          <a:bodyPr/>
          <a:lstStyle/>
          <a:p>
            <a:pPr algn="ctr"/>
            <a:r>
              <a:rPr lang="en-US" sz="2800" dirty="0" smtClean="0"/>
              <a:t>Prioritized Service Goals/Plan</a:t>
            </a:r>
            <a:br>
              <a:rPr lang="en-US" sz="2800" dirty="0" smtClean="0"/>
            </a:br>
            <a:r>
              <a:rPr lang="en-US" sz="2400" dirty="0" smtClean="0"/>
              <a:t>(Safety &amp; Eviction Prevention)</a:t>
            </a:r>
          </a:p>
          <a:p>
            <a:endParaRPr lang="en-US" dirty="0"/>
          </a:p>
          <a:p>
            <a:endParaRPr lang="en-US" dirty="0" smtClean="0"/>
          </a:p>
        </p:txBody>
      </p:sp>
      <p:sp>
        <p:nvSpPr>
          <p:cNvPr id="5" name="Subtitle 4"/>
          <p:cNvSpPr>
            <a:spLocks noGrp="1"/>
          </p:cNvSpPr>
          <p:nvPr>
            <p:ph type="subTitle" idx="11"/>
          </p:nvPr>
        </p:nvSpPr>
        <p:spPr/>
        <p:txBody>
          <a:bodyPr/>
          <a:lstStyle/>
          <a:p>
            <a:r>
              <a:rPr lang="en-US" dirty="0" smtClean="0"/>
              <a:t>Assess for modifiers</a:t>
            </a:r>
            <a:endParaRPr lang="en-CA" dirty="0"/>
          </a:p>
        </p:txBody>
      </p:sp>
      <p:sp>
        <p:nvSpPr>
          <p:cNvPr id="8" name="Rectangle 7"/>
          <p:cNvSpPr/>
          <p:nvPr/>
        </p:nvSpPr>
        <p:spPr>
          <a:xfrm>
            <a:off x="1098914" y="4165454"/>
            <a:ext cx="6929469" cy="1495794"/>
          </a:xfrm>
          <a:prstGeom prst="rect">
            <a:avLst/>
          </a:prstGeom>
        </p:spPr>
        <p:txBody>
          <a:bodyPr wrap="square">
            <a:spAutoFit/>
          </a:bodyPr>
          <a:lstStyle/>
          <a:p>
            <a:pPr lvl="0" algn="ctr" fontAlgn="auto">
              <a:lnSpc>
                <a:spcPct val="120000"/>
              </a:lnSpc>
              <a:spcBef>
                <a:spcPts val="0"/>
              </a:spcBef>
              <a:spcAft>
                <a:spcPts val="0"/>
              </a:spcAft>
            </a:pPr>
            <a:r>
              <a:rPr lang="en-US" sz="2800" dirty="0" smtClean="0">
                <a:solidFill>
                  <a:schemeClr val="tx1">
                    <a:lumMod val="65000"/>
                    <a:lumOff val="35000"/>
                  </a:schemeClr>
                </a:solidFill>
                <a:latin typeface="Arial"/>
              </a:rPr>
              <a:t>+ Impaired Cognitive Functioning</a:t>
            </a:r>
            <a:endParaRPr lang="en-US" sz="2800" dirty="0">
              <a:solidFill>
                <a:schemeClr val="tx1">
                  <a:lumMod val="65000"/>
                  <a:lumOff val="35000"/>
                </a:schemeClr>
              </a:solidFill>
              <a:latin typeface="Arial"/>
            </a:endParaRPr>
          </a:p>
          <a:p>
            <a:pPr marL="342900" lvl="0" indent="-342900" fontAlgn="auto">
              <a:lnSpc>
                <a:spcPct val="120000"/>
              </a:lnSpc>
              <a:spcBef>
                <a:spcPts val="0"/>
              </a:spcBef>
              <a:spcAft>
                <a:spcPts val="0"/>
              </a:spcAft>
              <a:buFont typeface="Arial" panose="020B0604020202020204" pitchFamily="34" charset="0"/>
              <a:buChar char="•"/>
            </a:pPr>
            <a:r>
              <a:rPr lang="en-US" sz="2400" dirty="0">
                <a:solidFill>
                  <a:srgbClr val="676767"/>
                </a:solidFill>
                <a:latin typeface="Arial"/>
              </a:rPr>
              <a:t>Refine plan to include </a:t>
            </a:r>
            <a:r>
              <a:rPr lang="en-US" sz="2400" dirty="0" smtClean="0">
                <a:solidFill>
                  <a:srgbClr val="676767"/>
                </a:solidFill>
                <a:latin typeface="Arial"/>
              </a:rPr>
              <a:t>organizational supports</a:t>
            </a:r>
            <a:endParaRPr lang="en-US" sz="2400" dirty="0">
              <a:solidFill>
                <a:srgbClr val="676767"/>
              </a:solidFill>
              <a:latin typeface="Arial"/>
            </a:endParaRPr>
          </a:p>
          <a:p>
            <a:pPr marL="342900" lvl="0" indent="-342900" fontAlgn="auto">
              <a:lnSpc>
                <a:spcPct val="120000"/>
              </a:lnSpc>
              <a:spcBef>
                <a:spcPts val="0"/>
              </a:spcBef>
              <a:spcAft>
                <a:spcPts val="0"/>
              </a:spcAft>
              <a:buFont typeface="Arial" panose="020B0604020202020204" pitchFamily="34" charset="0"/>
              <a:buChar char="•"/>
            </a:pPr>
            <a:r>
              <a:rPr lang="en-US" sz="2400" dirty="0">
                <a:solidFill>
                  <a:srgbClr val="676767"/>
                </a:solidFill>
                <a:latin typeface="Arial"/>
              </a:rPr>
              <a:t>Reduce pace &amp; expectations around goals</a:t>
            </a:r>
            <a:endParaRPr lang="en-CA" sz="2400" dirty="0">
              <a:solidFill>
                <a:srgbClr val="676767"/>
              </a:solidFill>
              <a:latin typeface="Arial"/>
            </a:endParaRPr>
          </a:p>
        </p:txBody>
      </p:sp>
    </p:spTree>
    <p:extLst>
      <p:ext uri="{BB962C8B-B14F-4D97-AF65-F5344CB8AC3E}">
        <p14:creationId xmlns:p14="http://schemas.microsoft.com/office/powerpoint/2010/main" val="22597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 Decision-Making</a:t>
            </a:r>
            <a:endParaRPr lang="en-US" dirty="0"/>
          </a:p>
        </p:txBody>
      </p:sp>
      <p:sp>
        <p:nvSpPr>
          <p:cNvPr id="3" name="Content Placeholder 2"/>
          <p:cNvSpPr>
            <a:spLocks noGrp="1"/>
          </p:cNvSpPr>
          <p:nvPr>
            <p:ph sz="half" idx="1"/>
          </p:nvPr>
        </p:nvSpPr>
        <p:spPr>
          <a:xfrm>
            <a:off x="683568" y="4725144"/>
            <a:ext cx="5400600" cy="1475780"/>
          </a:xfrm>
        </p:spPr>
        <p:txBody>
          <a:bodyPr>
            <a:normAutofit lnSpcReduction="10000"/>
          </a:bodyPr>
          <a:lstStyle/>
          <a:p>
            <a:r>
              <a:rPr lang="en-US" b="1" dirty="0" smtClean="0"/>
              <a:t>Sorting: </a:t>
            </a:r>
            <a:r>
              <a:rPr lang="en-US" dirty="0" smtClean="0"/>
              <a:t>Longer to decide, more anxiety, activation of regions in brain associated with emotional regulation. Effect greater with own papers.</a:t>
            </a:r>
            <a:endParaRPr lang="en-US" dirty="0"/>
          </a:p>
        </p:txBody>
      </p:sp>
      <p:sp>
        <p:nvSpPr>
          <p:cNvPr id="5" name="Subtitle 4"/>
          <p:cNvSpPr>
            <a:spLocks noGrp="1"/>
          </p:cNvSpPr>
          <p:nvPr>
            <p:ph type="subTitle" idx="11"/>
          </p:nvPr>
        </p:nvSpPr>
        <p:spPr/>
        <p:txBody>
          <a:bodyPr/>
          <a:lstStyle/>
          <a:p>
            <a:r>
              <a:rPr lang="en-US" dirty="0"/>
              <a:t>observe discard </a:t>
            </a:r>
            <a:r>
              <a:rPr lang="en-US" dirty="0" smtClean="0"/>
              <a:t>decisions; Details, perfectionism </a:t>
            </a:r>
            <a:endParaRPr lang="en-US" dirty="0"/>
          </a:p>
        </p:txBody>
      </p:sp>
      <p:sp>
        <p:nvSpPr>
          <p:cNvPr id="6" name="Rectangle 5"/>
          <p:cNvSpPr/>
          <p:nvPr/>
        </p:nvSpPr>
        <p:spPr>
          <a:xfrm>
            <a:off x="899592" y="6525344"/>
            <a:ext cx="4572000" cy="246221"/>
          </a:xfrm>
          <a:prstGeom prst="rect">
            <a:avLst/>
          </a:prstGeom>
        </p:spPr>
        <p:txBody>
          <a:bodyPr>
            <a:spAutoFit/>
          </a:bodyPr>
          <a:lstStyle/>
          <a:p>
            <a:r>
              <a:rPr lang="en-US" sz="1000" dirty="0" err="1" smtClean="0">
                <a:solidFill>
                  <a:schemeClr val="tx2"/>
                </a:solidFill>
              </a:rPr>
              <a:t>Tolin,Kiehl,Worhunsky</a:t>
            </a:r>
            <a:r>
              <a:rPr lang="en-US" sz="1000" dirty="0">
                <a:solidFill>
                  <a:schemeClr val="tx2"/>
                </a:solidFill>
              </a:rPr>
              <a:t>, Book, &amp; </a:t>
            </a:r>
            <a:r>
              <a:rPr lang="en-US" sz="1000" dirty="0" err="1">
                <a:solidFill>
                  <a:schemeClr val="tx2"/>
                </a:solidFill>
              </a:rPr>
              <a:t>Maltby</a:t>
            </a:r>
            <a:r>
              <a:rPr lang="en-US" sz="1000" dirty="0">
                <a:solidFill>
                  <a:schemeClr val="tx2"/>
                </a:solidFill>
              </a:rPr>
              <a:t>, 2009; </a:t>
            </a:r>
            <a:r>
              <a:rPr lang="en-US" sz="1000" dirty="0" err="1">
                <a:solidFill>
                  <a:schemeClr val="tx2"/>
                </a:solidFill>
              </a:rPr>
              <a:t>Tolin</a:t>
            </a:r>
            <a:r>
              <a:rPr lang="en-US" sz="1000" dirty="0">
                <a:solidFill>
                  <a:schemeClr val="tx2"/>
                </a:solidFill>
              </a:rPr>
              <a:t> et al., 2012</a:t>
            </a:r>
          </a:p>
        </p:txBody>
      </p:sp>
      <p:sp>
        <p:nvSpPr>
          <p:cNvPr id="8" name="Content Placeholder 2"/>
          <p:cNvSpPr txBox="1">
            <a:spLocks/>
          </p:cNvSpPr>
          <p:nvPr/>
        </p:nvSpPr>
        <p:spPr>
          <a:xfrm>
            <a:off x="6408204" y="3789040"/>
            <a:ext cx="2556284" cy="2016224"/>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dirty="0" smtClean="0">
                <a:solidFill>
                  <a:schemeClr val="tx1"/>
                </a:solidFill>
                <a:latin typeface="Andale Mono" panose="020B0509000000000004" pitchFamily="49" charset="0"/>
              </a:rPr>
              <a:t>Iowa Gambling Task </a:t>
            </a:r>
            <a:r>
              <a:rPr lang="en-US" dirty="0" smtClean="0"/>
              <a:t/>
            </a:r>
            <a:br>
              <a:rPr lang="en-US" dirty="0" smtClean="0"/>
            </a:br>
            <a:r>
              <a:rPr lang="en-US" sz="2300" dirty="0" smtClean="0"/>
              <a:t>No </a:t>
            </a:r>
            <a:r>
              <a:rPr lang="en-US" sz="2300" dirty="0"/>
              <a:t>impairment </a:t>
            </a:r>
            <a:r>
              <a:rPr lang="en-US" sz="2300" dirty="0" smtClean="0"/>
              <a:t>observed: complex decision-making. </a:t>
            </a:r>
          </a:p>
          <a:p>
            <a:pPr fontAlgn="auto">
              <a:spcAft>
                <a:spcPts val="0"/>
              </a:spcAft>
            </a:pPr>
            <a:endParaRPr lang="en-US" sz="2300" dirty="0"/>
          </a:p>
          <a:p>
            <a:pPr fontAlgn="auto">
              <a:spcAft>
                <a:spcPts val="0"/>
              </a:spcAft>
            </a:pPr>
            <a:r>
              <a:rPr lang="en-US" sz="2300" dirty="0" smtClean="0"/>
              <a:t>Global indecisiveness likely not specific feature of HD.</a:t>
            </a:r>
            <a:endParaRPr lang="en-US" sz="2300" dirty="0"/>
          </a:p>
        </p:txBody>
      </p:sp>
      <p:sp>
        <p:nvSpPr>
          <p:cNvPr id="9" name="AutoShape 2" descr="Image result for iowa gambli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0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2058963"/>
            <a:ext cx="2106488" cy="153046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710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l="26002" t="8667" r="501" b="3333"/>
          <a:stretch/>
        </p:blipFill>
        <p:spPr bwMode="auto">
          <a:xfrm>
            <a:off x="1331640" y="2166960"/>
            <a:ext cx="3544456" cy="2387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10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tockLayouts Medical Clinic MD015">
  <a:themeElements>
    <a:clrScheme name="VHA Home">
      <a:dk1>
        <a:sysClr val="windowText" lastClr="000000"/>
      </a:dk1>
      <a:lt1>
        <a:sysClr val="window" lastClr="FFFFFF"/>
      </a:lt1>
      <a:dk2>
        <a:srgbClr val="676767"/>
      </a:dk2>
      <a:lt2>
        <a:srgbClr val="FDFAEA"/>
      </a:lt2>
      <a:accent1>
        <a:srgbClr val="6D91AD"/>
      </a:accent1>
      <a:accent2>
        <a:srgbClr val="676767"/>
      </a:accent2>
      <a:accent3>
        <a:srgbClr val="6D91AD"/>
      </a:accent3>
      <a:accent4>
        <a:srgbClr val="6D91AD"/>
      </a:accent4>
      <a:accent5>
        <a:srgbClr val="DBEEF2"/>
      </a:accent5>
      <a:accent6>
        <a:srgbClr val="FDFAEA"/>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E8F22F2403A34C93D12FB4A67246D3" ma:contentTypeVersion="0" ma:contentTypeDescription="Create a new document." ma:contentTypeScope="" ma:versionID="ca1c21f43ad9624658d98cb63a66946d">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E33B0E8-FAFD-4E83-996F-96B4D49C4D4A}">
  <ds:schemaRefs>
    <ds:schemaRef ds:uri="http://schemas.microsoft.com/office/2006/documentManagement/types"/>
    <ds:schemaRef ds:uri="http://www.w3.org/XML/1998/namespace"/>
    <ds:schemaRef ds:uri="http://purl.org/dc/terms/"/>
    <ds:schemaRef ds:uri="http://purl.org/dc/dcmitype/"/>
    <ds:schemaRef ds:uri="http://purl.org/dc/elements/1.1/"/>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2AE6E6E7-87F5-40EC-9C98-CF1D66556F97}">
  <ds:schemaRefs>
    <ds:schemaRef ds:uri="http://schemas.microsoft.com/sharepoint/v3/contenttype/forms"/>
  </ds:schemaRefs>
</ds:datastoreItem>
</file>

<file path=customXml/itemProps3.xml><?xml version="1.0" encoding="utf-8"?>
<ds:datastoreItem xmlns:ds="http://schemas.openxmlformats.org/officeDocument/2006/customXml" ds:itemID="{512D9573-F539-429F-A203-74961A700E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5046</TotalTime>
  <Words>8799</Words>
  <Application>Microsoft Office PowerPoint</Application>
  <PresentationFormat>On-screen Show (4:3)</PresentationFormat>
  <Paragraphs>1309</Paragraphs>
  <Slides>115</Slides>
  <Notes>33</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StockLayouts Medical Clinic MD015</vt:lpstr>
      <vt:lpstr>PowerPoint Presentation</vt:lpstr>
      <vt:lpstr>PowerPoint Presentation</vt:lpstr>
      <vt:lpstr>When I see this…. </vt:lpstr>
      <vt:lpstr>When I see this…. </vt:lpstr>
      <vt:lpstr>Today’s Objectives</vt:lpstr>
      <vt:lpstr>Hoarding Assessment</vt:lpstr>
      <vt:lpstr>Assessment = What do I need to know to best help?</vt:lpstr>
      <vt:lpstr>What does help?</vt:lpstr>
      <vt:lpstr>Cognitive Behavioural Therapy for HD</vt:lpstr>
      <vt:lpstr>Cognitive Behavioural Therapy for HD</vt:lpstr>
      <vt:lpstr>CBT Treatment for Hoarding Disorder</vt:lpstr>
      <vt:lpstr>CBT Effectiveness</vt:lpstr>
      <vt:lpstr>CBT Effectiveness – Clinical Significance</vt:lpstr>
      <vt:lpstr>CBT Effectiveness – DIFFICULTY DISCARDING</vt:lpstr>
      <vt:lpstr>CBT Effectiveness - CLUTTER</vt:lpstr>
      <vt:lpstr>Addressing the Clutter </vt:lpstr>
      <vt:lpstr>Harm Reduction – Reduce Safety Risks</vt:lpstr>
      <vt:lpstr>Harm Reduction for Hoarding Disorder </vt:lpstr>
      <vt:lpstr>Harm Reduction for Hoarding Disorder </vt:lpstr>
      <vt:lpstr>Harm Reduction –     Clutter Impact</vt:lpstr>
      <vt:lpstr>Type of Intervention  Stage of Recovery  </vt:lpstr>
      <vt:lpstr>Assessing Readiness / Stage of Recovery</vt:lpstr>
      <vt:lpstr>Assessment: What type of service will help?</vt:lpstr>
      <vt:lpstr>Assessment = Where is my Client (today)?</vt:lpstr>
      <vt:lpstr>Assessment = Where is my Client (today)?</vt:lpstr>
      <vt:lpstr>Safety Risks: Assessment &amp; Plan</vt:lpstr>
      <vt:lpstr>Safety Risks: Assessment &amp; Plan</vt:lpstr>
      <vt:lpstr>Safety Risks – how can I assist??</vt:lpstr>
      <vt:lpstr>Safety Assessment:</vt:lpstr>
      <vt:lpstr>Safety Assessment </vt:lpstr>
      <vt:lpstr>Clutter Image Rating Scale (CIR)</vt:lpstr>
      <vt:lpstr>Assessment: Clutter Volume</vt:lpstr>
      <vt:lpstr>PowerPoint Presentation</vt:lpstr>
      <vt:lpstr>PowerPoint Presentation</vt:lpstr>
      <vt:lpstr>Clutter Image Rating Scale </vt:lpstr>
      <vt:lpstr>PowerPoint Presentation</vt:lpstr>
      <vt:lpstr>Clutter Image Rating Scale</vt:lpstr>
      <vt:lpstr>Safety Assessment: Fire</vt:lpstr>
      <vt:lpstr>Fire Services </vt:lpstr>
      <vt:lpstr>FIRE</vt:lpstr>
      <vt:lpstr>Personal Health Information Disclosure</vt:lpstr>
      <vt:lpstr>Personal Health Information Disclosure</vt:lpstr>
      <vt:lpstr>Safety Assessment – Identify Risks</vt:lpstr>
      <vt:lpstr>Health and Safety Checklist</vt:lpstr>
      <vt:lpstr>HOMES</vt:lpstr>
      <vt:lpstr>Environmental Cleanliness  and Clutter Scale (ECSS)</vt:lpstr>
      <vt:lpstr>Home Environment Index (HEI)</vt:lpstr>
      <vt:lpstr>Is self-report accurate?</vt:lpstr>
      <vt:lpstr>Risks of Excessive Acquisition</vt:lpstr>
      <vt:lpstr>Safety Risks – how can I assist?</vt:lpstr>
      <vt:lpstr>Practice: Assess this Situation</vt:lpstr>
      <vt:lpstr>Safety Risks: Assessment &amp; Plan</vt:lpstr>
      <vt:lpstr>Setting Realistic Service Goals </vt:lpstr>
      <vt:lpstr>Realistic SERVICE Goals: </vt:lpstr>
      <vt:lpstr>PowerPoint Presentation</vt:lpstr>
      <vt:lpstr> </vt:lpstr>
      <vt:lpstr>Safety Risks: Assessment &amp; Plan</vt:lpstr>
      <vt:lpstr>Harm Reduction -Reduce Safety Risks</vt:lpstr>
      <vt:lpstr>Hands-on, in-home</vt:lpstr>
      <vt:lpstr>Harm Reduction –     Clutter Impact</vt:lpstr>
      <vt:lpstr>Hands-on Support in the Home</vt:lpstr>
      <vt:lpstr>Hands-on Support in the Home</vt:lpstr>
      <vt:lpstr>Hands-on Sorting Assistance:</vt:lpstr>
      <vt:lpstr>Hands-on Support in the Home</vt:lpstr>
      <vt:lpstr>Hands On Assistance</vt:lpstr>
      <vt:lpstr>What about Extreme Cleanouts?</vt:lpstr>
      <vt:lpstr>Not all Clutter is Hoarding Disorder</vt:lpstr>
      <vt:lpstr>Assessment of Hoarding Disorder</vt:lpstr>
      <vt:lpstr>What about Extreme Cleanouts?</vt:lpstr>
      <vt:lpstr>Assessment = Where is my Client (today)?</vt:lpstr>
      <vt:lpstr>PowerPoint Presentation</vt:lpstr>
      <vt:lpstr>Eviction – How can I assist?</vt:lpstr>
      <vt:lpstr>Eviction – How can I assist?</vt:lpstr>
      <vt:lpstr>Residential Tenancies Act</vt:lpstr>
      <vt:lpstr>Pick a Place to Start</vt:lpstr>
      <vt:lpstr>Residential Tenancies Act</vt:lpstr>
      <vt:lpstr>Human Rights Code</vt:lpstr>
      <vt:lpstr>Eviction – How can I assist?</vt:lpstr>
      <vt:lpstr>Legal Aid</vt:lpstr>
      <vt:lpstr>Advocate for your Client</vt:lpstr>
      <vt:lpstr>Advocate for your Client</vt:lpstr>
      <vt:lpstr>Eviction – How can I assist?</vt:lpstr>
      <vt:lpstr>Eviction – How can I assist?</vt:lpstr>
      <vt:lpstr>Assessment = Where is my Client (today)?</vt:lpstr>
      <vt:lpstr>Refine Implementation Plan </vt:lpstr>
      <vt:lpstr>Insight – Often Described as Limited</vt:lpstr>
      <vt:lpstr>Assessing Insight &amp; Motivation</vt:lpstr>
      <vt:lpstr>Motivation</vt:lpstr>
      <vt:lpstr>Assessing Limited Insight</vt:lpstr>
      <vt:lpstr>How to address  Anasognosia</vt:lpstr>
      <vt:lpstr>Meet Rick …</vt:lpstr>
      <vt:lpstr>Assessing Limited Insight</vt:lpstr>
      <vt:lpstr>Addressing Over-valued Beliefs</vt:lpstr>
      <vt:lpstr>Assessing Limited Insight</vt:lpstr>
      <vt:lpstr>Addressing Defensiveness</vt:lpstr>
      <vt:lpstr>Assessment = Where is my Client (today)?</vt:lpstr>
      <vt:lpstr>Cognitive Functioning</vt:lpstr>
      <vt:lpstr>Refine Implementation Plan </vt:lpstr>
      <vt:lpstr>Assess Decision-Making</vt:lpstr>
      <vt:lpstr>Strategies for Decision-Making: Thought Listing</vt:lpstr>
      <vt:lpstr>Strategies for Decision Making: Practice</vt:lpstr>
      <vt:lpstr>Assess Categorization </vt:lpstr>
      <vt:lpstr>Assess Memory Beliefs</vt:lpstr>
      <vt:lpstr>Assess Attention</vt:lpstr>
      <vt:lpstr>Assess: age</vt:lpstr>
      <vt:lpstr>Assessment = Where is my Client (today)?</vt:lpstr>
      <vt:lpstr>Assessment - Functional Goals</vt:lpstr>
      <vt:lpstr>Focus on Specific Area of Home</vt:lpstr>
      <vt:lpstr>Focus on Specific Area of Home</vt:lpstr>
      <vt:lpstr>Acceptability of Hoarding Services</vt:lpstr>
      <vt:lpstr>Assessing Readiness / Stage of Recovery</vt:lpstr>
      <vt:lpstr>Assessment: What type of service will help?</vt:lpstr>
      <vt:lpstr>Assessment = Where is my Client (today)?</vt:lpstr>
      <vt:lpstr>Today’s Objectives</vt:lpstr>
      <vt:lpstr>PowerPoint Presentation</vt:lpstr>
    </vt:vector>
  </TitlesOfParts>
  <Company>StockLayouts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StockLayouts</dc:creator>
  <cp:lastModifiedBy>Catherine Chater</cp:lastModifiedBy>
  <cp:revision>482</cp:revision>
  <cp:lastPrinted>2016-10-06T15:04:35Z</cp:lastPrinted>
  <dcterms:created xsi:type="dcterms:W3CDTF">2010-07-09T22:21:36Z</dcterms:created>
  <dcterms:modified xsi:type="dcterms:W3CDTF">2016-10-17T02:44:34Z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0x0101001AE8F22F2403A34C93D12FB4A67246D3</vt:lpwstr>
  </property>
</Properties>
</file>