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2" r:id="rId2"/>
  </p:sldMasterIdLst>
  <p:notesMasterIdLst>
    <p:notesMasterId r:id="rId36"/>
  </p:notesMasterIdLst>
  <p:handoutMasterIdLst>
    <p:handoutMasterId r:id="rId37"/>
  </p:handoutMasterIdLst>
  <p:sldIdLst>
    <p:sldId id="256" r:id="rId3"/>
    <p:sldId id="1214" r:id="rId4"/>
    <p:sldId id="1160" r:id="rId5"/>
    <p:sldId id="1215" r:id="rId6"/>
    <p:sldId id="1216" r:id="rId7"/>
    <p:sldId id="1225" r:id="rId8"/>
    <p:sldId id="1227" r:id="rId9"/>
    <p:sldId id="1195" r:id="rId10"/>
    <p:sldId id="1140" r:id="rId11"/>
    <p:sldId id="1141" r:id="rId12"/>
    <p:sldId id="1144" r:id="rId13"/>
    <p:sldId id="1143" r:id="rId14"/>
    <p:sldId id="1142" r:id="rId15"/>
    <p:sldId id="1200" r:id="rId16"/>
    <p:sldId id="1188" r:id="rId17"/>
    <p:sldId id="1161" r:id="rId18"/>
    <p:sldId id="1217" r:id="rId19"/>
    <p:sldId id="1218" r:id="rId20"/>
    <p:sldId id="1212" r:id="rId21"/>
    <p:sldId id="1207" r:id="rId22"/>
    <p:sldId id="1107" r:id="rId23"/>
    <p:sldId id="1147" r:id="rId24"/>
    <p:sldId id="1189" r:id="rId25"/>
    <p:sldId id="1123" r:id="rId26"/>
    <p:sldId id="1125" r:id="rId27"/>
    <p:sldId id="1126" r:id="rId28"/>
    <p:sldId id="1221" r:id="rId29"/>
    <p:sldId id="1128" r:id="rId30"/>
    <p:sldId id="1191" r:id="rId31"/>
    <p:sldId id="1135" r:id="rId32"/>
    <p:sldId id="1172" r:id="rId33"/>
    <p:sldId id="1177" r:id="rId34"/>
    <p:sldId id="122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nichol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</p:showPr>
  <p:clrMru>
    <a:srgbClr val="0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29" autoAdjust="0"/>
  </p:normalViewPr>
  <p:slideViewPr>
    <p:cSldViewPr snapToObjects="1">
      <p:cViewPr>
        <p:scale>
          <a:sx n="152" d="100"/>
          <a:sy n="152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206" d="100"/>
        <a:sy n="206" d="100"/>
      </p:scale>
      <p:origin x="0" y="7656"/>
    </p:cViewPr>
  </p:sorterViewPr>
  <p:notesViewPr>
    <p:cSldViewPr snapToObjects="1">
      <p:cViewPr varScale="1">
        <p:scale>
          <a:sx n="168" d="100"/>
          <a:sy n="168" d="100"/>
        </p:scale>
        <p:origin x="-13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0EBA74-5A45-44C7-90C1-F89718462C19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A94FB9-103E-4580-86EA-030979CECDFA}" type="datetimeFigureOut">
              <a:rPr lang="en-CA"/>
              <a:pPr>
                <a:defRPr/>
              </a:pPr>
              <a:t>12/10/2016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43546A-F3FD-4921-B466-0CA4B90097D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121F6-5C7B-41E9-9E23-E3A83BFA11E7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Refer viewers to these references, will not go into these in much depth – not my area and most on AH is anecdotal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0FCC64-7CB3-431F-A604-29C7488C8C95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93C3D2-A9E2-473F-BEE4-89593D847E15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https://www.animalalliance.ca/toronto-animal-services-snyp-truck/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2C022E-B464-4093-A256-A77927255C64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36DC2C-CF0A-4CE7-846B-3894E37C94EC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CF23C4-2A90-4241-B41A-4EC58B0B89EA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43/69 hits-  animals that carry out hoarding behaviours</a:t>
            </a:r>
          </a:p>
          <a:p>
            <a:pPr>
              <a:spcBef>
                <a:spcPct val="0"/>
              </a:spcBef>
            </a:pPr>
            <a:r>
              <a:rPr lang="en-US" smtClean="0"/>
              <a:t>5 research papers about people who hoard animals (2 overlap)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Photo https://colleenanderson.files.wordpress.com/2015/01/squirrel-e1334178089997.jpg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71D921-F34B-4EC4-AF17-8F377C2C48BD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Patronek 1999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5CDEA2-C602-4EB8-844D-4B8A1C6358AF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59301F-7A38-4F6A-BC20-9EB8AE290B2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http://abcnews.go.com/Nightline/animal-hoarders/story?id=11206917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4344D1-2F70-41FB-B692-EA2E3F9F5F24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http://www.psychiatrictimes.com/addiction/hoarding-animals-update/page/0/1</a:t>
            </a:r>
          </a:p>
          <a:p>
            <a:pPr>
              <a:spcBef>
                <a:spcPct val="0"/>
              </a:spcBef>
            </a:pPr>
            <a:r>
              <a:rPr lang="en-US" smtClean="0"/>
              <a:t>http://www.royalflushhavanese.com/Puppy_Mill.php#.V_5ywyOANBc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290A4A-39D2-4222-8019-B8E0BF8DBE43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http://www.psychiatrictimes.com/addiction/hoarding-animals-update/page/0/1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http://www.hitfix.com/tv/confessions-animal-hoarding/photo/gallery/-5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9C16FB-472F-4676-9A7D-389BA1EAA31F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http://www.psychiatrictimes.com/addiction/hoarding-animals-update/page/0/1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364FD5-2376-4981-AB08-8B927350CF8C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Animal Maltreatment p160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EB57BB-46A1-4932-8C3B-ECC4C4B84625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353634"/>
          </a:xfrm>
          <a:solidFill>
            <a:srgbClr val="FFFFFF"/>
          </a:solidFill>
          <a:ln>
            <a:solidFill>
              <a:srgbClr val="74A510"/>
            </a:solidFill>
          </a:ln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40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C31B-060F-4086-ACC4-B1A4760BEC98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E06C-87AB-44B4-AD1A-DDC985945C66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0C90C9-AB71-45BA-8A36-E1ECED6C5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A467-CD8F-4342-96F0-9D1A827FBC3A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F9D125-405F-4195-979A-9E149B785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B6CD-8B7D-4F72-9597-01EB53FE331C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539094-2C00-4CB3-847B-55481E7A7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ictureCaptionBacki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4225" y="663575"/>
            <a:ext cx="38925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22EAF-1FF3-43A2-8A6D-88D6729665B1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1CF48E-5829-4DDA-9337-438403EA1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4CD3-F29E-49ED-A72F-89CFB561F151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5FEA24-08EC-4D91-ACCB-9965F530B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9DDE-E0F4-444E-AC33-380DEFC096C6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1D911A-815A-4B87-86BA-CB3EF3DF6F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F6B-5869-4AAC-81A5-D5EEA74AB9C7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76921-40FD-4076-835D-F7BE16356C25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130F-4923-4CB2-BF06-FD27D6562A1A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5CC0-B5EE-49FC-8B7B-5F6B9E7B6ECB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/>
              <a:buChar char="•"/>
              <a:defRPr/>
            </a:lvl1pPr>
            <a:lvl2pPr marL="914400" indent="-457200">
              <a:buFont typeface="Arial"/>
              <a:buChar char="•"/>
              <a:defRPr sz="3000"/>
            </a:lvl2pPr>
            <a:lvl3pPr marL="1263650" indent="-349250">
              <a:buFont typeface="Arial"/>
              <a:buChar char="•"/>
              <a:defRPr sz="3000"/>
            </a:lvl3pPr>
            <a:lvl4pPr marL="1600200" indent="-336550">
              <a:buFont typeface="Arial"/>
              <a:buChar char="•"/>
              <a:defRPr sz="3000"/>
            </a:lvl4pPr>
            <a:lvl5pPr marL="1946275" indent="-346075">
              <a:buFont typeface="Arial"/>
              <a:buChar char="•"/>
              <a:defRPr sz="3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934E-8571-4DEC-A309-F7E4B3A5345F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6C97-9930-42E0-8FFA-CEE5BB928D4B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F1A15-BB43-429B-B71F-10FF21505023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023D-4555-48D7-AFB4-D4CD66E545EE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2397-E6C4-4AFF-823C-5641C0EA478F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EE17-33B1-4C58-B606-BBAC1658BCBE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E1F8-B517-439A-B306-5CA357CC1494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40C7-F158-4351-8F58-C4B39CE11239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itlePhotoBacking-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0" y="646113"/>
            <a:ext cx="59563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9FF9B51-85F4-40F7-853C-30C4406C5C19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24600"/>
            <a:ext cx="2133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64833F-66E7-4C31-B403-C0DBED640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914400" rtl="0" eaLnBrk="1" latinLnBrk="0" hangingPunct="1">
              <a:defRPr sz="140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0326FF-AB17-4BF4-B660-83D5645C1DD9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sz="14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47650A-3630-418A-81FA-952C226E7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C4B6-F4B3-4E16-B7C6-A378719C0DD1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2F394F-0FCA-471B-B73F-6F178E772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F874-CBD0-4EAE-81D1-5756FE21FA7E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72BBC1-661C-4B28-B403-F223AB0A8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B772-F898-49F3-938D-AE5C0076FCA7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0A0834-DC6B-45B5-96B6-9A1479354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189A-294E-4EB7-8785-0DEEC12473DF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D5B37B-F87F-4086-AA40-4A85009D4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BF4F9-D894-4277-AFEE-2757C1A15180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C7C45E-530A-45BD-A60B-9CF49E669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5488" y="314325"/>
            <a:ext cx="769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5488" y="1630363"/>
            <a:ext cx="7693025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A48E5E-9859-44F5-8420-F3759D44EBE3}" type="datetimeFigureOut">
              <a:rPr lang="en-US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9pPr>
    </p:titleStyle>
    <p:bodyStyle>
      <a:lvl1pPr marL="457200" indent="-457200" algn="l" rtl="0" fontAlgn="base">
        <a:spcBef>
          <a:spcPts val="2400"/>
        </a:spcBef>
        <a:spcAft>
          <a:spcPct val="0"/>
        </a:spcAft>
        <a:buSzPct val="90000"/>
        <a:buFont typeface="Wingdings" pitchFamily="2" charset="2"/>
        <a:buChar char="v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ts val="12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v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263650" indent="-349250" algn="l" rtl="0" fontAlgn="base">
        <a:spcBef>
          <a:spcPts val="1200"/>
        </a:spcBef>
        <a:spcAft>
          <a:spcPct val="0"/>
        </a:spcAft>
        <a:buSzPct val="90000"/>
        <a:buFont typeface="Wingdings" pitchFamily="2" charset="2"/>
        <a:buChar char="v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336550" algn="l" rtl="0" fontAlgn="base">
        <a:spcBef>
          <a:spcPts val="12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v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946275" indent="-346075" algn="l" rtl="0" fontAlgn="base">
        <a:spcBef>
          <a:spcPts val="1200"/>
        </a:spcBef>
        <a:spcAft>
          <a:spcPct val="0"/>
        </a:spcAft>
        <a:buSzPct val="90000"/>
        <a:buFont typeface="Wingdings" pitchFamily="2" charset="2"/>
        <a:buChar char="v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07BBAF-EFA2-4754-A3AE-B48F17600F66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vet.tufts.edu/hoard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iatrictimes.com/addiction/hoarding-animals-update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ChangeArrowheads="1"/>
          </p:cNvSpPr>
          <p:nvPr/>
        </p:nvSpPr>
        <p:spPr bwMode="auto">
          <a:xfrm>
            <a:off x="447675" y="476250"/>
            <a:ext cx="8197850" cy="6186488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/>
          </a:p>
          <a:p>
            <a:pPr algn="ctr"/>
            <a:r>
              <a:rPr lang="en-US" sz="4400"/>
              <a:t>Animal Hoarding: </a:t>
            </a:r>
          </a:p>
          <a:p>
            <a:pPr algn="ctr"/>
            <a:r>
              <a:rPr lang="en-US" sz="4400"/>
              <a:t>An Interface between Mental Illness and Animal Suffering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/>
              <a:t>Linda Jacobson DVM PhD</a:t>
            </a:r>
          </a:p>
          <a:p>
            <a:pPr algn="ctr"/>
            <a:r>
              <a:rPr lang="en-US" sz="2800"/>
              <a:t>Deputy Director: Shelter Medicine</a:t>
            </a:r>
          </a:p>
          <a:p>
            <a:pPr algn="ctr"/>
            <a:r>
              <a:rPr lang="en-US" sz="2800"/>
              <a:t>Toronto Humane Society</a:t>
            </a:r>
          </a:p>
          <a:p>
            <a:pPr algn="ctr"/>
            <a:endParaRPr lang="en-CA" sz="5000"/>
          </a:p>
          <a:p>
            <a:pPr algn="ctr"/>
            <a:endParaRPr lang="en-CA" sz="5000"/>
          </a:p>
        </p:txBody>
      </p:sp>
      <p:pic>
        <p:nvPicPr>
          <p:cNvPr id="3174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325" y="5229225"/>
            <a:ext cx="284797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981075"/>
            <a:ext cx="5119688" cy="532923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Animals take up most of their time and money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Often little contact with </a:t>
            </a:r>
            <a:r>
              <a:rPr lang="en-US" dirty="0" smtClean="0"/>
              <a:t>others, </a:t>
            </a:r>
            <a:r>
              <a:rPr lang="en-US" dirty="0"/>
              <a:t>socially </a:t>
            </a:r>
            <a:r>
              <a:rPr lang="en-US" dirty="0" smtClean="0"/>
              <a:t>isolated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Some believe they have a special ability to communicate with </a:t>
            </a:r>
            <a:r>
              <a:rPr lang="en-US" dirty="0" smtClean="0"/>
              <a:t>animals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They believe they are helping the animals and that they love </a:t>
            </a:r>
            <a:r>
              <a:rPr lang="en-US" dirty="0" smtClean="0"/>
              <a:t>them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Profound lack of insight</a:t>
            </a:r>
          </a:p>
        </p:txBody>
      </p:sp>
      <p:pic>
        <p:nvPicPr>
          <p:cNvPr id="4505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3644900"/>
            <a:ext cx="33480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692150"/>
            <a:ext cx="3857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8229600" cy="1143000"/>
          </a:xfrm>
        </p:spPr>
        <p:txBody>
          <a:bodyPr/>
          <a:lstStyle/>
          <a:p>
            <a:r>
              <a:rPr lang="en-US" smtClean="0"/>
              <a:t>“Exploiter hoarder”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95425"/>
            <a:ext cx="5256212" cy="49323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300" dirty="0"/>
              <a:t>Sociopathic tendency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300" dirty="0"/>
              <a:t>Generally financial motivation</a:t>
            </a:r>
            <a:endParaRPr lang="en-US" sz="33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300" dirty="0" smtClean="0"/>
              <a:t>Some puppy mills, “rescues”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300" dirty="0" smtClean="0"/>
              <a:t>The </a:t>
            </a:r>
            <a:r>
              <a:rPr lang="en-US" sz="3300" dirty="0"/>
              <a:t>worst group for intervention and </a:t>
            </a:r>
            <a:r>
              <a:rPr lang="en-US" sz="3300" dirty="0" smtClean="0"/>
              <a:t>prosecution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300" dirty="0"/>
              <a:t>Least common</a:t>
            </a:r>
          </a:p>
        </p:txBody>
      </p:sp>
      <p:pic>
        <p:nvPicPr>
          <p:cNvPr id="4710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7150" y="2133600"/>
            <a:ext cx="3321050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9600" cy="1143000"/>
          </a:xfrm>
        </p:spPr>
        <p:txBody>
          <a:bodyPr/>
          <a:lstStyle/>
          <a:p>
            <a:r>
              <a:rPr lang="en-US" smtClean="0"/>
              <a:t>“Overwhelmed caregiver”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4835525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Passive acquisition of animals – accept animals or uncontrolled breeding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Problems are often triggered by a crisis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May allow or even ask for help</a:t>
            </a:r>
            <a:endParaRPr lang="en-US" dirty="0"/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620963"/>
            <a:ext cx="3330575" cy="2300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98425" y="314325"/>
            <a:ext cx="8945563" cy="1143000"/>
          </a:xfrm>
        </p:spPr>
        <p:txBody>
          <a:bodyPr/>
          <a:lstStyle/>
          <a:p>
            <a:r>
              <a:rPr lang="en-US" sz="4400" smtClean="0"/>
              <a:t>“Rescuer hoarder”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1773238"/>
            <a:ext cx="4514850" cy="44259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Largest group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Compulsion to “save lives”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Active and passive acquisition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Often have enablers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Vehemently oppose euthanasia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0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338" y="2185988"/>
            <a:ext cx="3544887" cy="298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736600" y="476250"/>
            <a:ext cx="7691438" cy="1143000"/>
          </a:xfrm>
        </p:spPr>
        <p:txBody>
          <a:bodyPr/>
          <a:lstStyle/>
          <a:p>
            <a:r>
              <a:rPr lang="en-US" smtClean="0"/>
              <a:t>The Paradox of Animal Hoarding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88" y="1916113"/>
            <a:ext cx="7693025" cy="41751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“Animal hoarding … represents a form of severe maltreatment … characterized by a deep bond for the animals </a:t>
            </a:r>
            <a:r>
              <a:rPr lang="en-US" i="1" dirty="0"/>
              <a:t>in conjunction with</a:t>
            </a:r>
            <a:r>
              <a:rPr lang="en-US" dirty="0"/>
              <a:t> a profound lack of insight into their suffering and even death.”</a:t>
            </a:r>
          </a:p>
          <a:p>
            <a:pPr marL="0" indent="0"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/>
              <a:t>		Patronek &amp; Nathanson in “Animal Maltreatment”, 2016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DSM-5, 2013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“Animal hoarding may be a special manifestation of hoarding disorder.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“The most prominent differences between animal and object hoarding are the extent of unsanitary conditions and the poorer insight in animal hoarding.”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919163" y="284163"/>
            <a:ext cx="7242175" cy="1143000"/>
          </a:xfrm>
        </p:spPr>
        <p:txBody>
          <a:bodyPr/>
          <a:lstStyle/>
          <a:p>
            <a:r>
              <a:rPr lang="en-US" sz="4000" smtClean="0"/>
              <a:t>Do animal hoarders fit the criteria for Hoarding Disorder?</a:t>
            </a:r>
          </a:p>
        </p:txBody>
      </p:sp>
      <p:pic>
        <p:nvPicPr>
          <p:cNvPr id="5632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2178050"/>
            <a:ext cx="6261100" cy="158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1206500" y="153193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Yes.</a:t>
            </a:r>
          </a:p>
        </p:txBody>
      </p:sp>
      <p:sp>
        <p:nvSpPr>
          <p:cNvPr id="56324" name="TextBox 6"/>
          <p:cNvSpPr txBox="1">
            <a:spLocks noChangeArrowheads="1"/>
          </p:cNvSpPr>
          <p:nvPr/>
        </p:nvSpPr>
        <p:spPr bwMode="auto">
          <a:xfrm>
            <a:off x="1206500" y="3851275"/>
            <a:ext cx="1878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600"/>
              <a:t>Unclear.</a:t>
            </a:r>
            <a:endParaRPr lang="en-US" sz="3600"/>
          </a:p>
        </p:txBody>
      </p:sp>
      <p:pic>
        <p:nvPicPr>
          <p:cNvPr id="5632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0" y="4584700"/>
            <a:ext cx="5273675" cy="1838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404813"/>
          <a:ext cx="8569325" cy="619125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264696"/>
                <a:gridCol w="1224136"/>
                <a:gridCol w="1080120"/>
              </a:tblGrid>
              <a:tr h="704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8000"/>
                          </a:solidFill>
                        </a:rPr>
                        <a:t>Similarities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8000"/>
                          </a:solidFill>
                        </a:rPr>
                        <a:t>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8000"/>
                          </a:solidFill>
                        </a:rPr>
                        <a:t>OH</a:t>
                      </a:r>
                    </a:p>
                  </a:txBody>
                  <a:tcPr/>
                </a:tc>
              </a:tr>
              <a:tr h="776330">
                <a:tc>
                  <a:txBody>
                    <a:bodyPr/>
                    <a:lstStyle/>
                    <a:p>
                      <a:r>
                        <a:rPr lang="en-US" sz="2800" dirty="0"/>
                        <a:t>Excessive</a:t>
                      </a:r>
                      <a:r>
                        <a:rPr lang="en-US" sz="2800" baseline="0" dirty="0"/>
                        <a:t> acq</a:t>
                      </a:r>
                      <a:r>
                        <a:rPr lang="en-US" sz="2800" dirty="0"/>
                        <a:t>uisition, cluttered and disorganized</a:t>
                      </a:r>
                      <a:r>
                        <a:rPr lang="en-US" sz="2800" baseline="0" dirty="0"/>
                        <a:t> living spaces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25660">
                <a:tc>
                  <a:txBody>
                    <a:bodyPr/>
                    <a:lstStyle/>
                    <a:p>
                      <a:r>
                        <a:rPr lang="en-US" sz="2800" dirty="0"/>
                        <a:t>Difficulty discarding (giving</a:t>
                      </a:r>
                      <a:r>
                        <a:rPr lang="en-US" sz="2800" baseline="0" dirty="0"/>
                        <a:t> up), distorted attachment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504626">
                <a:tc>
                  <a:txBody>
                    <a:bodyPr/>
                    <a:lstStyle/>
                    <a:p>
                      <a:r>
                        <a:rPr lang="en-US" sz="2800" dirty="0"/>
                        <a:t>History of traumatic life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</a:tr>
              <a:tr h="683714">
                <a:tc>
                  <a:txBody>
                    <a:bodyPr/>
                    <a:lstStyle/>
                    <a:p>
                      <a:r>
                        <a:rPr lang="en-US" sz="2800" dirty="0"/>
                        <a:t>Lack of insight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sz="2800" baseline="0" dirty="0"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 </a:t>
                      </a: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</a:tr>
              <a:tr h="910002">
                <a:tc>
                  <a:txBody>
                    <a:bodyPr/>
                    <a:lstStyle/>
                    <a:p>
                      <a:r>
                        <a:rPr lang="en-US" sz="2800" dirty="0"/>
                        <a:t>Attribute human characteristics to objects or 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</a:tr>
              <a:tr h="725660">
                <a:tc>
                  <a:txBody>
                    <a:bodyPr/>
                    <a:lstStyle/>
                    <a:p>
                      <a:r>
                        <a:rPr lang="en-US" sz="2800" dirty="0"/>
                        <a:t>Distorted</a:t>
                      </a:r>
                      <a:r>
                        <a:rPr lang="en-US" sz="2800" baseline="0" dirty="0"/>
                        <a:t> beliefs about responsibility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</a:tr>
              <a:tr h="725660">
                <a:tc>
                  <a:txBody>
                    <a:bodyPr/>
                    <a:lstStyle/>
                    <a:p>
                      <a:r>
                        <a:rPr lang="en-US" sz="2800" dirty="0"/>
                        <a:t>Chronic course, recurrence 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582613" y="260350"/>
          <a:ext cx="7693025" cy="611981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536504"/>
                <a:gridCol w="1901628"/>
                <a:gridCol w="1254894"/>
              </a:tblGrid>
              <a:tr h="657073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8000"/>
                          </a:solidFill>
                        </a:rPr>
                        <a:t>Differences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8000"/>
                          </a:solidFill>
                        </a:rPr>
                        <a:t>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8000"/>
                          </a:solidFill>
                        </a:rPr>
                        <a:t>OH</a:t>
                      </a:r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en-US" sz="2800" dirty="0"/>
                        <a:t>Frequent squalor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2800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en-US" sz="2800" dirty="0"/>
                        <a:t>Frequently only one type of item</a:t>
                      </a:r>
                      <a:r>
                        <a:rPr lang="en-US" sz="2800" baseline="0" dirty="0"/>
                        <a:t> (species)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2800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en-US" sz="2800" dirty="0"/>
                        <a:t>Object hoarding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(30-80%?)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en-US" sz="2800" dirty="0"/>
                        <a:t>Onset</a:t>
                      </a:r>
                      <a:r>
                        <a:rPr lang="en-US" sz="2800" baseline="0" dirty="0"/>
                        <a:t> at middle age or older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2800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en-US" sz="2800" dirty="0"/>
                        <a:t>Women over-represented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2800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en-US" sz="2800" dirty="0"/>
                        <a:t>Criminal</a:t>
                      </a:r>
                      <a:r>
                        <a:rPr lang="en-US" sz="2800" baseline="0" dirty="0"/>
                        <a:t> prosecutions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2800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en-US" sz="2800" dirty="0"/>
                        <a:t>Harm to other living creatures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287338" y="141288"/>
            <a:ext cx="8734425" cy="1143000"/>
          </a:xfrm>
        </p:spPr>
        <p:txBody>
          <a:bodyPr/>
          <a:lstStyle/>
          <a:p>
            <a:r>
              <a:rPr lang="en-US" sz="4400" smtClean="0"/>
              <a:t>Trivialized and sensationalized</a:t>
            </a:r>
            <a:r>
              <a:rPr lang="en-US" smtClean="0"/>
              <a:t> </a:t>
            </a:r>
          </a:p>
        </p:txBody>
      </p:sp>
      <p:pic>
        <p:nvPicPr>
          <p:cNvPr id="6144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076700"/>
            <a:ext cx="3024187" cy="216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4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0" y="1257300"/>
            <a:ext cx="2879725" cy="216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4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01763"/>
            <a:ext cx="2408238" cy="215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45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3288" y="1401763"/>
            <a:ext cx="2151062" cy="215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46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3679825"/>
            <a:ext cx="3575050" cy="29178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4475"/>
            <a:ext cx="5487987" cy="4121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3500438"/>
            <a:ext cx="4643438" cy="3097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507413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Animal Hoarding is a “</a:t>
            </a:r>
            <a:r>
              <a:rPr lang="en-US" dirty="0"/>
              <a:t>m</a:t>
            </a:r>
            <a:r>
              <a:rPr lang="en-US" dirty="0" smtClean="0"/>
              <a:t>alignant form of cruelty”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250825" y="1700213"/>
            <a:ext cx="4930775" cy="5054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300" smtClean="0"/>
              <a:t>Compromised animal welfare is at the core of all hoarding cases</a:t>
            </a:r>
          </a:p>
          <a:p>
            <a:pPr marL="0" indent="0">
              <a:buFont typeface="Arial" charset="0"/>
              <a:buNone/>
            </a:pPr>
            <a:r>
              <a:rPr lang="en-US" sz="3300" smtClean="0"/>
              <a:t>Can involve horrific suffering over a long period of time – both physical and emotional</a:t>
            </a:r>
          </a:p>
        </p:txBody>
      </p:sp>
      <p:pic>
        <p:nvPicPr>
          <p:cNvPr id="6246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413" y="1290638"/>
            <a:ext cx="3960812" cy="2111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246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789363"/>
            <a:ext cx="3925887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712788" y="125413"/>
            <a:ext cx="7691437" cy="1143000"/>
          </a:xfrm>
        </p:spPr>
        <p:txBody>
          <a:bodyPr/>
          <a:lstStyle/>
          <a:p>
            <a:r>
              <a:rPr lang="en-US" smtClean="0"/>
              <a:t>Animal suffering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0" y="1484313"/>
            <a:ext cx="5472113" cy="5211762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smtClean="0"/>
              <a:t>Malnutrition, starvation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Filthy living conditions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Disease, injury and death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Abnormal social structures with no escape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Long-term confinement in crates or cages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Keeping feral cats captive</a:t>
            </a:r>
          </a:p>
        </p:txBody>
      </p:sp>
      <p:pic>
        <p:nvPicPr>
          <p:cNvPr id="634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233488"/>
            <a:ext cx="30162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851275"/>
            <a:ext cx="2162175" cy="2668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725488" y="314325"/>
            <a:ext cx="8094662" cy="1143000"/>
          </a:xfrm>
        </p:spPr>
        <p:txBody>
          <a:bodyPr/>
          <a:lstStyle/>
          <a:p>
            <a:r>
              <a:rPr lang="en-US" smtClean="0"/>
              <a:t>Human health &amp; 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916113"/>
            <a:ext cx="8424862" cy="47529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Health and safety issues – often dramatic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/>
              <a:t>Unsanitary living environment (urine, feces, clutter) 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/>
              <a:t>Zoonotic diseases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/>
              <a:t>Rodent and insect infestations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/>
              <a:t>Homes unfit for habitation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Mental health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/>
              <a:t>Severe self-neglect common, may be unable to carry out activities of daily living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Dependent individuals subject to neglect and abuse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107950" y="314325"/>
            <a:ext cx="9001125" cy="1143000"/>
          </a:xfrm>
        </p:spPr>
        <p:txBody>
          <a:bodyPr/>
          <a:lstStyle/>
          <a:p>
            <a:r>
              <a:rPr lang="en-US" sz="4400" smtClean="0"/>
              <a:t>Recognition – the Five Freedoms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13" y="1700213"/>
            <a:ext cx="7691437" cy="4529137"/>
          </a:xfrm>
        </p:spPr>
        <p:txBody>
          <a:bodyPr rtlCol="0">
            <a:normAutofit fontScale="92500" lnSpcReduction="10000"/>
          </a:bodyPr>
          <a:lstStyle/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Freedom from hunger and thirst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Freedom from discomfort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Freedom from pain, injury and disease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Freedom to express behaviours that promote well-being for that species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Freedom from fear and distress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725488" y="225425"/>
            <a:ext cx="7693025" cy="1143000"/>
          </a:xfrm>
        </p:spPr>
        <p:txBody>
          <a:bodyPr/>
          <a:lstStyle/>
          <a:p>
            <a:r>
              <a:rPr lang="en-US" smtClean="0"/>
              <a:t>Traditional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700213"/>
            <a:ext cx="4738688" cy="2466975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Animal agencies seize and care for the animals…when things get bad enough and often after years of monitoring</a:t>
            </a:r>
          </a:p>
        </p:txBody>
      </p:sp>
      <p:pic>
        <p:nvPicPr>
          <p:cNvPr id="665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368425"/>
            <a:ext cx="2979738" cy="4221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5721350" y="5805488"/>
            <a:ext cx="2973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Manor Road, Toronto, 2011</a:t>
            </a:r>
          </a:p>
        </p:txBody>
      </p:sp>
      <p:pic>
        <p:nvPicPr>
          <p:cNvPr id="6656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597400"/>
            <a:ext cx="5400675" cy="120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757238" y="6051550"/>
            <a:ext cx="3341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Beech Ave, Toronto,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Ineffective and inhumane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88" y="1630363"/>
            <a:ext cx="7932737" cy="49450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Substantial suffering while animals wait for rescue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Health and safety of hoarder and dependents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Forcibly removing the animals traumatizes the hoarder (“like rape”)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Costs much higher – more damage, more agencies, legal costs of cruelty prosecution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Frustrating for surrounding community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~ 100% recurrence rate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701675" y="260350"/>
            <a:ext cx="7691438" cy="1143000"/>
          </a:xfrm>
        </p:spPr>
        <p:txBody>
          <a:bodyPr/>
          <a:lstStyle/>
          <a:p>
            <a:r>
              <a:rPr lang="en-US" smtClean="0"/>
              <a:t>Harm reduction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57325"/>
            <a:ext cx="4897437" cy="52847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Identify problems early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Coordinated efforts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Provide counselling and animal care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Help them to keep and care for a smaller number of animals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Follow up</a:t>
            </a:r>
          </a:p>
        </p:txBody>
      </p:sp>
      <p:pic>
        <p:nvPicPr>
          <p:cNvPr id="6861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221163"/>
            <a:ext cx="3521075" cy="2347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861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457325"/>
            <a:ext cx="3489325" cy="2622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323850" y="314325"/>
            <a:ext cx="8496300" cy="1143000"/>
          </a:xfrm>
        </p:spPr>
        <p:txBody>
          <a:bodyPr/>
          <a:lstStyle/>
          <a:p>
            <a:r>
              <a:rPr lang="en-US" sz="4400" smtClean="0"/>
              <a:t>Limits to harm reduction model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725488" y="1844675"/>
            <a:ext cx="7693025" cy="43148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Client unable or unwilling to accept help</a:t>
            </a:r>
          </a:p>
          <a:p>
            <a:pPr>
              <a:buFont typeface="Arial" charset="0"/>
              <a:buChar char="•"/>
            </a:pPr>
            <a:r>
              <a:rPr lang="en-US" smtClean="0"/>
              <a:t>Animal suffering too severe allow gradual approach </a:t>
            </a:r>
          </a:p>
          <a:p>
            <a:pPr>
              <a:buFont typeface="Arial" charset="0"/>
              <a:buChar char="•"/>
            </a:pPr>
            <a:r>
              <a:rPr lang="en-US" smtClean="0"/>
              <a:t>Mental health resources not available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166100" cy="1143000"/>
          </a:xfrm>
        </p:spPr>
        <p:txBody>
          <a:bodyPr/>
          <a:lstStyle/>
          <a:p>
            <a:r>
              <a:rPr lang="en-US" smtClean="0"/>
              <a:t>Mechanisms for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88" y="1476375"/>
            <a:ext cx="7693025" cy="48831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Client accepts or asks for help – contact local shelter, rescue, SPCA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Client will not allow help –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/>
              <a:t>Contact Animal Services / Animal Control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/>
              <a:t>Contact OSPCA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/>
              <a:t>City departments for other code violations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50825" y="314325"/>
            <a:ext cx="8466138" cy="1143000"/>
          </a:xfrm>
        </p:spPr>
        <p:txBody>
          <a:bodyPr/>
          <a:lstStyle/>
          <a:p>
            <a:r>
              <a:rPr lang="en-US" smtClean="0"/>
              <a:t>What can animal agencies and shelter veterinarians do?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725488" y="2060575"/>
            <a:ext cx="7693025" cy="424815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smtClean="0"/>
              <a:t>Assess animal health and welfare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Assess capacity for care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Provide immediate care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Ongoing primary health care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Spay and neuter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Seizure of animals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Cruelty prosecutions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More than the typical number of companion animals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Inability to provide minimum standards of care (nutrition, sanitation, shelter, veterinary care)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Denial of this inability and its impact on the animals and humans involved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447675" y="314325"/>
            <a:ext cx="8205788" cy="1143000"/>
          </a:xfrm>
        </p:spPr>
        <p:txBody>
          <a:bodyPr/>
          <a:lstStyle/>
          <a:p>
            <a:r>
              <a:rPr lang="en-US" sz="4400" smtClean="0"/>
              <a:t>What do animal agencies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88" y="1630363"/>
            <a:ext cx="4699000" cy="47672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Mental health resources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Immediate help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Follow-up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Training for volunteers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Regulatory reform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Research</a:t>
            </a:r>
          </a:p>
        </p:txBody>
      </p:sp>
      <p:pic>
        <p:nvPicPr>
          <p:cNvPr id="7373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346325"/>
            <a:ext cx="3443288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179388" y="314325"/>
            <a:ext cx="8843962" cy="1143000"/>
          </a:xfrm>
        </p:spPr>
        <p:txBody>
          <a:bodyPr/>
          <a:lstStyle/>
          <a:p>
            <a:r>
              <a:rPr lang="en-US" smtClean="0"/>
              <a:t>There are no treatment guidelines for animal hoarding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928813"/>
            <a:ext cx="4997450" cy="456247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No established protocols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Build trust, reduce social isolation, focus on themes related to grief, loss, and attachment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Adapt approaches from object hoarding? Transferrable?</a:t>
            </a:r>
          </a:p>
        </p:txBody>
      </p:sp>
      <p:pic>
        <p:nvPicPr>
          <p:cNvPr id="74755" name="Picture 3" descr="Screen Shot 2016-10-09 at 6.46.07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846263"/>
            <a:ext cx="308292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725488" y="58738"/>
            <a:ext cx="7693025" cy="1143000"/>
          </a:xfrm>
        </p:spPr>
        <p:txBody>
          <a:bodyPr/>
          <a:lstStyle/>
          <a:p>
            <a:r>
              <a:rPr lang="en-US" smtClean="0"/>
              <a:t>Key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88" y="1196975"/>
            <a:ext cx="7693025" cy="4749800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9600" dirty="0"/>
              <a:t>Animal Maltreatment: Forensic Mental Health Issues and Evaluations (2016) Levitt L, Patronek G, Grisso T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96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9600" dirty="0"/>
              <a:t>Hoarding of animals: an under-recognized public health problem in a difficult-to-study population. Patronek, Public Health Reports 114:81 (1999) [54 case reports]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96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9600" dirty="0"/>
              <a:t>Health implications of animal hoarding. </a:t>
            </a:r>
            <a:r>
              <a:rPr lang="en-CA" sz="9600" dirty="0"/>
              <a:t>Arluke et al, Health Soc Work 27:125 (2002) [71 case reports]</a:t>
            </a:r>
            <a:endParaRPr lang="en-US" sz="96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96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9600" dirty="0"/>
              <a:t>Hoarding of Animals Research Consortium (“Hoarding Central”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9600" dirty="0">
                <a:hlinkClick r:id="rId3"/>
              </a:rPr>
              <a:t>http://vet.tufts.edu/hoarding/</a:t>
            </a:r>
            <a:endParaRPr lang="en-US" sz="96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96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9600" dirty="0"/>
              <a:t>The Hoarding of Animals: An Update (2015)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9600" dirty="0">
                <a:hlinkClick r:id="rId4"/>
              </a:rPr>
              <a:t>http://www.psychiatrictimes.com/addiction/hoarding-animals-update</a:t>
            </a:r>
            <a:r>
              <a:rPr lang="en-US" sz="9600" dirty="0"/>
              <a:t> Frost RO, Patronek G, </a:t>
            </a:r>
            <a:r>
              <a:rPr lang="en-US" sz="9600" dirty="0" err="1"/>
              <a:t>Arluke</a:t>
            </a:r>
            <a:r>
              <a:rPr lang="en-US" sz="9600"/>
              <a:t> A, Steketee G.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96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96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6" descr="IMG_814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-7938"/>
            <a:ext cx="2428875" cy="364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8" descr="IMG_455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9350" y="2765425"/>
            <a:ext cx="34417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9" descr="IMG_805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9825" y="11113"/>
            <a:ext cx="408622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10" descr="IMG_207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1050" y="11113"/>
            <a:ext cx="336073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11" descr="IMG_681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4660900"/>
            <a:ext cx="31607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4660900"/>
            <a:ext cx="2849562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3" descr="IMG_196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4763" y="3489325"/>
            <a:ext cx="2705101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Neglected Problem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“A neglected problem at the intersection of psychiatry, veterinary medicine, and law.” (Patronek)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Historically has “fallen between the cracks” of different disciplines and been “siloed” as an animal issue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76250"/>
            <a:ext cx="7161212" cy="5649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24075" y="6237288"/>
            <a:ext cx="4608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Pubmed: “Animal hoarding”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23850" y="147638"/>
            <a:ext cx="8094663" cy="1143000"/>
          </a:xfrm>
        </p:spPr>
        <p:txBody>
          <a:bodyPr/>
          <a:lstStyle/>
          <a:p>
            <a:r>
              <a:rPr lang="en-US" smtClean="0"/>
              <a:t>Research studies (humans)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5543550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Hoarding of animals: an under-recognized public health problem in a difficult-to-study population</a:t>
            </a:r>
            <a:r>
              <a:rPr lang="en-US" dirty="0"/>
              <a:t> 1999 [54 case reports]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b="1" dirty="0"/>
              <a:t>Health implications of animal hoarding</a:t>
            </a:r>
            <a:r>
              <a:rPr lang="en-CA" dirty="0"/>
              <a:t> 2002 [71 case reports]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b="1" dirty="0"/>
              <a:t>Recognizing Diogenes syndrome: a case report</a:t>
            </a:r>
            <a:r>
              <a:rPr lang="en-CA" dirty="0"/>
              <a:t> 2014. [Single subject, HD?]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Hoarding animals in obsessive-compulsive disorder</a:t>
            </a:r>
            <a:r>
              <a:rPr lang="en-US" dirty="0"/>
              <a:t> 2015 [2/420 OCD subjects]</a:t>
            </a:r>
            <a:endParaRPr lang="en-US" b="1" dirty="0"/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Characteristics of persons convicted for offences relating to animal hoarding in New South Wales</a:t>
            </a:r>
            <a:r>
              <a:rPr lang="en-US" dirty="0"/>
              <a:t> </a:t>
            </a:r>
            <a:r>
              <a:rPr lang="en-CA" dirty="0"/>
              <a:t>2015 [29 subjects]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source, main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Hoarding of Animals Research Consortium 1995-2006 (Frost, Steketee, Nathanson, Patronek and others) - https://vet.tufts.edu/hoarding/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There are NO published studies of psychological or psychiatric evaluations of animal hoarders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725488" y="188913"/>
            <a:ext cx="7693025" cy="1143000"/>
          </a:xfrm>
        </p:spPr>
        <p:txBody>
          <a:bodyPr/>
          <a:lstStyle/>
          <a:p>
            <a:r>
              <a:rPr lang="en-US" smtClean="0"/>
              <a:t>How common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457325"/>
            <a:ext cx="5094288" cy="4779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Minimal data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10-918 animals; median 39, average 56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80% involved cats, 55% dogs – any species can be involved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/>
              <a:t>US – estimated 700-2,000 cases per year, up to 250,000 animals (1999)</a:t>
            </a:r>
          </a:p>
          <a:p>
            <a:pPr marL="0" indent="0" algn="r" fontAlgn="auto">
              <a:spcAft>
                <a:spcPts val="0"/>
              </a:spcAft>
              <a:buFont typeface="Arial"/>
              <a:buNone/>
              <a:defRPr/>
            </a:pPr>
            <a:r>
              <a:rPr lang="en-CA" sz="2600" dirty="0"/>
              <a:t>[Patronek 1999]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888" y="1557338"/>
            <a:ext cx="27940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725488" y="203200"/>
            <a:ext cx="7693025" cy="1143000"/>
          </a:xfrm>
        </p:spPr>
        <p:txBody>
          <a:bodyPr/>
          <a:lstStyle/>
          <a:p>
            <a:r>
              <a:rPr lang="en-US" smtClean="0"/>
              <a:t>Typical demographic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470025"/>
            <a:ext cx="5111750" cy="5080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Middle-aged or older unmarried woman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Often </a:t>
            </a:r>
            <a:r>
              <a:rPr lang="en-US" dirty="0" smtClean="0"/>
              <a:t>well-educated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May have</a:t>
            </a:r>
            <a:r>
              <a:rPr lang="en-US" dirty="0"/>
              <a:t> </a:t>
            </a:r>
            <a:r>
              <a:rPr lang="en-US" dirty="0" smtClean="0"/>
              <a:t>a care</a:t>
            </a:r>
            <a:r>
              <a:rPr lang="en-US" dirty="0"/>
              <a:t>-giving </a:t>
            </a:r>
            <a:r>
              <a:rPr lang="en-US" dirty="0" smtClean="0"/>
              <a:t>background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All income levels but </a:t>
            </a:r>
            <a:r>
              <a:rPr lang="en-US" dirty="0" smtClean="0"/>
              <a:t>often </a:t>
            </a:r>
            <a:r>
              <a:rPr lang="en-US" dirty="0"/>
              <a:t>on disability, retired or </a:t>
            </a:r>
            <a:r>
              <a:rPr lang="en-US" dirty="0" smtClean="0"/>
              <a:t>unemployed</a:t>
            </a:r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25" y="4149725"/>
            <a:ext cx="3589338" cy="2270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301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3700" y="1628775"/>
            <a:ext cx="3511550" cy="223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owerPoint THS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OVMA talk template</Template>
  <TotalTime>21002</TotalTime>
  <Words>1042</Words>
  <Application>Microsoft Macintosh PowerPoint</Application>
  <PresentationFormat>On-screen Show (4:3)</PresentationFormat>
  <Paragraphs>230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16</vt:i4>
      </vt:variant>
      <vt:variant>
        <vt:lpstr>Slide Titles</vt:lpstr>
      </vt:variant>
      <vt:variant>
        <vt:i4>33</vt:i4>
      </vt:variant>
    </vt:vector>
  </HeadingPairs>
  <TitlesOfParts>
    <vt:vector size="53" baseType="lpstr">
      <vt:lpstr>Arial</vt:lpstr>
      <vt:lpstr>Wingdings</vt:lpstr>
      <vt:lpstr>Calibri</vt:lpstr>
      <vt:lpstr>Zapf Dingbats</vt:lpstr>
      <vt:lpstr>PowerPoint THS theme</vt:lpstr>
      <vt:lpstr>Custom Design</vt:lpstr>
      <vt:lpstr>PowerPoint THS theme</vt:lpstr>
      <vt:lpstr>PowerPoint THS theme</vt:lpstr>
      <vt:lpstr>PowerPoint THS theme</vt:lpstr>
      <vt:lpstr>PowerPoint THS theme</vt:lpstr>
      <vt:lpstr>PowerPoint THS theme</vt:lpstr>
      <vt:lpstr>PowerPoint THS theme</vt:lpstr>
      <vt:lpstr>PowerPoint THS theme</vt:lpstr>
      <vt:lpstr>PowerPoint THS theme</vt:lpstr>
      <vt:lpstr>PowerPoint THS theme</vt:lpstr>
      <vt:lpstr>PowerPoint THS theme</vt:lpstr>
      <vt:lpstr>PowerPoint THS theme</vt:lpstr>
      <vt:lpstr>PowerPoint THS theme</vt:lpstr>
      <vt:lpstr>PowerPoint THS theme</vt:lpstr>
      <vt:lpstr>PowerPoint THS theme</vt:lpstr>
      <vt:lpstr>Slide 1</vt:lpstr>
      <vt:lpstr>Slide 2</vt:lpstr>
      <vt:lpstr>Definition</vt:lpstr>
      <vt:lpstr>A Neglected Problem</vt:lpstr>
      <vt:lpstr>Slide 5</vt:lpstr>
      <vt:lpstr>Research studies (humans)</vt:lpstr>
      <vt:lpstr>Main source, main gap</vt:lpstr>
      <vt:lpstr>How common is it?</vt:lpstr>
      <vt:lpstr>Typical demographic</vt:lpstr>
      <vt:lpstr>Slide 10</vt:lpstr>
      <vt:lpstr>“Exploiter hoarder”</vt:lpstr>
      <vt:lpstr>“Overwhelmed caregiver”</vt:lpstr>
      <vt:lpstr>“Rescuer hoarder”</vt:lpstr>
      <vt:lpstr>The Paradox of Animal Hoarding</vt:lpstr>
      <vt:lpstr>DSM-5, 2013</vt:lpstr>
      <vt:lpstr>Do animal hoarders fit the criteria for Hoarding Disorder?</vt:lpstr>
      <vt:lpstr>Slide 17</vt:lpstr>
      <vt:lpstr>Slide 18</vt:lpstr>
      <vt:lpstr>Trivialized and sensationalized </vt:lpstr>
      <vt:lpstr>Animal Hoarding is a “malignant form of cruelty”</vt:lpstr>
      <vt:lpstr>Animal suffering</vt:lpstr>
      <vt:lpstr>Human health &amp; well-being</vt:lpstr>
      <vt:lpstr>Recognition – the Five Freedoms</vt:lpstr>
      <vt:lpstr>Traditional approach</vt:lpstr>
      <vt:lpstr>Ineffective and inhumane</vt:lpstr>
      <vt:lpstr>Harm reduction model</vt:lpstr>
      <vt:lpstr>Limits to harm reduction model</vt:lpstr>
      <vt:lpstr>Mechanisms for intervention</vt:lpstr>
      <vt:lpstr>What can animal agencies and shelter veterinarians do?</vt:lpstr>
      <vt:lpstr>What do animal agencies need?</vt:lpstr>
      <vt:lpstr>There are no treatment guidelines for animal hoarding</vt:lpstr>
      <vt:lpstr>Key Sources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Jacobson</dc:creator>
  <cp:lastModifiedBy>Malak</cp:lastModifiedBy>
  <cp:revision>1936</cp:revision>
  <cp:lastPrinted>2015-03-28T19:56:30Z</cp:lastPrinted>
  <dcterms:created xsi:type="dcterms:W3CDTF">2013-11-09T21:13:52Z</dcterms:created>
  <dcterms:modified xsi:type="dcterms:W3CDTF">2016-10-12T23:56:10Z</dcterms:modified>
</cp:coreProperties>
</file>